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2" r:id="rId1"/>
  </p:sldMasterIdLst>
  <p:notesMasterIdLst>
    <p:notesMasterId r:id="rId41"/>
  </p:notesMasterIdLst>
  <p:sldIdLst>
    <p:sldId id="834" r:id="rId2"/>
    <p:sldId id="858" r:id="rId3"/>
    <p:sldId id="795" r:id="rId4"/>
    <p:sldId id="857" r:id="rId5"/>
    <p:sldId id="856" r:id="rId6"/>
    <p:sldId id="855" r:id="rId7"/>
    <p:sldId id="854" r:id="rId8"/>
    <p:sldId id="853" r:id="rId9"/>
    <p:sldId id="852" r:id="rId10"/>
    <p:sldId id="851" r:id="rId11"/>
    <p:sldId id="850" r:id="rId12"/>
    <p:sldId id="849" r:id="rId13"/>
    <p:sldId id="848" r:id="rId14"/>
    <p:sldId id="847" r:id="rId15"/>
    <p:sldId id="846" r:id="rId16"/>
    <p:sldId id="845" r:id="rId17"/>
    <p:sldId id="836" r:id="rId18"/>
    <p:sldId id="859" r:id="rId19"/>
    <p:sldId id="835" r:id="rId20"/>
    <p:sldId id="861" r:id="rId21"/>
    <p:sldId id="831" r:id="rId22"/>
    <p:sldId id="832" r:id="rId23"/>
    <p:sldId id="822" r:id="rId24"/>
    <p:sldId id="860" r:id="rId25"/>
    <p:sldId id="826" r:id="rId26"/>
    <p:sldId id="597" r:id="rId27"/>
    <p:sldId id="595" r:id="rId28"/>
    <p:sldId id="824" r:id="rId29"/>
    <p:sldId id="779" r:id="rId30"/>
    <p:sldId id="788" r:id="rId31"/>
    <p:sldId id="782" r:id="rId32"/>
    <p:sldId id="833" r:id="rId33"/>
    <p:sldId id="837" r:id="rId34"/>
    <p:sldId id="840" r:id="rId35"/>
    <p:sldId id="841" r:id="rId36"/>
    <p:sldId id="838" r:id="rId37"/>
    <p:sldId id="843" r:id="rId38"/>
    <p:sldId id="844" r:id="rId39"/>
    <p:sldId id="842"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EBDC1"/>
    <a:srgbClr val="AAAAAA"/>
    <a:srgbClr val="C6D8DB"/>
    <a:srgbClr val="FF9300"/>
    <a:srgbClr val="D84800"/>
    <a:srgbClr val="FF7C00"/>
    <a:srgbClr val="FFAA41"/>
    <a:srgbClr val="7A4300"/>
    <a:srgbClr val="C5D8DA"/>
    <a:srgbClr val="C4D6D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p:restoredTop sz="86033"/>
  </p:normalViewPr>
  <p:slideViewPr>
    <p:cSldViewPr snapToGrid="0">
      <p:cViewPr varScale="1">
        <p:scale>
          <a:sx n="88" d="100"/>
          <a:sy n="88" d="100"/>
        </p:scale>
        <p:origin x="37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66A12-F730-F744-AE4A-E97C4C2E30D3}" type="datetimeFigureOut">
              <a:rPr lang="it-IT" smtClean="0"/>
              <a:t>15/04/26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2BCB5-19B4-6C48-89AA-FD3AD0C480BE}" type="slidenum">
              <a:rPr lang="it-IT" smtClean="0"/>
              <a:t>‹N›</a:t>
            </a:fld>
            <a:endParaRPr lang="it-IT"/>
          </a:p>
        </p:txBody>
      </p:sp>
    </p:spTree>
    <p:extLst>
      <p:ext uri="{BB962C8B-B14F-4D97-AF65-F5344CB8AC3E}">
        <p14:creationId xmlns:p14="http://schemas.microsoft.com/office/powerpoint/2010/main" val="139255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“Good </a:t>
            </a:r>
            <a:r>
              <a:rPr lang="it-IT" dirty="0" err="1"/>
              <a:t>morning</a:t>
            </a:r>
            <a:r>
              <a:rPr lang="it-IT" dirty="0"/>
              <a:t> </a:t>
            </a:r>
            <a:r>
              <a:rPr lang="it-IT" dirty="0" err="1"/>
              <a:t>everyone</a:t>
            </a:r>
            <a:r>
              <a:rPr lang="it-IT" dirty="0"/>
              <a:t>, </a:t>
            </a:r>
            <a:r>
              <a:rPr lang="it-IT" dirty="0" err="1"/>
              <a:t>my</a:t>
            </a:r>
            <a:r>
              <a:rPr lang="it-IT" dirty="0"/>
              <a:t> name </a:t>
            </a:r>
            <a:r>
              <a:rPr lang="it-IT" dirty="0" err="1"/>
              <a:t>is</a:t>
            </a:r>
            <a:r>
              <a:rPr lang="it-IT" dirty="0"/>
              <a:t> Regina Maria Chiechio, I </a:t>
            </a:r>
            <a:r>
              <a:rPr lang="it-IT" dirty="0" err="1"/>
              <a:t>am</a:t>
            </a:r>
            <a:r>
              <a:rPr lang="it-IT" dirty="0"/>
              <a:t> a </a:t>
            </a:r>
            <a:r>
              <a:rPr lang="it-IT" dirty="0" err="1"/>
              <a:t>researcher</a:t>
            </a:r>
            <a:r>
              <a:rPr lang="it-IT" dirty="0"/>
              <a:t> </a:t>
            </a:r>
            <a:r>
              <a:rPr lang="it-IT" dirty="0" err="1"/>
              <a:t>at</a:t>
            </a:r>
            <a:r>
              <a:rPr lang="it-IT" dirty="0"/>
              <a:t> the University of Catania and part of </a:t>
            </a:r>
            <a:r>
              <a:rPr lang="it-IT" dirty="0" err="1"/>
              <a:t>Spoke</a:t>
            </a:r>
            <a:r>
              <a:rPr lang="it-IT" dirty="0"/>
              <a:t> 7 of the NQSTI project. In </a:t>
            </a:r>
            <a:r>
              <a:rPr lang="it-IT" dirty="0" err="1"/>
              <a:t>this</a:t>
            </a:r>
            <a:r>
              <a:rPr lang="it-IT" dirty="0"/>
              <a:t> talk, I </a:t>
            </a:r>
            <a:r>
              <a:rPr lang="it-IT" dirty="0" err="1"/>
              <a:t>will</a:t>
            </a:r>
            <a:r>
              <a:rPr lang="it-IT" dirty="0"/>
              <a:t> </a:t>
            </a:r>
            <a:r>
              <a:rPr lang="it-IT" dirty="0" err="1"/>
              <a:t>present</a:t>
            </a:r>
            <a:r>
              <a:rPr lang="it-IT" dirty="0"/>
              <a:t> </a:t>
            </a:r>
            <a:r>
              <a:rPr lang="it-IT" dirty="0" err="1"/>
              <a:t>our</a:t>
            </a:r>
            <a:r>
              <a:rPr lang="it-IT" dirty="0"/>
              <a:t> </a:t>
            </a:r>
            <a:r>
              <a:rPr lang="it-IT" dirty="0" err="1"/>
              <a:t>recent</a:t>
            </a:r>
            <a:r>
              <a:rPr lang="it-IT" dirty="0"/>
              <a:t> work on quantum </a:t>
            </a:r>
            <a:r>
              <a:rPr lang="it-IT" dirty="0" err="1"/>
              <a:t>fluorescent</a:t>
            </a:r>
            <a:r>
              <a:rPr lang="it-IT" dirty="0"/>
              <a:t> </a:t>
            </a:r>
            <a:r>
              <a:rPr lang="it-IT" dirty="0" err="1"/>
              <a:t>gold</a:t>
            </a:r>
            <a:r>
              <a:rPr lang="it-IT" dirty="0"/>
              <a:t> and </a:t>
            </a:r>
            <a:r>
              <a:rPr lang="it-IT" dirty="0" err="1"/>
              <a:t>superparamagnetic</a:t>
            </a:r>
            <a:r>
              <a:rPr lang="it-IT" dirty="0"/>
              <a:t> </a:t>
            </a:r>
            <a:r>
              <a:rPr lang="it-IT" dirty="0" err="1"/>
              <a:t>iron</a:t>
            </a:r>
            <a:r>
              <a:rPr lang="it-IT" dirty="0"/>
              <a:t> </a:t>
            </a:r>
            <a:r>
              <a:rPr lang="it-IT" dirty="0" err="1"/>
              <a:t>oxide</a:t>
            </a:r>
            <a:r>
              <a:rPr lang="it-IT" dirty="0"/>
              <a:t> </a:t>
            </a:r>
            <a:r>
              <a:rPr lang="it-IT" dirty="0" err="1"/>
              <a:t>nanoparticles</a:t>
            </a:r>
            <a:r>
              <a:rPr lang="it-IT" dirty="0"/>
              <a:t> for </a:t>
            </a:r>
            <a:r>
              <a:rPr lang="it-IT" dirty="0" err="1"/>
              <a:t>biomedical</a:t>
            </a:r>
            <a:r>
              <a:rPr lang="it-IT"/>
              <a:t> sensing.”</a:t>
            </a:r>
            <a:endParaRPr lang="it-IT" dirty="0"/>
          </a:p>
        </p:txBody>
      </p:sp>
      <p:sp>
        <p:nvSpPr>
          <p:cNvPr id="4" name="Segnaposto numero diapositiva 3"/>
          <p:cNvSpPr>
            <a:spLocks noGrp="1"/>
          </p:cNvSpPr>
          <p:nvPr>
            <p:ph type="sldNum" sz="quarter" idx="5"/>
          </p:nvPr>
        </p:nvSpPr>
        <p:spPr/>
        <p:txBody>
          <a:bodyPr/>
          <a:lstStyle/>
          <a:p>
            <a:fld id="{13B2BCB5-19B4-6C48-89AA-FD3AD0C480BE}" type="slidenum">
              <a:rPr lang="it-IT" smtClean="0"/>
              <a:t>1</a:t>
            </a:fld>
            <a:endParaRPr lang="it-IT"/>
          </a:p>
        </p:txBody>
      </p:sp>
    </p:spTree>
    <p:extLst>
      <p:ext uri="{BB962C8B-B14F-4D97-AF65-F5344CB8AC3E}">
        <p14:creationId xmlns:p14="http://schemas.microsoft.com/office/powerpoint/2010/main" val="4217315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en-AU" i="1" noProof="0" dirty="0">
                <a:solidFill>
                  <a:srgbClr val="231F20"/>
                </a:solidFill>
                <a:effectLst/>
                <a:latin typeface="Times"/>
              </a:rPr>
              <a:t>This sensor is an innovative device to</a:t>
            </a:r>
            <a:r>
              <a:rPr lang="en-AU" i="0" noProof="0" dirty="0">
                <a:solidFill>
                  <a:srgbClr val="231F20"/>
                </a:solidFill>
                <a:effectLst/>
                <a:latin typeface="Times"/>
              </a:rPr>
              <a:t> </a:t>
            </a:r>
            <a:r>
              <a:rPr lang="en-AU" i="1" noProof="0" dirty="0">
                <a:solidFill>
                  <a:srgbClr val="231F20"/>
                </a:solidFill>
                <a:effectLst/>
                <a:latin typeface="Times"/>
              </a:rPr>
              <a:t>detect quasi-static perturbations of the external magnetic field.</a:t>
            </a:r>
          </a:p>
          <a:p>
            <a:r>
              <a:rPr lang="en-AU" i="1" noProof="0" dirty="0">
                <a:solidFill>
                  <a:srgbClr val="231F20"/>
                </a:solidFill>
                <a:effectLst/>
                <a:latin typeface="Times"/>
              </a:rPr>
              <a:t>The sensor is composed of two sections: 1) a primary coil 900 turns, and</a:t>
            </a:r>
            <a:r>
              <a:rPr lang="en-AU" i="0" noProof="0" dirty="0">
                <a:solidFill>
                  <a:srgbClr val="231F20"/>
                </a:solidFill>
                <a:effectLst/>
                <a:latin typeface="Times"/>
              </a:rPr>
              <a:t> </a:t>
            </a:r>
            <a:r>
              <a:rPr lang="en-AU" i="1" noProof="0" dirty="0">
                <a:solidFill>
                  <a:srgbClr val="231F20"/>
                </a:solidFill>
                <a:effectLst/>
                <a:latin typeface="Times"/>
              </a:rPr>
              <a:t>2) a secondary coil 900 turns.</a:t>
            </a:r>
          </a:p>
          <a:p>
            <a:r>
              <a:rPr lang="en-AU" i="1" noProof="0" dirty="0">
                <a:solidFill>
                  <a:srgbClr val="231F20"/>
                </a:solidFill>
                <a:effectLst/>
                <a:latin typeface="Times"/>
              </a:rPr>
              <a:t>The coils are wound around</a:t>
            </a:r>
            <a:r>
              <a:rPr lang="en-AU" i="0" noProof="0" dirty="0">
                <a:solidFill>
                  <a:srgbClr val="231F20"/>
                </a:solidFill>
                <a:effectLst/>
                <a:latin typeface="Times"/>
              </a:rPr>
              <a:t> </a:t>
            </a:r>
            <a:r>
              <a:rPr lang="en-AU" i="1" noProof="0" dirty="0">
                <a:solidFill>
                  <a:srgbClr val="231F20"/>
                </a:solidFill>
                <a:effectLst/>
                <a:latin typeface="Times"/>
              </a:rPr>
              <a:t>a flexible ferromagnetic core (having a diameter of about</a:t>
            </a:r>
            <a:r>
              <a:rPr lang="en-AU" i="0" noProof="0" dirty="0">
                <a:solidFill>
                  <a:srgbClr val="231F20"/>
                </a:solidFill>
                <a:effectLst/>
                <a:latin typeface="Times"/>
              </a:rPr>
              <a:t> </a:t>
            </a:r>
            <a:r>
              <a:rPr lang="en-AU" i="1" noProof="0" dirty="0">
                <a:solidFill>
                  <a:srgbClr val="231F20"/>
                </a:solidFill>
                <a:effectLst/>
                <a:latin typeface="Times"/>
              </a:rPr>
              <a:t>100 </a:t>
            </a:r>
            <a:r>
              <a:rPr lang="en-AU" i="1" noProof="0" dirty="0">
                <a:solidFill>
                  <a:srgbClr val="231F20"/>
                </a:solidFill>
                <a:effectLst/>
                <a:latin typeface="Helvetica" pitchFamily="2" charset="0"/>
              </a:rPr>
              <a:t>μ</a:t>
            </a:r>
            <a:r>
              <a:rPr lang="en-AU" i="1" noProof="0" dirty="0">
                <a:solidFill>
                  <a:srgbClr val="231F20"/>
                </a:solidFill>
                <a:effectLst/>
                <a:latin typeface="Times"/>
              </a:rPr>
              <a:t>m.</a:t>
            </a:r>
            <a:endParaRPr lang="en-AU" noProof="0" dirty="0">
              <a:solidFill>
                <a:srgbClr val="231F20"/>
              </a:solidFill>
              <a:effectLst/>
              <a:latin typeface="Times"/>
            </a:endParaRPr>
          </a:p>
          <a:p>
            <a:endParaRPr lang="en-AU" i="1" noProof="0" dirty="0">
              <a:solidFill>
                <a:srgbClr val="231F20"/>
              </a:solidFill>
              <a:effectLst/>
              <a:latin typeface="Times"/>
            </a:endParaRPr>
          </a:p>
          <a:p>
            <a:r>
              <a:rPr lang="en-AU" i="1" noProof="0" dirty="0">
                <a:solidFill>
                  <a:srgbClr val="231F20"/>
                </a:solidFill>
                <a:effectLst/>
                <a:latin typeface="Times"/>
              </a:rPr>
              <a:t>A periodic voltage is applied to the excitation coil (Vin</a:t>
            </a:r>
            <a:r>
              <a:rPr lang="en-AU" i="1" noProof="0" dirty="0">
                <a:solidFill>
                  <a:srgbClr val="231F20"/>
                </a:solidFill>
                <a:effectLst/>
                <a:latin typeface="Helvetica" pitchFamily="2" charset="0"/>
              </a:rPr>
              <a:t>)</a:t>
            </a:r>
            <a:r>
              <a:rPr lang="en-AU" i="1" noProof="0" dirty="0">
                <a:solidFill>
                  <a:srgbClr val="231F20"/>
                </a:solidFill>
                <a:effectLst/>
                <a:latin typeface="Times"/>
              </a:rPr>
              <a:t>; hence,</a:t>
            </a:r>
            <a:r>
              <a:rPr lang="en-AU" i="0" noProof="0" dirty="0">
                <a:solidFill>
                  <a:srgbClr val="231F20"/>
                </a:solidFill>
                <a:effectLst/>
                <a:latin typeface="Times"/>
              </a:rPr>
              <a:t> </a:t>
            </a:r>
            <a:r>
              <a:rPr lang="en-AU" i="1" noProof="0" dirty="0">
                <a:solidFill>
                  <a:srgbClr val="231F20"/>
                </a:solidFill>
                <a:effectLst/>
                <a:latin typeface="Times"/>
              </a:rPr>
              <a:t>a periodic magnetic field He</a:t>
            </a:r>
            <a:r>
              <a:rPr lang="en-AU" i="1" noProof="0" dirty="0">
                <a:solidFill>
                  <a:srgbClr val="231F20"/>
                </a:solidFill>
                <a:effectLst/>
                <a:latin typeface="Helvetica" pitchFamily="2" charset="0"/>
              </a:rPr>
              <a:t>, </a:t>
            </a:r>
            <a:r>
              <a:rPr lang="en-AU" i="1" noProof="0" dirty="0">
                <a:solidFill>
                  <a:srgbClr val="231F20"/>
                </a:solidFill>
                <a:effectLst/>
                <a:latin typeface="Times"/>
              </a:rPr>
              <a:t>parallel to the long axis of the</a:t>
            </a:r>
            <a:r>
              <a:rPr lang="en-AU" i="0" noProof="0" dirty="0">
                <a:solidFill>
                  <a:srgbClr val="231F20"/>
                </a:solidFill>
                <a:effectLst/>
                <a:latin typeface="Times"/>
              </a:rPr>
              <a:t> </a:t>
            </a:r>
            <a:r>
              <a:rPr lang="en-AU" i="1" noProof="0" dirty="0">
                <a:solidFill>
                  <a:srgbClr val="231F20"/>
                </a:solidFill>
                <a:effectLst/>
                <a:latin typeface="Times"/>
              </a:rPr>
              <a:t>core, is generated. </a:t>
            </a:r>
            <a:r>
              <a:rPr lang="en-AU" i="1" noProof="0" dirty="0" err="1">
                <a:solidFill>
                  <a:srgbClr val="231F20"/>
                </a:solidFill>
                <a:effectLst/>
                <a:latin typeface="Times"/>
              </a:rPr>
              <a:t>Hx</a:t>
            </a:r>
            <a:r>
              <a:rPr lang="en-AU" i="1" noProof="0" dirty="0">
                <a:solidFill>
                  <a:srgbClr val="231F20"/>
                </a:solidFill>
                <a:effectLst/>
                <a:latin typeface="Times"/>
              </a:rPr>
              <a:t> is the quasi-static “target” magnetic</a:t>
            </a:r>
            <a:r>
              <a:rPr lang="en-AU" i="0" noProof="0" dirty="0">
                <a:solidFill>
                  <a:srgbClr val="231F20"/>
                </a:solidFill>
                <a:effectLst/>
                <a:latin typeface="Times"/>
              </a:rPr>
              <a:t> </a:t>
            </a:r>
            <a:r>
              <a:rPr lang="en-AU" i="1" noProof="0" dirty="0">
                <a:solidFill>
                  <a:srgbClr val="231F20"/>
                </a:solidFill>
                <a:effectLst/>
                <a:latin typeface="Times"/>
              </a:rPr>
              <a:t>field, which represents (in this case) the iron compounds in the</a:t>
            </a:r>
            <a:r>
              <a:rPr lang="en-AU" i="0" noProof="0" dirty="0">
                <a:solidFill>
                  <a:srgbClr val="231F20"/>
                </a:solidFill>
                <a:effectLst/>
                <a:latin typeface="Times"/>
              </a:rPr>
              <a:t> </a:t>
            </a:r>
            <a:r>
              <a:rPr lang="en-AU" i="1" noProof="0" dirty="0">
                <a:solidFill>
                  <a:srgbClr val="231F20"/>
                </a:solidFill>
                <a:effectLst/>
                <a:latin typeface="Times"/>
              </a:rPr>
              <a:t>brain. The magnetometer works by exploiting the information</a:t>
            </a:r>
            <a:r>
              <a:rPr lang="en-AU" i="0" noProof="0" dirty="0">
                <a:solidFill>
                  <a:srgbClr val="231F20"/>
                </a:solidFill>
                <a:effectLst/>
                <a:latin typeface="Times"/>
              </a:rPr>
              <a:t> </a:t>
            </a:r>
            <a:r>
              <a:rPr lang="en-AU" i="1" noProof="0" dirty="0">
                <a:solidFill>
                  <a:srgbClr val="231F20"/>
                </a:solidFill>
                <a:effectLst/>
                <a:latin typeface="Times"/>
              </a:rPr>
              <a:t>measured through the pick-up coil (</a:t>
            </a:r>
            <a:r>
              <a:rPr lang="en-AU" i="1" noProof="0" dirty="0" err="1">
                <a:solidFill>
                  <a:srgbClr val="231F20"/>
                </a:solidFill>
                <a:effectLst/>
                <a:latin typeface="Times"/>
              </a:rPr>
              <a:t>Vout</a:t>
            </a:r>
            <a:r>
              <a:rPr lang="en-AU" i="1" noProof="0" dirty="0">
                <a:solidFill>
                  <a:srgbClr val="231F20"/>
                </a:solidFill>
                <a:effectLst/>
                <a:latin typeface="Times"/>
              </a:rPr>
              <a:t> signal).</a:t>
            </a:r>
            <a:endParaRPr lang="en-AU" noProof="0" dirty="0">
              <a:solidFill>
                <a:srgbClr val="231F20"/>
              </a:solidFill>
              <a:effectLst/>
              <a:latin typeface="Times"/>
            </a:endParaRPr>
          </a:p>
          <a:p>
            <a:endParaRPr lang="en-AU" noProof="0" dirty="0"/>
          </a:p>
          <a:p>
            <a:r>
              <a:rPr lang="en-AU" noProof="0" dirty="0"/>
              <a:t>The produced magnetic field is symmetric, while the external magnetic field create an asymmetry in the potential and then in the pick-up coil tension.</a:t>
            </a:r>
          </a:p>
          <a:p>
            <a:r>
              <a:rPr lang="en-AU" i="1" noProof="0" dirty="0">
                <a:solidFill>
                  <a:srgbClr val="231F20"/>
                </a:solidFill>
                <a:effectLst/>
                <a:latin typeface="Times"/>
              </a:rPr>
              <a:t>The voltage response is</a:t>
            </a:r>
            <a:r>
              <a:rPr lang="en-AU" i="0" noProof="0" dirty="0">
                <a:solidFill>
                  <a:srgbClr val="231F20"/>
                </a:solidFill>
                <a:effectLst/>
                <a:latin typeface="Times"/>
              </a:rPr>
              <a:t> </a:t>
            </a:r>
            <a:r>
              <a:rPr lang="en-AU" i="1" noProof="0" dirty="0">
                <a:solidFill>
                  <a:srgbClr val="231F20"/>
                </a:solidFill>
                <a:effectLst/>
                <a:latin typeface="Times"/>
              </a:rPr>
              <a:t>a “spike train,” the first derivative of the core magnetization. The distance between two spikes is not equal passing to a polarization to the other, since the target external field create an asymmetry. So the sensor measure the difference between this two time of magnetization (positive and negative) to quantify the external field.</a:t>
            </a:r>
          </a:p>
          <a:p>
            <a:endParaRPr lang="en-AU" i="1" noProof="0" dirty="0">
              <a:solidFill>
                <a:srgbClr val="231F20"/>
              </a:solidFill>
              <a:effectLst/>
              <a:latin typeface="Times"/>
            </a:endParaRPr>
          </a:p>
          <a:p>
            <a:r>
              <a:rPr lang="en-AU" i="1" noProof="0" dirty="0">
                <a:solidFill>
                  <a:srgbClr val="231F20"/>
                </a:solidFill>
                <a:effectLst/>
                <a:latin typeface="Times"/>
              </a:rPr>
              <a:t>By changing the magnetic property of the material, as a smaller </a:t>
            </a:r>
            <a:r>
              <a:rPr lang="it-IT" b="0" i="0" dirty="0" err="1">
                <a:solidFill>
                  <a:srgbClr val="374151"/>
                </a:solidFill>
                <a:effectLst/>
                <a:latin typeface="Söhne"/>
              </a:rPr>
              <a:t>coercive</a:t>
            </a:r>
            <a:r>
              <a:rPr lang="it-IT" b="0" i="0" dirty="0">
                <a:solidFill>
                  <a:srgbClr val="374151"/>
                </a:solidFill>
                <a:effectLst/>
                <a:latin typeface="Söhne"/>
              </a:rPr>
              <a:t> field </a:t>
            </a:r>
            <a:r>
              <a:rPr lang="en-AU" i="1" noProof="0" dirty="0">
                <a:solidFill>
                  <a:srgbClr val="231F20"/>
                </a:solidFill>
                <a:effectLst/>
                <a:latin typeface="Times"/>
              </a:rPr>
              <a:t>and a higher permeability, it is possible to obtain a sensor more rapid e more sensible. And we wanted also to create a </a:t>
            </a:r>
            <a:r>
              <a:rPr lang="en-AU" i="1" noProof="0" dirty="0" err="1">
                <a:solidFill>
                  <a:srgbClr val="231F20"/>
                </a:solidFill>
                <a:effectLst/>
                <a:latin typeface="Times"/>
              </a:rPr>
              <a:t>wereable</a:t>
            </a:r>
            <a:r>
              <a:rPr lang="en-AU" i="1" noProof="0" dirty="0">
                <a:solidFill>
                  <a:srgbClr val="231F20"/>
                </a:solidFill>
                <a:effectLst/>
                <a:latin typeface="Times"/>
              </a:rPr>
              <a:t> sensor by increasing the core flexibility without breaking the magnetic domain. So we want to improve the functional and structural properties.</a:t>
            </a:r>
            <a:endParaRPr lang="en-AU" noProof="0" dirty="0">
              <a:solidFill>
                <a:srgbClr val="231F20"/>
              </a:solidFill>
              <a:effectLst/>
              <a:latin typeface="Times"/>
            </a:endParaRPr>
          </a:p>
          <a:p>
            <a:endParaRPr lang="en-AU" noProof="0" dirty="0"/>
          </a:p>
          <a:p>
            <a:r>
              <a:rPr lang="en-AU" i="1" noProof="0" dirty="0">
                <a:solidFill>
                  <a:srgbClr val="231F20"/>
                </a:solidFill>
                <a:effectLst/>
                <a:latin typeface="Times"/>
              </a:rPr>
              <a:t>RTD </a:t>
            </a:r>
            <a:r>
              <a:rPr lang="en-AU" i="1" noProof="0" dirty="0">
                <a:solidFill>
                  <a:srgbClr val="231F20"/>
                </a:solidFill>
                <a:effectLst/>
                <a:latin typeface="Helvetica" pitchFamily="2" charset="0"/>
              </a:rPr>
              <a:t>= </a:t>
            </a:r>
            <a:r>
              <a:rPr lang="en-AU" i="1" noProof="0" dirty="0">
                <a:solidFill>
                  <a:srgbClr val="231F20"/>
                </a:solidFill>
                <a:effectLst/>
                <a:latin typeface="Times"/>
              </a:rPr>
              <a:t>T</a:t>
            </a:r>
            <a:r>
              <a:rPr lang="en-AU" i="1" noProof="0" dirty="0">
                <a:solidFill>
                  <a:srgbClr val="231F20"/>
                </a:solidFill>
                <a:effectLst/>
                <a:latin typeface="Helvetica" pitchFamily="2" charset="0"/>
              </a:rPr>
              <a:t>+ − </a:t>
            </a:r>
            <a:r>
              <a:rPr lang="en-AU" i="1" noProof="0" dirty="0">
                <a:solidFill>
                  <a:srgbClr val="231F20"/>
                </a:solidFill>
                <a:effectLst/>
                <a:latin typeface="Times"/>
              </a:rPr>
              <a:t>T </a:t>
            </a:r>
            <a:r>
              <a:rPr lang="en-AU" i="1" noProof="0" dirty="0">
                <a:solidFill>
                  <a:srgbClr val="231F20"/>
                </a:solidFill>
                <a:effectLst/>
                <a:latin typeface="Helvetica" pitchFamily="2" charset="0"/>
              </a:rPr>
              <a:t>−</a:t>
            </a:r>
            <a:r>
              <a:rPr lang="en-AU" i="1" noProof="0" dirty="0">
                <a:solidFill>
                  <a:srgbClr val="231F20"/>
                </a:solidFill>
                <a:effectLst/>
                <a:latin typeface="Times"/>
              </a:rPr>
              <a:t>.</a:t>
            </a:r>
            <a:endParaRPr lang="en-AU" noProof="0" dirty="0">
              <a:solidFill>
                <a:srgbClr val="231F20"/>
              </a:solidFill>
              <a:effectLst/>
              <a:latin typeface="Times"/>
            </a:endParaRPr>
          </a:p>
          <a:p>
            <a:r>
              <a:rPr lang="en-AU" i="1" noProof="0" dirty="0">
                <a:solidFill>
                  <a:srgbClr val="231F20"/>
                </a:solidFill>
                <a:effectLst/>
                <a:latin typeface="Times"/>
              </a:rPr>
              <a:t>In the absence of an external magnetic field, the RTD </a:t>
            </a:r>
            <a:r>
              <a:rPr lang="en-AU" i="1" noProof="0" dirty="0">
                <a:solidFill>
                  <a:srgbClr val="231F20"/>
                </a:solidFill>
                <a:effectLst/>
                <a:latin typeface="Helvetica" pitchFamily="2" charset="0"/>
              </a:rPr>
              <a:t>= </a:t>
            </a:r>
            <a:r>
              <a:rPr lang="en-AU" i="1" noProof="0" dirty="0">
                <a:solidFill>
                  <a:srgbClr val="231F20"/>
                </a:solidFill>
                <a:effectLst/>
                <a:latin typeface="Times"/>
              </a:rPr>
              <a:t>0</a:t>
            </a:r>
          </a:p>
          <a:p>
            <a:endParaRPr lang="en-AU" i="1" noProof="0" dirty="0">
              <a:solidFill>
                <a:srgbClr val="231F20"/>
              </a:solidFill>
              <a:effectLst/>
              <a:latin typeface="Times"/>
            </a:endParaRPr>
          </a:p>
          <a:p>
            <a:r>
              <a:rPr lang="en-AU" i="1" noProof="0" dirty="0">
                <a:solidFill>
                  <a:srgbClr val="231F20"/>
                </a:solidFill>
                <a:effectLst/>
                <a:latin typeface="Times"/>
              </a:rPr>
              <a:t>B= </a:t>
            </a:r>
            <a:r>
              <a:rPr lang="en-AU" b="0" i="0" noProof="0" dirty="0">
                <a:solidFill>
                  <a:srgbClr val="374151"/>
                </a:solidFill>
                <a:effectLst/>
                <a:latin typeface="Söhne"/>
              </a:rPr>
              <a:t>Magnetic Field Density</a:t>
            </a:r>
            <a:endParaRPr lang="en-AU" noProof="0" dirty="0">
              <a:solidFill>
                <a:srgbClr val="231F20"/>
              </a:solidFill>
              <a:effectLst/>
              <a:latin typeface="Times"/>
            </a:endParaRPr>
          </a:p>
          <a:p>
            <a:endParaRPr lang="it-IT" dirty="0"/>
          </a:p>
        </p:txBody>
      </p:sp>
      <p:sp>
        <p:nvSpPr>
          <p:cNvPr id="4" name="Segnaposto numero diapositiva 3"/>
          <p:cNvSpPr>
            <a:spLocks noGrp="1"/>
          </p:cNvSpPr>
          <p:nvPr>
            <p:ph type="sldNum" sz="quarter" idx="5"/>
          </p:nvPr>
        </p:nvSpPr>
        <p:spPr/>
        <p:txBody>
          <a:bodyPr/>
          <a:lstStyle/>
          <a:p>
            <a:fld id="{EC239F1A-076B-1C4E-AEBC-CB07BC9B6A8C}" type="slidenum">
              <a:rPr lang="it-IT" smtClean="0"/>
              <a:t>26</a:t>
            </a:fld>
            <a:endParaRPr lang="it-IT"/>
          </a:p>
        </p:txBody>
      </p:sp>
    </p:spTree>
    <p:extLst>
      <p:ext uri="{BB962C8B-B14F-4D97-AF65-F5344CB8AC3E}">
        <p14:creationId xmlns:p14="http://schemas.microsoft.com/office/powerpoint/2010/main" val="4044977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txBody>
          <a:bodyPr/>
          <a:lstStyle/>
          <a:p>
            <a:endParaRPr lang="it-IT"/>
          </a:p>
        </p:txBody>
      </p:sp>
      <p:sp>
        <p:nvSpPr>
          <p:cNvPr id="3" name="Segnaposto note 2"/>
          <p:cNvSpPr>
            <a:spLocks noGrp="1"/>
          </p:cNvSpPr>
          <p:nvPr>
            <p:ph type="body" idx="1"/>
          </p:nvPr>
        </p:nvSpPr>
        <p:spPr/>
        <p:txBody>
          <a:bodyPr/>
          <a:lstStyle/>
          <a:p>
            <a:r>
              <a:rPr lang="en-AU" i="1" noProof="0" dirty="0">
                <a:solidFill>
                  <a:srgbClr val="231F20"/>
                </a:solidFill>
                <a:effectLst/>
                <a:latin typeface="Times"/>
              </a:rPr>
              <a:t>This sensor is an innovative device to</a:t>
            </a:r>
            <a:r>
              <a:rPr lang="en-AU" i="0" noProof="0" dirty="0">
                <a:solidFill>
                  <a:srgbClr val="231F20"/>
                </a:solidFill>
                <a:effectLst/>
                <a:latin typeface="Times"/>
              </a:rPr>
              <a:t> </a:t>
            </a:r>
            <a:r>
              <a:rPr lang="en-AU" i="1" noProof="0" dirty="0">
                <a:solidFill>
                  <a:srgbClr val="231F20"/>
                </a:solidFill>
                <a:effectLst/>
                <a:latin typeface="Times"/>
              </a:rPr>
              <a:t>detect quasi-static perturbations of the external magnetic field.</a:t>
            </a:r>
          </a:p>
          <a:p>
            <a:r>
              <a:rPr lang="en-AU" i="1" noProof="0" dirty="0">
                <a:solidFill>
                  <a:srgbClr val="231F20"/>
                </a:solidFill>
                <a:effectLst/>
                <a:latin typeface="Times"/>
              </a:rPr>
              <a:t>The sensor is composed of two sections: 1) a primary coil 900 turns, and</a:t>
            </a:r>
            <a:r>
              <a:rPr lang="en-AU" i="0" noProof="0" dirty="0">
                <a:solidFill>
                  <a:srgbClr val="231F20"/>
                </a:solidFill>
                <a:effectLst/>
                <a:latin typeface="Times"/>
              </a:rPr>
              <a:t> </a:t>
            </a:r>
            <a:r>
              <a:rPr lang="en-AU" i="1" noProof="0" dirty="0">
                <a:solidFill>
                  <a:srgbClr val="231F20"/>
                </a:solidFill>
                <a:effectLst/>
                <a:latin typeface="Times"/>
              </a:rPr>
              <a:t>2) a secondary coil 900 turns.</a:t>
            </a:r>
          </a:p>
          <a:p>
            <a:r>
              <a:rPr lang="en-AU" i="1" noProof="0" dirty="0">
                <a:solidFill>
                  <a:srgbClr val="231F20"/>
                </a:solidFill>
                <a:effectLst/>
                <a:latin typeface="Times"/>
              </a:rPr>
              <a:t>The coils are wound around</a:t>
            </a:r>
            <a:r>
              <a:rPr lang="en-AU" i="0" noProof="0" dirty="0">
                <a:solidFill>
                  <a:srgbClr val="231F20"/>
                </a:solidFill>
                <a:effectLst/>
                <a:latin typeface="Times"/>
              </a:rPr>
              <a:t> </a:t>
            </a:r>
            <a:r>
              <a:rPr lang="en-AU" i="1" noProof="0" dirty="0">
                <a:solidFill>
                  <a:srgbClr val="231F20"/>
                </a:solidFill>
                <a:effectLst/>
                <a:latin typeface="Times"/>
              </a:rPr>
              <a:t>a flexible ferromagnetic core (having a diameter of about</a:t>
            </a:r>
            <a:r>
              <a:rPr lang="en-AU" i="0" noProof="0" dirty="0">
                <a:solidFill>
                  <a:srgbClr val="231F20"/>
                </a:solidFill>
                <a:effectLst/>
                <a:latin typeface="Times"/>
              </a:rPr>
              <a:t> </a:t>
            </a:r>
            <a:r>
              <a:rPr lang="en-AU" i="1" noProof="0" dirty="0">
                <a:solidFill>
                  <a:srgbClr val="231F20"/>
                </a:solidFill>
                <a:effectLst/>
                <a:latin typeface="Times"/>
              </a:rPr>
              <a:t>100 </a:t>
            </a:r>
            <a:r>
              <a:rPr lang="en-AU" i="1" noProof="0" dirty="0">
                <a:solidFill>
                  <a:srgbClr val="231F20"/>
                </a:solidFill>
                <a:effectLst/>
                <a:latin typeface="Helvetica" pitchFamily="2" charset="0"/>
              </a:rPr>
              <a:t>μ</a:t>
            </a:r>
            <a:r>
              <a:rPr lang="en-AU" i="1" noProof="0" dirty="0">
                <a:solidFill>
                  <a:srgbClr val="231F20"/>
                </a:solidFill>
                <a:effectLst/>
                <a:latin typeface="Times"/>
              </a:rPr>
              <a:t>m.</a:t>
            </a:r>
            <a:endParaRPr lang="en-AU" noProof="0" dirty="0">
              <a:solidFill>
                <a:srgbClr val="231F20"/>
              </a:solidFill>
              <a:effectLst/>
              <a:latin typeface="Times"/>
            </a:endParaRPr>
          </a:p>
          <a:p>
            <a:endParaRPr lang="en-AU" i="1" noProof="0" dirty="0">
              <a:solidFill>
                <a:srgbClr val="231F20"/>
              </a:solidFill>
              <a:effectLst/>
              <a:latin typeface="Times"/>
            </a:endParaRPr>
          </a:p>
          <a:p>
            <a:r>
              <a:rPr lang="en-AU" i="1" noProof="0" dirty="0">
                <a:solidFill>
                  <a:srgbClr val="231F20"/>
                </a:solidFill>
                <a:effectLst/>
                <a:latin typeface="Times"/>
              </a:rPr>
              <a:t>A periodic voltage is applied to the excitation coil (Vin</a:t>
            </a:r>
            <a:r>
              <a:rPr lang="en-AU" i="1" noProof="0" dirty="0">
                <a:solidFill>
                  <a:srgbClr val="231F20"/>
                </a:solidFill>
                <a:effectLst/>
                <a:latin typeface="Helvetica" pitchFamily="2" charset="0"/>
              </a:rPr>
              <a:t>)</a:t>
            </a:r>
            <a:r>
              <a:rPr lang="en-AU" i="1" noProof="0" dirty="0">
                <a:solidFill>
                  <a:srgbClr val="231F20"/>
                </a:solidFill>
                <a:effectLst/>
                <a:latin typeface="Times"/>
              </a:rPr>
              <a:t>; hence,</a:t>
            </a:r>
            <a:r>
              <a:rPr lang="en-AU" i="0" noProof="0" dirty="0">
                <a:solidFill>
                  <a:srgbClr val="231F20"/>
                </a:solidFill>
                <a:effectLst/>
                <a:latin typeface="Times"/>
              </a:rPr>
              <a:t> </a:t>
            </a:r>
            <a:r>
              <a:rPr lang="en-AU" i="1" noProof="0" dirty="0">
                <a:solidFill>
                  <a:srgbClr val="231F20"/>
                </a:solidFill>
                <a:effectLst/>
                <a:latin typeface="Times"/>
              </a:rPr>
              <a:t>a periodic magnetic field He</a:t>
            </a:r>
            <a:r>
              <a:rPr lang="en-AU" i="1" noProof="0" dirty="0">
                <a:solidFill>
                  <a:srgbClr val="231F20"/>
                </a:solidFill>
                <a:effectLst/>
                <a:latin typeface="Helvetica" pitchFamily="2" charset="0"/>
              </a:rPr>
              <a:t>, </a:t>
            </a:r>
            <a:r>
              <a:rPr lang="en-AU" i="1" noProof="0" dirty="0">
                <a:solidFill>
                  <a:srgbClr val="231F20"/>
                </a:solidFill>
                <a:effectLst/>
                <a:latin typeface="Times"/>
              </a:rPr>
              <a:t>parallel to the long axis of the</a:t>
            </a:r>
            <a:r>
              <a:rPr lang="en-AU" i="0" noProof="0" dirty="0">
                <a:solidFill>
                  <a:srgbClr val="231F20"/>
                </a:solidFill>
                <a:effectLst/>
                <a:latin typeface="Times"/>
              </a:rPr>
              <a:t> </a:t>
            </a:r>
            <a:r>
              <a:rPr lang="en-AU" i="1" noProof="0" dirty="0">
                <a:solidFill>
                  <a:srgbClr val="231F20"/>
                </a:solidFill>
                <a:effectLst/>
                <a:latin typeface="Times"/>
              </a:rPr>
              <a:t>core, is generated. </a:t>
            </a:r>
            <a:r>
              <a:rPr lang="en-AU" i="1" noProof="0" dirty="0" err="1">
                <a:solidFill>
                  <a:srgbClr val="231F20"/>
                </a:solidFill>
                <a:effectLst/>
                <a:latin typeface="Times"/>
              </a:rPr>
              <a:t>Hx</a:t>
            </a:r>
            <a:r>
              <a:rPr lang="en-AU" i="1" noProof="0" dirty="0">
                <a:solidFill>
                  <a:srgbClr val="231F20"/>
                </a:solidFill>
                <a:effectLst/>
                <a:latin typeface="Times"/>
              </a:rPr>
              <a:t> is the quasi-static “target” magnetic</a:t>
            </a:r>
            <a:r>
              <a:rPr lang="en-AU" i="0" noProof="0" dirty="0">
                <a:solidFill>
                  <a:srgbClr val="231F20"/>
                </a:solidFill>
                <a:effectLst/>
                <a:latin typeface="Times"/>
              </a:rPr>
              <a:t> </a:t>
            </a:r>
            <a:r>
              <a:rPr lang="en-AU" i="1" noProof="0" dirty="0">
                <a:solidFill>
                  <a:srgbClr val="231F20"/>
                </a:solidFill>
                <a:effectLst/>
                <a:latin typeface="Times"/>
              </a:rPr>
              <a:t>field, which represents (in this case) the iron compounds in the</a:t>
            </a:r>
            <a:r>
              <a:rPr lang="en-AU" i="0" noProof="0" dirty="0">
                <a:solidFill>
                  <a:srgbClr val="231F20"/>
                </a:solidFill>
                <a:effectLst/>
                <a:latin typeface="Times"/>
              </a:rPr>
              <a:t> </a:t>
            </a:r>
            <a:r>
              <a:rPr lang="en-AU" i="1" noProof="0" dirty="0">
                <a:solidFill>
                  <a:srgbClr val="231F20"/>
                </a:solidFill>
                <a:effectLst/>
                <a:latin typeface="Times"/>
              </a:rPr>
              <a:t>brain. The magnetometer works by exploiting the information</a:t>
            </a:r>
            <a:r>
              <a:rPr lang="en-AU" i="0" noProof="0" dirty="0">
                <a:solidFill>
                  <a:srgbClr val="231F20"/>
                </a:solidFill>
                <a:effectLst/>
                <a:latin typeface="Times"/>
              </a:rPr>
              <a:t> </a:t>
            </a:r>
            <a:r>
              <a:rPr lang="en-AU" i="1" noProof="0" dirty="0">
                <a:solidFill>
                  <a:srgbClr val="231F20"/>
                </a:solidFill>
                <a:effectLst/>
                <a:latin typeface="Times"/>
              </a:rPr>
              <a:t>measured through the pick-up coil (</a:t>
            </a:r>
            <a:r>
              <a:rPr lang="en-AU" i="1" noProof="0" dirty="0" err="1">
                <a:solidFill>
                  <a:srgbClr val="231F20"/>
                </a:solidFill>
                <a:effectLst/>
                <a:latin typeface="Times"/>
              </a:rPr>
              <a:t>Vout</a:t>
            </a:r>
            <a:r>
              <a:rPr lang="en-AU" i="1" noProof="0" dirty="0">
                <a:solidFill>
                  <a:srgbClr val="231F20"/>
                </a:solidFill>
                <a:effectLst/>
                <a:latin typeface="Times"/>
              </a:rPr>
              <a:t> signal).</a:t>
            </a:r>
            <a:endParaRPr lang="en-AU" noProof="0" dirty="0">
              <a:solidFill>
                <a:srgbClr val="231F20"/>
              </a:solidFill>
              <a:effectLst/>
              <a:latin typeface="Times"/>
            </a:endParaRPr>
          </a:p>
          <a:p>
            <a:endParaRPr lang="en-AU" noProof="0" dirty="0"/>
          </a:p>
          <a:p>
            <a:r>
              <a:rPr lang="en-AU" noProof="0" dirty="0"/>
              <a:t>The produced magnetic field is symmetric, while the external magnetic field create an asymmetry in the potential and then in the pick-up coil tension.</a:t>
            </a:r>
          </a:p>
          <a:p>
            <a:r>
              <a:rPr lang="en-AU" i="1" noProof="0" dirty="0">
                <a:solidFill>
                  <a:srgbClr val="231F20"/>
                </a:solidFill>
                <a:effectLst/>
                <a:latin typeface="Times"/>
              </a:rPr>
              <a:t>The voltage response is</a:t>
            </a:r>
            <a:r>
              <a:rPr lang="en-AU" i="0" noProof="0" dirty="0">
                <a:solidFill>
                  <a:srgbClr val="231F20"/>
                </a:solidFill>
                <a:effectLst/>
                <a:latin typeface="Times"/>
              </a:rPr>
              <a:t> </a:t>
            </a:r>
            <a:r>
              <a:rPr lang="en-AU" i="1" noProof="0" dirty="0">
                <a:solidFill>
                  <a:srgbClr val="231F20"/>
                </a:solidFill>
                <a:effectLst/>
                <a:latin typeface="Times"/>
              </a:rPr>
              <a:t>a “spike train,” the first derivative of the core magnetization. The distance between two spikes is not equal passing to a polarization to the other, since the target external field create an asymmetry. So the sensor measure the difference between this two time of magnetization (positive and negative) to quantify the external field.</a:t>
            </a:r>
          </a:p>
          <a:p>
            <a:endParaRPr lang="en-AU" i="1" noProof="0" dirty="0">
              <a:solidFill>
                <a:srgbClr val="231F20"/>
              </a:solidFill>
              <a:effectLst/>
              <a:latin typeface="Times"/>
            </a:endParaRPr>
          </a:p>
          <a:p>
            <a:r>
              <a:rPr lang="en-AU" i="1" noProof="0" dirty="0">
                <a:solidFill>
                  <a:srgbClr val="231F20"/>
                </a:solidFill>
                <a:effectLst/>
                <a:latin typeface="Times"/>
              </a:rPr>
              <a:t>By changing the magnetic property of the material, as a smaller </a:t>
            </a:r>
            <a:r>
              <a:rPr lang="it-IT" b="0" i="0" dirty="0" err="1">
                <a:solidFill>
                  <a:srgbClr val="374151"/>
                </a:solidFill>
                <a:effectLst/>
                <a:latin typeface="Söhne"/>
              </a:rPr>
              <a:t>coercive</a:t>
            </a:r>
            <a:r>
              <a:rPr lang="it-IT" b="0" i="0" dirty="0">
                <a:solidFill>
                  <a:srgbClr val="374151"/>
                </a:solidFill>
                <a:effectLst/>
                <a:latin typeface="Söhne"/>
              </a:rPr>
              <a:t> field </a:t>
            </a:r>
            <a:r>
              <a:rPr lang="en-AU" i="1" noProof="0" dirty="0">
                <a:solidFill>
                  <a:srgbClr val="231F20"/>
                </a:solidFill>
                <a:effectLst/>
                <a:latin typeface="Times"/>
              </a:rPr>
              <a:t>and a higher permeability, it is possible to obtain a sensor more rapid e more sensible. And we wanted also to create a </a:t>
            </a:r>
            <a:r>
              <a:rPr lang="en-AU" i="1" noProof="0" dirty="0" err="1">
                <a:solidFill>
                  <a:srgbClr val="231F20"/>
                </a:solidFill>
                <a:effectLst/>
                <a:latin typeface="Times"/>
              </a:rPr>
              <a:t>wereable</a:t>
            </a:r>
            <a:r>
              <a:rPr lang="en-AU" i="1" noProof="0" dirty="0">
                <a:solidFill>
                  <a:srgbClr val="231F20"/>
                </a:solidFill>
                <a:effectLst/>
                <a:latin typeface="Times"/>
              </a:rPr>
              <a:t> sensor by increasing the core flexibility without breaking the magnetic domain. So we want to improve the functional and structural properties.</a:t>
            </a:r>
            <a:endParaRPr lang="en-AU" noProof="0" dirty="0">
              <a:solidFill>
                <a:srgbClr val="231F20"/>
              </a:solidFill>
              <a:effectLst/>
              <a:latin typeface="Times"/>
            </a:endParaRPr>
          </a:p>
          <a:p>
            <a:endParaRPr lang="en-AU" noProof="0" dirty="0"/>
          </a:p>
          <a:p>
            <a:r>
              <a:rPr lang="en-AU" i="1" noProof="0" dirty="0">
                <a:solidFill>
                  <a:srgbClr val="231F20"/>
                </a:solidFill>
                <a:effectLst/>
                <a:latin typeface="Times"/>
              </a:rPr>
              <a:t>RTD </a:t>
            </a:r>
            <a:r>
              <a:rPr lang="en-AU" i="1" noProof="0" dirty="0">
                <a:solidFill>
                  <a:srgbClr val="231F20"/>
                </a:solidFill>
                <a:effectLst/>
                <a:latin typeface="Helvetica" pitchFamily="2" charset="0"/>
              </a:rPr>
              <a:t>= </a:t>
            </a:r>
            <a:r>
              <a:rPr lang="en-AU" i="1" noProof="0" dirty="0">
                <a:solidFill>
                  <a:srgbClr val="231F20"/>
                </a:solidFill>
                <a:effectLst/>
                <a:latin typeface="Times"/>
              </a:rPr>
              <a:t>T</a:t>
            </a:r>
            <a:r>
              <a:rPr lang="en-AU" i="1" noProof="0" dirty="0">
                <a:solidFill>
                  <a:srgbClr val="231F20"/>
                </a:solidFill>
                <a:effectLst/>
                <a:latin typeface="Helvetica" pitchFamily="2" charset="0"/>
              </a:rPr>
              <a:t>+ − </a:t>
            </a:r>
            <a:r>
              <a:rPr lang="en-AU" i="1" noProof="0" dirty="0">
                <a:solidFill>
                  <a:srgbClr val="231F20"/>
                </a:solidFill>
                <a:effectLst/>
                <a:latin typeface="Times"/>
              </a:rPr>
              <a:t>T </a:t>
            </a:r>
            <a:r>
              <a:rPr lang="en-AU" i="1" noProof="0" dirty="0">
                <a:solidFill>
                  <a:srgbClr val="231F20"/>
                </a:solidFill>
                <a:effectLst/>
                <a:latin typeface="Helvetica" pitchFamily="2" charset="0"/>
              </a:rPr>
              <a:t>−</a:t>
            </a:r>
            <a:r>
              <a:rPr lang="en-AU" i="1" noProof="0" dirty="0">
                <a:solidFill>
                  <a:srgbClr val="231F20"/>
                </a:solidFill>
                <a:effectLst/>
                <a:latin typeface="Times"/>
              </a:rPr>
              <a:t>.</a:t>
            </a:r>
            <a:endParaRPr lang="en-AU" noProof="0" dirty="0">
              <a:solidFill>
                <a:srgbClr val="231F20"/>
              </a:solidFill>
              <a:effectLst/>
              <a:latin typeface="Times"/>
            </a:endParaRPr>
          </a:p>
          <a:p>
            <a:r>
              <a:rPr lang="en-AU" i="1" noProof="0" dirty="0">
                <a:solidFill>
                  <a:srgbClr val="231F20"/>
                </a:solidFill>
                <a:effectLst/>
                <a:latin typeface="Times"/>
              </a:rPr>
              <a:t>In the absence of an external magnetic field, the RTD </a:t>
            </a:r>
            <a:r>
              <a:rPr lang="en-AU" i="1" noProof="0" dirty="0">
                <a:solidFill>
                  <a:srgbClr val="231F20"/>
                </a:solidFill>
                <a:effectLst/>
                <a:latin typeface="Helvetica" pitchFamily="2" charset="0"/>
              </a:rPr>
              <a:t>= </a:t>
            </a:r>
            <a:r>
              <a:rPr lang="en-AU" i="1" noProof="0" dirty="0">
                <a:solidFill>
                  <a:srgbClr val="231F20"/>
                </a:solidFill>
                <a:effectLst/>
                <a:latin typeface="Times"/>
              </a:rPr>
              <a:t>0</a:t>
            </a:r>
          </a:p>
          <a:p>
            <a:endParaRPr lang="en-AU" i="1" noProof="0" dirty="0">
              <a:solidFill>
                <a:srgbClr val="231F20"/>
              </a:solidFill>
              <a:effectLst/>
              <a:latin typeface="Times"/>
            </a:endParaRPr>
          </a:p>
          <a:p>
            <a:r>
              <a:rPr lang="en-AU" i="1" noProof="0" dirty="0">
                <a:solidFill>
                  <a:srgbClr val="231F20"/>
                </a:solidFill>
                <a:effectLst/>
                <a:latin typeface="Times"/>
              </a:rPr>
              <a:t>B= </a:t>
            </a:r>
            <a:r>
              <a:rPr lang="en-AU" b="0" i="0" noProof="0" dirty="0">
                <a:solidFill>
                  <a:srgbClr val="374151"/>
                </a:solidFill>
                <a:effectLst/>
                <a:latin typeface="Söhne"/>
              </a:rPr>
              <a:t>Magnetic Field Density</a:t>
            </a:r>
            <a:endParaRPr lang="en-AU" noProof="0" dirty="0">
              <a:solidFill>
                <a:srgbClr val="231F20"/>
              </a:solidFill>
              <a:effectLst/>
              <a:latin typeface="Times"/>
            </a:endParaRPr>
          </a:p>
          <a:p>
            <a:endParaRPr lang="it-IT" dirty="0"/>
          </a:p>
        </p:txBody>
      </p:sp>
      <p:sp>
        <p:nvSpPr>
          <p:cNvPr id="4" name="Segnaposto numero diapositiva 3"/>
          <p:cNvSpPr>
            <a:spLocks noGrp="1"/>
          </p:cNvSpPr>
          <p:nvPr>
            <p:ph type="sldNum" sz="quarter" idx="5"/>
          </p:nvPr>
        </p:nvSpPr>
        <p:spPr/>
        <p:txBody>
          <a:bodyPr/>
          <a:lstStyle/>
          <a:p>
            <a:fld id="{EC239F1A-076B-1C4E-AEBC-CB07BC9B6A8C}" type="slidenum">
              <a:rPr lang="it-IT" smtClean="0"/>
              <a:t>27</a:t>
            </a:fld>
            <a:endParaRPr lang="it-IT"/>
          </a:p>
        </p:txBody>
      </p:sp>
    </p:spTree>
    <p:extLst>
      <p:ext uri="{BB962C8B-B14F-4D97-AF65-F5344CB8AC3E}">
        <p14:creationId xmlns:p14="http://schemas.microsoft.com/office/powerpoint/2010/main" val="33606264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65536-B050-CCA0-F7AF-8595FF8DA8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ED049D9-E139-4CD8-F37C-DD91B4533DFA}"/>
              </a:ext>
            </a:extLst>
          </p:cNvPr>
          <p:cNvSpPr>
            <a:spLocks noGrp="1" noRot="1" noChangeAspect="1"/>
          </p:cNvSpPr>
          <p:nvPr>
            <p:ph type="sldImg"/>
          </p:nvPr>
        </p:nvSpPr>
        <p:spPr/>
        <p:txBody>
          <a:bodyPr/>
          <a:lstStyle/>
          <a:p>
            <a:endParaRPr lang="it-IT"/>
          </a:p>
        </p:txBody>
      </p:sp>
      <p:sp>
        <p:nvSpPr>
          <p:cNvPr id="3" name="Segnaposto note 2">
            <a:extLst>
              <a:ext uri="{FF2B5EF4-FFF2-40B4-BE49-F238E27FC236}">
                <a16:creationId xmlns:a16="http://schemas.microsoft.com/office/drawing/2014/main" id="{3AD5588B-D236-B4EC-A37A-E0B8C934711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Magnetical</a:t>
            </a:r>
            <a:r>
              <a:rPr lang="it-IT" sz="1200" dirty="0"/>
              <a:t> </a:t>
            </a:r>
            <a:r>
              <a:rPr lang="it-IT" sz="1200" dirty="0" err="1"/>
              <a:t>characterization</a:t>
            </a:r>
            <a:r>
              <a:rPr lang="it-IT" sz="1200" dirty="0"/>
              <a:t> (SQID)</a:t>
            </a:r>
          </a:p>
          <a:p>
            <a:endParaRPr lang="it-IT" dirty="0"/>
          </a:p>
        </p:txBody>
      </p:sp>
      <p:sp>
        <p:nvSpPr>
          <p:cNvPr id="4" name="Segnaposto numero diapositiva 3">
            <a:extLst>
              <a:ext uri="{FF2B5EF4-FFF2-40B4-BE49-F238E27FC236}">
                <a16:creationId xmlns:a16="http://schemas.microsoft.com/office/drawing/2014/main" id="{DDF8C593-ECCD-2014-B8A4-8AC6BBE6A684}"/>
              </a:ext>
            </a:extLst>
          </p:cNvPr>
          <p:cNvSpPr>
            <a:spLocks noGrp="1"/>
          </p:cNvSpPr>
          <p:nvPr>
            <p:ph type="sldNum" sz="quarter" idx="5"/>
          </p:nvPr>
        </p:nvSpPr>
        <p:spPr/>
        <p:txBody>
          <a:bodyPr/>
          <a:lstStyle/>
          <a:p>
            <a:fld id="{9FE32D71-05DB-A54F-B339-B9FF61F6C2E3}" type="slidenum">
              <a:rPr lang="it-IT" smtClean="0"/>
              <a:t>32</a:t>
            </a:fld>
            <a:endParaRPr lang="it-IT"/>
          </a:p>
        </p:txBody>
      </p:sp>
    </p:spTree>
    <p:extLst>
      <p:ext uri="{BB962C8B-B14F-4D97-AF65-F5344CB8AC3E}">
        <p14:creationId xmlns:p14="http://schemas.microsoft.com/office/powerpoint/2010/main" val="54352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3BEF2F6-F7BA-0E85-9247-495711B1FB23}"/>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62B2820-BD66-AE4C-F528-CD89A249E7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CD3B9CFF-C6A5-950C-451C-0871F63A7655}"/>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5" name="Segnaposto piè di pagina 4">
            <a:extLst>
              <a:ext uri="{FF2B5EF4-FFF2-40B4-BE49-F238E27FC236}">
                <a16:creationId xmlns:a16="http://schemas.microsoft.com/office/drawing/2014/main" id="{233E5E3B-63CA-9EB4-CBFC-AF0CAB4E0B7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5EB91DA-B134-017A-62C4-F3DF85FEB40F}"/>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1096975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60DF7D9-0556-2E59-DDC2-57E1D3C8A27B}"/>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F44F662-E981-F035-3708-216382FB433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3F5ED8D-F6F0-A9FE-1525-CEA02CA543D5}"/>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5" name="Segnaposto piè di pagina 4">
            <a:extLst>
              <a:ext uri="{FF2B5EF4-FFF2-40B4-BE49-F238E27FC236}">
                <a16:creationId xmlns:a16="http://schemas.microsoft.com/office/drawing/2014/main" id="{25653119-B90A-DBD9-4E13-53057D45B71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91FBDC9-3AB1-D4EE-E0C9-2D130CB582C5}"/>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285085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51B8BA3-653B-088F-7958-7637F1C4B9AC}"/>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4A12580-9122-BFA5-6460-8F4858782FEB}"/>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AE26983-67EA-293E-4008-960F2B778BB0}"/>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5" name="Segnaposto piè di pagina 4">
            <a:extLst>
              <a:ext uri="{FF2B5EF4-FFF2-40B4-BE49-F238E27FC236}">
                <a16:creationId xmlns:a16="http://schemas.microsoft.com/office/drawing/2014/main" id="{0BA0D06B-11A1-A0D2-8EA2-4C0D8BC5B61D}"/>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007D330-0FC0-EB36-7ED2-59DBF3E3112B}"/>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392675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B86202-E07B-D1F1-FFEE-71820783C997}"/>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EB1D495-4A5B-5ED4-4F6C-12E0C966A9DA}"/>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214D2E5-188D-65D7-756A-C679CD1E51E2}"/>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5" name="Segnaposto piè di pagina 4">
            <a:extLst>
              <a:ext uri="{FF2B5EF4-FFF2-40B4-BE49-F238E27FC236}">
                <a16:creationId xmlns:a16="http://schemas.microsoft.com/office/drawing/2014/main" id="{21D444C2-8CF8-2758-655A-09F28785B27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AD2DB574-84F2-1AEF-F0E4-009149C9B074}"/>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2114704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79B6AF-9ED9-32E6-3062-CC305BE362A4}"/>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76399DE-7AB3-4999-D6F8-EC2693A13B0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45DA25A-013B-492D-C6CE-EBE105D2EC88}"/>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5" name="Segnaposto piè di pagina 4">
            <a:extLst>
              <a:ext uri="{FF2B5EF4-FFF2-40B4-BE49-F238E27FC236}">
                <a16:creationId xmlns:a16="http://schemas.microsoft.com/office/drawing/2014/main" id="{2CEF069C-2F54-2BBA-079F-7878A03CB128}"/>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FD7F4C4-0810-1D1E-5758-B8D79B99FF95}"/>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2847209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637083-156A-B86D-1EE7-6D35804430B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514E49E-ABEA-00BA-592C-05D3E299E1BF}"/>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CBB584E8-A90C-F011-C4C4-A48A9B3307A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518A6C2F-710E-7088-3F7D-C82089528391}"/>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6" name="Segnaposto piè di pagina 5">
            <a:extLst>
              <a:ext uri="{FF2B5EF4-FFF2-40B4-BE49-F238E27FC236}">
                <a16:creationId xmlns:a16="http://schemas.microsoft.com/office/drawing/2014/main" id="{851FE876-EDD1-9189-8E08-E61ABFDE586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3E1956FB-7821-9283-0586-66750CACE5C4}"/>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2611354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069B84-1DA2-956F-E5EE-4DE916BB11B4}"/>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BCF07B82-CD3C-2CA8-FA75-C220FC7CEE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029FBFCA-32DE-A2F0-024D-036BE0EC3F0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08808189-AF21-6B8E-B22F-2F82B79121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52CB1FB2-18BB-54A9-AAAC-00D50186110F}"/>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02BBAC2-6098-DD4E-CA7D-72DF7F46831F}"/>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8" name="Segnaposto piè di pagina 7">
            <a:extLst>
              <a:ext uri="{FF2B5EF4-FFF2-40B4-BE49-F238E27FC236}">
                <a16:creationId xmlns:a16="http://schemas.microsoft.com/office/drawing/2014/main" id="{87D8D5AE-5993-5F10-C2AC-8B3945B4B65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3F18BBFD-FDC0-0938-01BF-08A5A9781E56}"/>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4226846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01B7E6-B7E3-0DD0-CCED-BF6B0CD716F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142E10A4-612C-2D54-E041-F314493D224A}"/>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4" name="Segnaposto piè di pagina 3">
            <a:extLst>
              <a:ext uri="{FF2B5EF4-FFF2-40B4-BE49-F238E27FC236}">
                <a16:creationId xmlns:a16="http://schemas.microsoft.com/office/drawing/2014/main" id="{E3968654-87A7-78BF-8F4F-7620D7CE4DF6}"/>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6ED4D3C-7B19-946D-0DB6-7364DF53282C}"/>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3987186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280F110-B875-1E6D-B1CE-A2A4EC0D2351}"/>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3" name="Segnaposto piè di pagina 2">
            <a:extLst>
              <a:ext uri="{FF2B5EF4-FFF2-40B4-BE49-F238E27FC236}">
                <a16:creationId xmlns:a16="http://schemas.microsoft.com/office/drawing/2014/main" id="{9AE5E879-4545-1B3E-45DF-4F19F7C3CA77}"/>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F273726-B0E4-E70C-98AA-2DC746AD0AEF}"/>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325074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34BA97B-102D-BECC-7F58-309AAA12757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24E84AA-533F-5E3D-5796-762D0774A8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3B1A3C0F-29DE-9FA2-4F4F-A88F025EE9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7B28CED-8171-7D77-DC39-1EFEF06802DD}"/>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6" name="Segnaposto piè di pagina 5">
            <a:extLst>
              <a:ext uri="{FF2B5EF4-FFF2-40B4-BE49-F238E27FC236}">
                <a16:creationId xmlns:a16="http://schemas.microsoft.com/office/drawing/2014/main" id="{0FC138E0-4628-5248-21EC-3154B83A0C2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CDBB1B8F-C8F6-2D5A-B418-3C9C4380DB4E}"/>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2863589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9ED906-4E86-DA59-A49E-A85686026DD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E90F4835-70DA-CB90-CCD7-73E736E05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A3FF675E-BEAD-8FB3-F90E-A3F591E135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4C85C69-3977-46BE-84AA-EF10C614B931}"/>
              </a:ext>
            </a:extLst>
          </p:cNvPr>
          <p:cNvSpPr>
            <a:spLocks noGrp="1"/>
          </p:cNvSpPr>
          <p:nvPr>
            <p:ph type="dt" sz="half" idx="10"/>
          </p:nvPr>
        </p:nvSpPr>
        <p:spPr/>
        <p:txBody>
          <a:bodyPr/>
          <a:lstStyle/>
          <a:p>
            <a:fld id="{3785E6DD-04B4-B14D-B4C5-E4CDF8BDDA48}" type="datetimeFigureOut">
              <a:rPr lang="it-IT" smtClean="0"/>
              <a:t>15/04/26</a:t>
            </a:fld>
            <a:endParaRPr lang="it-IT"/>
          </a:p>
        </p:txBody>
      </p:sp>
      <p:sp>
        <p:nvSpPr>
          <p:cNvPr id="6" name="Segnaposto piè di pagina 5">
            <a:extLst>
              <a:ext uri="{FF2B5EF4-FFF2-40B4-BE49-F238E27FC236}">
                <a16:creationId xmlns:a16="http://schemas.microsoft.com/office/drawing/2014/main" id="{4E465E27-20AB-2752-0394-D4D235994DC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37718C3-5EF4-BA3E-0B45-0FFD85C62927}"/>
              </a:ext>
            </a:extLst>
          </p:cNvPr>
          <p:cNvSpPr>
            <a:spLocks noGrp="1"/>
          </p:cNvSpPr>
          <p:nvPr>
            <p:ph type="sldNum" sz="quarter" idx="12"/>
          </p:nvPr>
        </p:nvSpPr>
        <p:spPr/>
        <p:txBody>
          <a:bodyPr/>
          <a:lstStyle/>
          <a:p>
            <a:fld id="{A177553D-A5AF-A644-A7AB-98A365D2401A}" type="slidenum">
              <a:rPr lang="it-IT" smtClean="0"/>
              <a:t>‹N›</a:t>
            </a:fld>
            <a:endParaRPr lang="it-IT"/>
          </a:p>
        </p:txBody>
      </p:sp>
    </p:spTree>
    <p:extLst>
      <p:ext uri="{BB962C8B-B14F-4D97-AF65-F5344CB8AC3E}">
        <p14:creationId xmlns:p14="http://schemas.microsoft.com/office/powerpoint/2010/main" val="887652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CDAC933D-96C2-0FC6-C523-1B0EFF2689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DAF68DF6-456D-6A1E-D99B-6AE54F090B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572C6ED-7813-2171-C0D8-019D67200D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785E6DD-04B4-B14D-B4C5-E4CDF8BDDA48}" type="datetimeFigureOut">
              <a:rPr lang="it-IT" smtClean="0"/>
              <a:t>15/04/26</a:t>
            </a:fld>
            <a:endParaRPr lang="it-IT"/>
          </a:p>
        </p:txBody>
      </p:sp>
      <p:sp>
        <p:nvSpPr>
          <p:cNvPr id="5" name="Segnaposto piè di pagina 4">
            <a:extLst>
              <a:ext uri="{FF2B5EF4-FFF2-40B4-BE49-F238E27FC236}">
                <a16:creationId xmlns:a16="http://schemas.microsoft.com/office/drawing/2014/main" id="{055F3C42-9B5B-3B9B-C001-EF18B765E3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91B9E28F-3A34-5C68-2E73-FB62AFF82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77553D-A5AF-A644-A7AB-98A365D2401A}" type="slidenum">
              <a:rPr lang="it-IT" smtClean="0"/>
              <a:t>‹N›</a:t>
            </a:fld>
            <a:endParaRPr lang="it-IT"/>
          </a:p>
        </p:txBody>
      </p:sp>
    </p:spTree>
    <p:extLst>
      <p:ext uri="{BB962C8B-B14F-4D97-AF65-F5344CB8AC3E}">
        <p14:creationId xmlns:p14="http://schemas.microsoft.com/office/powerpoint/2010/main" val="934897810"/>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9.png"/><Relationship Id="rId3" Type="http://schemas.openxmlformats.org/officeDocument/2006/relationships/slideLayout" Target="../slideLayouts/slideLayout2.xml"/><Relationship Id="rId7" Type="http://schemas.openxmlformats.org/officeDocument/2006/relationships/image" Target="../media/image44.png"/><Relationship Id="rId12" Type="http://schemas.openxmlformats.org/officeDocument/2006/relationships/image" Target="../media/image48.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3.png"/><Relationship Id="rId11" Type="http://schemas.openxmlformats.org/officeDocument/2006/relationships/image" Target="../media/image47.emf"/><Relationship Id="rId5" Type="http://schemas.openxmlformats.org/officeDocument/2006/relationships/image" Target="../media/image42.jpe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t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jp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tif"/><Relationship Id="rId9" Type="http://schemas.openxmlformats.org/officeDocument/2006/relationships/image" Target="../media/image55.tif"/></Relationships>
</file>

<file path=ppt/slides/_rels/slide15.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emf"/><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emf"/><Relationship Id="rId11" Type="http://schemas.openxmlformats.org/officeDocument/2006/relationships/image" Target="../media/image67.png"/><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png"/><Relationship Id="rId9" Type="http://schemas.openxmlformats.org/officeDocument/2006/relationships/image" Target="../media/image65.emf"/></Relationships>
</file>

<file path=ppt/slides/_rels/slide16.xml.rels><?xml version="1.0" encoding="UTF-8" standalone="yes"?>
<Relationships xmlns="http://schemas.openxmlformats.org/package/2006/relationships"><Relationship Id="rId3" Type="http://schemas.openxmlformats.org/officeDocument/2006/relationships/image" Target="../media/image71.tif"/><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tif"/><Relationship Id="rId5" Type="http://schemas.openxmlformats.org/officeDocument/2006/relationships/image" Target="../media/image73.tif"/><Relationship Id="rId4" Type="http://schemas.openxmlformats.org/officeDocument/2006/relationships/image" Target="../media/image72.t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sv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76.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hdphoto" Target="../media/hdphoto3.wdp"/><Relationship Id="rId7" Type="http://schemas.openxmlformats.org/officeDocument/2006/relationships/image" Target="../media/image3.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1.png"/><Relationship Id="rId5" Type="http://schemas.microsoft.com/office/2007/relationships/hdphoto" Target="../media/hdphoto4.wdp"/><Relationship Id="rId4" Type="http://schemas.openxmlformats.org/officeDocument/2006/relationships/image" Target="../media/image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sv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7.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101.png"/><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04.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64.emf"/><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emf"/><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emf"/><Relationship Id="rId11" Type="http://schemas.openxmlformats.org/officeDocument/2006/relationships/image" Target="../media/image67.png"/><Relationship Id="rId5" Type="http://schemas.openxmlformats.org/officeDocument/2006/relationships/image" Target="../media/image61.emf"/><Relationship Id="rId10" Type="http://schemas.openxmlformats.org/officeDocument/2006/relationships/image" Target="../media/image66.emf"/><Relationship Id="rId4" Type="http://schemas.openxmlformats.org/officeDocument/2006/relationships/image" Target="../media/image60.png"/><Relationship Id="rId9" Type="http://schemas.openxmlformats.org/officeDocument/2006/relationships/image" Target="../media/image65.emf"/><Relationship Id="rId14" Type="http://schemas.openxmlformats.org/officeDocument/2006/relationships/image" Target="../media/image88.png"/></Relationships>
</file>

<file path=ppt/slides/_rels/slide2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68.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13" Type="http://schemas.openxmlformats.org/officeDocument/2006/relationships/image" Target="../media/image92.png"/><Relationship Id="rId3" Type="http://schemas.openxmlformats.org/officeDocument/2006/relationships/image" Target="NULL"/><Relationship Id="rId12" Type="http://schemas.openxmlformats.org/officeDocument/2006/relationships/image" Target="../media/image91.t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media/image90.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89.tiff"/></Relationships>
</file>

<file path=ppt/slides/_rels/slide27.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9.tiff"/><Relationship Id="rId7" Type="http://schemas.openxmlformats.org/officeDocument/2006/relationships/image" Target="../media/image9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NULL"/><Relationship Id="rId10" Type="http://schemas.openxmlformats.org/officeDocument/2006/relationships/image" Target="../media/image95.tif"/><Relationship Id="rId4" Type="http://schemas.openxmlformats.org/officeDocument/2006/relationships/image" Target="NULL"/><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6.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29.xml.rels><?xml version="1.0" encoding="UTF-8" standalone="yes"?>
<Relationships xmlns="http://schemas.openxmlformats.org/package/2006/relationships"><Relationship Id="rId8" Type="http://schemas.openxmlformats.org/officeDocument/2006/relationships/image" Target="../media/image47.emf"/><Relationship Id="rId13" Type="http://schemas.openxmlformats.org/officeDocument/2006/relationships/image" Target="../media/image180.png"/><Relationship Id="rId3" Type="http://schemas.openxmlformats.org/officeDocument/2006/relationships/image" Target="../media/image43.png"/><Relationship Id="rId7" Type="http://schemas.openxmlformats.org/officeDocument/2006/relationships/image" Target="../media/image46.png"/><Relationship Id="rId12" Type="http://schemas.openxmlformats.org/officeDocument/2006/relationships/image" Target="../media/image170.pn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5.png"/><Relationship Id="rId11" Type="http://schemas.microsoft.com/office/2007/relationships/hdphoto" Target="../media/hdphoto5.wdp"/><Relationship Id="rId5" Type="http://schemas.microsoft.com/office/2007/relationships/hdphoto" Target="../media/hdphoto1.wdp"/><Relationship Id="rId10" Type="http://schemas.openxmlformats.org/officeDocument/2006/relationships/image" Target="../media/image99.png"/><Relationship Id="rId4" Type="http://schemas.openxmlformats.org/officeDocument/2006/relationships/image" Target="../media/image44.png"/><Relationship Id="rId9" Type="http://schemas.openxmlformats.org/officeDocument/2006/relationships/image" Target="../media/image48.emf"/></Relationships>
</file>

<file path=ppt/slides/_rels/slide3.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1.emf"/><Relationship Id="rId7" Type="http://schemas.openxmlformats.org/officeDocument/2006/relationships/image" Target="../media/image106.png"/><Relationship Id="rId12" Type="http://schemas.openxmlformats.org/officeDocument/2006/relationships/image" Target="../media/image111.png"/><Relationship Id="rId17" Type="http://schemas.openxmlformats.org/officeDocument/2006/relationships/image" Target="../media/image116.png"/><Relationship Id="rId2" Type="http://schemas.openxmlformats.org/officeDocument/2006/relationships/image" Target="../media/image100.emf"/><Relationship Id="rId16"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3.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2.emf"/><Relationship Id="rId9" Type="http://schemas.openxmlformats.org/officeDocument/2006/relationships/image" Target="../media/image108.png"/><Relationship Id="rId14" Type="http://schemas.openxmlformats.org/officeDocument/2006/relationships/image" Target="../media/image113.png"/></Relationships>
</file>

<file path=ppt/slides/_rels/slide31.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117.png"/><Relationship Id="rId7" Type="http://schemas.openxmlformats.org/officeDocument/2006/relationships/image" Target="../media/image66.emf"/><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1.emf"/><Relationship Id="rId4" Type="http://schemas.openxmlformats.org/officeDocument/2006/relationships/image" Target="../media/image118.png"/><Relationship Id="rId9" Type="http://schemas.openxmlformats.org/officeDocument/2006/relationships/image" Target="../media/image64.emf"/></Relationships>
</file>

<file path=ppt/slides/_rels/slide3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1.png"/><Relationship Id="rId5" Type="http://schemas.openxmlformats.org/officeDocument/2006/relationships/image" Target="../media/image88.pn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sv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3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emf"/></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10" Type="http://schemas.openxmlformats.org/officeDocument/2006/relationships/image" Target="../media/image21.emf"/><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9D66B51-AEC7-9B3B-7342-68EA4695C1FF}"/>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5A292AEA-2528-46C0-B426-95822B6141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D8B7B198-E4DF-43CD-AD8C-199884323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7" name="Freeform: Shape 386">
            <a:extLst>
              <a:ext uri="{FF2B5EF4-FFF2-40B4-BE49-F238E27FC236}">
                <a16:creationId xmlns:a16="http://schemas.microsoft.com/office/drawing/2014/main" id="{2BE67753-EA0E-4819-8D22-0B6600CF7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a:extLst>
              <a:ext uri="{FF2B5EF4-FFF2-40B4-BE49-F238E27FC236}">
                <a16:creationId xmlns:a16="http://schemas.microsoft.com/office/drawing/2014/main" id="{D76D63AC-0421-45EC-B383-E79A61A78C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90" name="Freeform: Shape 389">
              <a:extLst>
                <a:ext uri="{FF2B5EF4-FFF2-40B4-BE49-F238E27FC236}">
                  <a16:creationId xmlns:a16="http://schemas.microsoft.com/office/drawing/2014/main" id="{B997A32E-7032-4107-9C8B-99DB59EDD5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1" name="Freeform: Shape 390">
              <a:extLst>
                <a:ext uri="{FF2B5EF4-FFF2-40B4-BE49-F238E27FC236}">
                  <a16:creationId xmlns:a16="http://schemas.microsoft.com/office/drawing/2014/main" id="{943BB27F-1470-42CA-91FF-D94BC691C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2" name="Freeform: Shape 391">
              <a:extLst>
                <a:ext uri="{FF2B5EF4-FFF2-40B4-BE49-F238E27FC236}">
                  <a16:creationId xmlns:a16="http://schemas.microsoft.com/office/drawing/2014/main" id="{E997B002-17FD-47B3-A06A-76802FE15C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3" name="Freeform: Shape 392">
              <a:extLst>
                <a:ext uri="{FF2B5EF4-FFF2-40B4-BE49-F238E27FC236}">
                  <a16:creationId xmlns:a16="http://schemas.microsoft.com/office/drawing/2014/main" id="{E401EA35-9D2E-43B7-860F-EBB8A6C3E0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4" name="Freeform: Shape 393">
              <a:extLst>
                <a:ext uri="{FF2B5EF4-FFF2-40B4-BE49-F238E27FC236}">
                  <a16:creationId xmlns:a16="http://schemas.microsoft.com/office/drawing/2014/main" id="{F8C44827-3D81-4FF9-B4A5-5650D1B20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5" name="Freeform: Shape 394">
              <a:extLst>
                <a:ext uri="{FF2B5EF4-FFF2-40B4-BE49-F238E27FC236}">
                  <a16:creationId xmlns:a16="http://schemas.microsoft.com/office/drawing/2014/main" id="{F613D97F-F6DF-4D32-AD91-209A80E7A2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6" name="Freeform: Shape 395">
              <a:extLst>
                <a:ext uri="{FF2B5EF4-FFF2-40B4-BE49-F238E27FC236}">
                  <a16:creationId xmlns:a16="http://schemas.microsoft.com/office/drawing/2014/main" id="{82B0ED5C-927D-4C5F-8F27-1B403820B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grpSp>
        <p:nvGrpSpPr>
          <p:cNvPr id="398" name="Group 397">
            <a:extLst>
              <a:ext uri="{FF2B5EF4-FFF2-40B4-BE49-F238E27FC236}">
                <a16:creationId xmlns:a16="http://schemas.microsoft.com/office/drawing/2014/main" id="{87F87F1B-42BA-4AC7-A4E2-41544DDB2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399" name="Freeform: Shape 398">
              <a:extLst>
                <a:ext uri="{FF2B5EF4-FFF2-40B4-BE49-F238E27FC236}">
                  <a16:creationId xmlns:a16="http://schemas.microsoft.com/office/drawing/2014/main" id="{68B53067-4E48-4E71-A6A9-A8CAABAFBF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reeform: Shape 399">
              <a:extLst>
                <a:ext uri="{FF2B5EF4-FFF2-40B4-BE49-F238E27FC236}">
                  <a16:creationId xmlns:a16="http://schemas.microsoft.com/office/drawing/2014/main" id="{06D1A0D3-4BB8-41D9-9CE7-2884C83F44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Freeform: Shape 400">
              <a:extLst>
                <a:ext uri="{FF2B5EF4-FFF2-40B4-BE49-F238E27FC236}">
                  <a16:creationId xmlns:a16="http://schemas.microsoft.com/office/drawing/2014/main" id="{81E20F06-3B09-4B89-A36B-AB8BFBCCA5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02" name="Freeform: Shape 401">
              <a:extLst>
                <a:ext uri="{FF2B5EF4-FFF2-40B4-BE49-F238E27FC236}">
                  <a16:creationId xmlns:a16="http://schemas.microsoft.com/office/drawing/2014/main" id="{DAE6C3D7-7D5B-4926-877D-45F117BB6B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4" name="Group 403">
            <a:extLst>
              <a:ext uri="{FF2B5EF4-FFF2-40B4-BE49-F238E27FC236}">
                <a16:creationId xmlns:a16="http://schemas.microsoft.com/office/drawing/2014/main" id="{967346A5-7569-4F15-AB5D-BE3DADF192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405" name="Freeform: Shape 404">
              <a:extLst>
                <a:ext uri="{FF2B5EF4-FFF2-40B4-BE49-F238E27FC236}">
                  <a16:creationId xmlns:a16="http://schemas.microsoft.com/office/drawing/2014/main" id="{E1951533-A568-4765-AB1F-F71D9AFDE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reeform: Shape 405">
              <a:extLst>
                <a:ext uri="{FF2B5EF4-FFF2-40B4-BE49-F238E27FC236}">
                  <a16:creationId xmlns:a16="http://schemas.microsoft.com/office/drawing/2014/main" id="{A7214F52-4F3F-4C96-A62E-F1401D6C04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Shape 406">
              <a:extLst>
                <a:ext uri="{FF2B5EF4-FFF2-40B4-BE49-F238E27FC236}">
                  <a16:creationId xmlns:a16="http://schemas.microsoft.com/office/drawing/2014/main" id="{023146A1-291C-4FA0-AB5B-EB04D4239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08" name="Freeform: Shape 407">
              <a:extLst>
                <a:ext uri="{FF2B5EF4-FFF2-40B4-BE49-F238E27FC236}">
                  <a16:creationId xmlns:a16="http://schemas.microsoft.com/office/drawing/2014/main" id="{62977932-2B03-4899-8306-5002CEE68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olo 1">
            <a:extLst>
              <a:ext uri="{FF2B5EF4-FFF2-40B4-BE49-F238E27FC236}">
                <a16:creationId xmlns:a16="http://schemas.microsoft.com/office/drawing/2014/main" id="{5BE9EF80-55B1-A639-E15D-7EAC8CE830D5}"/>
              </a:ext>
            </a:extLst>
          </p:cNvPr>
          <p:cNvSpPr>
            <a:spLocks noGrp="1"/>
          </p:cNvSpPr>
          <p:nvPr>
            <p:ph type="title"/>
          </p:nvPr>
        </p:nvSpPr>
        <p:spPr>
          <a:xfrm>
            <a:off x="2452025" y="2340611"/>
            <a:ext cx="7538334" cy="2800493"/>
          </a:xfrm>
        </p:spPr>
        <p:txBody>
          <a:bodyPr vert="horz" lIns="91440" tIns="45720" rIns="91440" bIns="45720" rtlCol="0" anchor="b">
            <a:normAutofit/>
          </a:bodyPr>
          <a:lstStyle/>
          <a:p>
            <a:pPr algn="ctr"/>
            <a:r>
              <a:rPr lang="en-US" sz="4800" kern="1200" dirty="0">
                <a:latin typeface="+mj-lt"/>
                <a:ea typeface="+mj-ea"/>
                <a:cs typeface="+mj-cs"/>
              </a:rPr>
              <a:t>Quantum Fluorescent Gold and Superparamagnetic Iron Oxide Nanoparticles</a:t>
            </a:r>
            <a:br>
              <a:rPr lang="en-US" sz="4800" kern="1200" dirty="0">
                <a:latin typeface="+mj-lt"/>
                <a:ea typeface="+mj-ea"/>
                <a:cs typeface="+mj-cs"/>
              </a:rPr>
            </a:br>
            <a:r>
              <a:rPr lang="en-US" sz="4800" kern="1200" dirty="0">
                <a:latin typeface="+mj-lt"/>
                <a:ea typeface="+mj-ea"/>
                <a:cs typeface="+mj-cs"/>
              </a:rPr>
              <a:t>for Biomedical Sensing</a:t>
            </a:r>
          </a:p>
        </p:txBody>
      </p:sp>
      <p:sp>
        <p:nvSpPr>
          <p:cNvPr id="3" name="CasellaDiTesto 2">
            <a:extLst>
              <a:ext uri="{FF2B5EF4-FFF2-40B4-BE49-F238E27FC236}">
                <a16:creationId xmlns:a16="http://schemas.microsoft.com/office/drawing/2014/main" id="{BDA3634E-92B4-CE2F-05C6-8876FD685153}"/>
              </a:ext>
            </a:extLst>
          </p:cNvPr>
          <p:cNvSpPr txBox="1"/>
          <p:nvPr/>
        </p:nvSpPr>
        <p:spPr>
          <a:xfrm>
            <a:off x="66302" y="5380187"/>
            <a:ext cx="5264248" cy="1408912"/>
          </a:xfrm>
          <a:prstGeom prst="rect">
            <a:avLst/>
          </a:prstGeom>
          <a:noFill/>
        </p:spPr>
        <p:txBody>
          <a:bodyPr wrap="square">
            <a:spAutoFit/>
          </a:bodyPr>
          <a:lstStyle/>
          <a:p>
            <a:pPr>
              <a:lnSpc>
                <a:spcPct val="120000"/>
              </a:lnSpc>
            </a:pPr>
            <a:r>
              <a:rPr lang="en-US" sz="1200" i="1" u="sng" dirty="0">
                <a:latin typeface="Helvetica" pitchFamily="2" charset="0"/>
              </a:rPr>
              <a:t>Regina Maria Chiechio</a:t>
            </a:r>
            <a:r>
              <a:rPr lang="en-US" sz="1200" i="1" dirty="0">
                <a:latin typeface="Helvetica" pitchFamily="2" charset="0"/>
              </a:rPr>
              <a:t>, Antonino Scandurra, Stefano Boscarino, Cristiano Lo </a:t>
            </a:r>
            <a:r>
              <a:rPr lang="en-US" sz="1200" i="1" dirty="0" err="1">
                <a:latin typeface="Helvetica" pitchFamily="2" charset="0"/>
              </a:rPr>
              <a:t>Pò</a:t>
            </a:r>
            <a:r>
              <a:rPr lang="en-US" sz="1200" i="1" dirty="0">
                <a:latin typeface="Helvetica" pitchFamily="2" charset="0"/>
              </a:rPr>
              <a:t>, Riccardo Reitano,</a:t>
            </a:r>
            <a:r>
              <a:rPr lang="en-US" sz="1200" dirty="0">
                <a:latin typeface="Helvetica" pitchFamily="2" charset="0"/>
              </a:rPr>
              <a:t> </a:t>
            </a:r>
            <a:r>
              <a:rPr lang="en-US" sz="1200" i="1" dirty="0">
                <a:latin typeface="Helvetica" pitchFamily="2" charset="0"/>
              </a:rPr>
              <a:t>Paolo Musumeci, Maria Grazia Grimaldi, Maria Chiara Spadaro, Francesco </a:t>
            </a:r>
            <a:r>
              <a:rPr lang="en-US" sz="1200" i="1" dirty="0" err="1">
                <a:latin typeface="Helvetica" pitchFamily="2" charset="0"/>
              </a:rPr>
              <a:t>Salutari</a:t>
            </a:r>
            <a:r>
              <a:rPr lang="en-US" sz="1200" i="1" dirty="0">
                <a:latin typeface="Helvetica" pitchFamily="2" charset="0"/>
              </a:rPr>
              <a:t>,</a:t>
            </a:r>
            <a:r>
              <a:rPr lang="en-US" sz="1200" dirty="0">
                <a:latin typeface="Helvetica" pitchFamily="2" charset="0"/>
              </a:rPr>
              <a:t> </a:t>
            </a:r>
            <a:r>
              <a:rPr lang="en-US" sz="1200" i="1" dirty="0">
                <a:latin typeface="Helvetica" pitchFamily="2" charset="0"/>
              </a:rPr>
              <a:t>Salvatore Baglio, Salvatore Graziani, </a:t>
            </a:r>
            <a:r>
              <a:rPr lang="en-US" sz="1200" i="1" dirty="0" err="1">
                <a:latin typeface="Helvetica" pitchFamily="2" charset="0"/>
              </a:rPr>
              <a:t>Annalinda</a:t>
            </a:r>
            <a:r>
              <a:rPr lang="en-US" sz="1200" i="1" dirty="0">
                <a:latin typeface="Helvetica" pitchFamily="2" charset="0"/>
              </a:rPr>
              <a:t> Contino, Giuseppe Maccarrone, Thierry </a:t>
            </a:r>
            <a:r>
              <a:rPr lang="en-US" sz="1200" i="1" dirty="0" err="1">
                <a:latin typeface="Helvetica" pitchFamily="2" charset="0"/>
              </a:rPr>
              <a:t>Guizouarn</a:t>
            </a:r>
            <a:r>
              <a:rPr lang="en-US" sz="1200" i="1" dirty="0">
                <a:latin typeface="Helvetica" pitchFamily="2" charset="0"/>
              </a:rPr>
              <a:t>, Olivier Hernandez, Valerie Marchi, Ludovica Maugeri, Salvatore Petralia, Francesco Ruffino.</a:t>
            </a:r>
            <a:endParaRPr lang="en-US" sz="1200" dirty="0">
              <a:latin typeface="Helvetica" pitchFamily="2" charset="0"/>
            </a:endParaRPr>
          </a:p>
        </p:txBody>
      </p:sp>
      <p:sp>
        <p:nvSpPr>
          <p:cNvPr id="4" name="CasellaDiTesto 3">
            <a:extLst>
              <a:ext uri="{FF2B5EF4-FFF2-40B4-BE49-F238E27FC236}">
                <a16:creationId xmlns:a16="http://schemas.microsoft.com/office/drawing/2014/main" id="{92F0A829-791A-6162-502C-84DD78984E05}"/>
              </a:ext>
            </a:extLst>
          </p:cNvPr>
          <p:cNvSpPr txBox="1"/>
          <p:nvPr/>
        </p:nvSpPr>
        <p:spPr>
          <a:xfrm>
            <a:off x="5455308" y="5544327"/>
            <a:ext cx="1523501" cy="646331"/>
          </a:xfrm>
          <a:prstGeom prst="rect">
            <a:avLst/>
          </a:prstGeom>
          <a:noFill/>
        </p:spPr>
        <p:txBody>
          <a:bodyPr wrap="square">
            <a:spAutoFit/>
          </a:bodyPr>
          <a:lstStyle/>
          <a:p>
            <a:pPr algn="ctr"/>
            <a:r>
              <a:rPr lang="en-US" sz="1800" dirty="0">
                <a:latin typeface="Avenir Next LT Pro"/>
              </a:rPr>
              <a:t>PE4 NQSTI </a:t>
            </a:r>
          </a:p>
          <a:p>
            <a:pPr algn="ctr"/>
            <a:r>
              <a:rPr lang="en-US" sz="1800" dirty="0">
                <a:latin typeface="Avenir Next LT Pro"/>
              </a:rPr>
              <a:t>Spoke 7</a:t>
            </a:r>
          </a:p>
        </p:txBody>
      </p:sp>
      <p:grpSp>
        <p:nvGrpSpPr>
          <p:cNvPr id="323" name="Gruppo 322">
            <a:extLst>
              <a:ext uri="{FF2B5EF4-FFF2-40B4-BE49-F238E27FC236}">
                <a16:creationId xmlns:a16="http://schemas.microsoft.com/office/drawing/2014/main" id="{716DCE83-442D-06CC-F78C-AA986AACEE9D}"/>
              </a:ext>
            </a:extLst>
          </p:cNvPr>
          <p:cNvGrpSpPr/>
          <p:nvPr/>
        </p:nvGrpSpPr>
        <p:grpSpPr>
          <a:xfrm>
            <a:off x="388824" y="271694"/>
            <a:ext cx="3333904" cy="1169432"/>
            <a:chOff x="854163" y="244385"/>
            <a:chExt cx="3333904" cy="1169432"/>
          </a:xfrm>
        </p:grpSpPr>
        <p:grpSp>
          <p:nvGrpSpPr>
            <p:cNvPr id="322" name="Gruppo 321">
              <a:extLst>
                <a:ext uri="{FF2B5EF4-FFF2-40B4-BE49-F238E27FC236}">
                  <a16:creationId xmlns:a16="http://schemas.microsoft.com/office/drawing/2014/main" id="{B72442DB-8ECF-2B90-05B6-8705DC87E532}"/>
                </a:ext>
              </a:extLst>
            </p:cNvPr>
            <p:cNvGrpSpPr/>
            <p:nvPr/>
          </p:nvGrpSpPr>
          <p:grpSpPr>
            <a:xfrm>
              <a:off x="854163" y="244385"/>
              <a:ext cx="1290439" cy="1169432"/>
              <a:chOff x="9941459" y="2899481"/>
              <a:chExt cx="1290439" cy="1169432"/>
            </a:xfrm>
          </p:grpSpPr>
          <p:sp>
            <p:nvSpPr>
              <p:cNvPr id="12" name="Figura a mano libera 11">
                <a:extLst>
                  <a:ext uri="{FF2B5EF4-FFF2-40B4-BE49-F238E27FC236}">
                    <a16:creationId xmlns:a16="http://schemas.microsoft.com/office/drawing/2014/main" id="{1FC02715-6416-A336-A2E7-20EE21984968}"/>
                  </a:ext>
                </a:extLst>
              </p:cNvPr>
              <p:cNvSpPr/>
              <p:nvPr/>
            </p:nvSpPr>
            <p:spPr>
              <a:xfrm>
                <a:off x="9941459" y="2899481"/>
                <a:ext cx="1290439" cy="1169432"/>
              </a:xfrm>
              <a:custGeom>
                <a:avLst/>
                <a:gdLst>
                  <a:gd name="csX0" fmla="*/ 1290439 w 1290439"/>
                  <a:gd name="csY0" fmla="*/ 1162789 h 1169432"/>
                  <a:gd name="csX1" fmla="*/ 1273220 w 1290439"/>
                  <a:gd name="csY1" fmla="*/ 1011568 h 1169432"/>
                  <a:gd name="csX2" fmla="*/ 1041369 w 1290439"/>
                  <a:gd name="csY2" fmla="*/ 962903 h 1169432"/>
                  <a:gd name="csX3" fmla="*/ 1166243 w 1290439"/>
                  <a:gd name="csY3" fmla="*/ 447304 h 1169432"/>
                  <a:gd name="csX4" fmla="*/ 1166243 w 1290439"/>
                  <a:gd name="csY4" fmla="*/ 447304 h 1169432"/>
                  <a:gd name="csX5" fmla="*/ 452523 w 1290439"/>
                  <a:gd name="csY5" fmla="*/ 16297 h 1169432"/>
                  <a:gd name="csX6" fmla="*/ 452523 w 1290439"/>
                  <a:gd name="csY6" fmla="*/ 16297 h 1169432"/>
                  <a:gd name="csX7" fmla="*/ 16482 w 1290439"/>
                  <a:gd name="csY7" fmla="*/ 721995 h 1169432"/>
                  <a:gd name="csX8" fmla="*/ 730202 w 1290439"/>
                  <a:gd name="csY8" fmla="*/ 1153136 h 1169432"/>
                  <a:gd name="csX9" fmla="*/ 925444 w 1290439"/>
                  <a:gd name="csY9" fmla="*/ 1066801 h 1169432"/>
                  <a:gd name="csX10" fmla="*/ 1210173 w 1290439"/>
                  <a:gd name="csY10" fmla="*/ 1167615 h 1169432"/>
                  <a:gd name="csX11" fmla="*/ 1290439 w 1290439"/>
                  <a:gd name="csY11" fmla="*/ 1162923 h 1169432"/>
                  <a:gd name="csX12" fmla="*/ 508656 w 1290439"/>
                  <a:gd name="csY12" fmla="*/ 245944 h 1169432"/>
                  <a:gd name="csX13" fmla="*/ 933986 w 1290439"/>
                  <a:gd name="csY13" fmla="*/ 502805 h 1169432"/>
                  <a:gd name="csX14" fmla="*/ 865515 w 1290439"/>
                  <a:gd name="csY14" fmla="*/ 803639 h 1169432"/>
                  <a:gd name="csX15" fmla="*/ 688848 w 1290439"/>
                  <a:gd name="csY15" fmla="*/ 637000 h 1169432"/>
                  <a:gd name="csX16" fmla="*/ 285347 w 1290439"/>
                  <a:gd name="csY16" fmla="*/ 461246 h 1169432"/>
                  <a:gd name="csX17" fmla="*/ 260128 w 1290439"/>
                  <a:gd name="csY17" fmla="*/ 466072 h 1169432"/>
                  <a:gd name="csX18" fmla="*/ 508791 w 1290439"/>
                  <a:gd name="csY18" fmla="*/ 245944 h 1169432"/>
                  <a:gd name="csX19" fmla="*/ 674205 w 1290439"/>
                  <a:gd name="csY19" fmla="*/ 923355 h 1169432"/>
                  <a:gd name="csX20" fmla="*/ 248875 w 1290439"/>
                  <a:gd name="csY20" fmla="*/ 666494 h 1169432"/>
                  <a:gd name="csX21" fmla="*/ 244265 w 1290439"/>
                  <a:gd name="csY21" fmla="*/ 643972 h 1169432"/>
                  <a:gd name="csX22" fmla="*/ 306634 w 1290439"/>
                  <a:gd name="csY22" fmla="*/ 611931 h 1169432"/>
                  <a:gd name="csX23" fmla="*/ 585397 w 1290439"/>
                  <a:gd name="csY23" fmla="*/ 749612 h 1169432"/>
                  <a:gd name="csX24" fmla="*/ 744031 w 1290439"/>
                  <a:gd name="csY24" fmla="*/ 898688 h 1169432"/>
                  <a:gd name="csX25" fmla="*/ 674205 w 1290439"/>
                  <a:gd name="csY25" fmla="*/ 923221 h 1169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290439" h="1169432">
                    <a:moveTo>
                      <a:pt x="1290439" y="1162789"/>
                    </a:moveTo>
                    <a:lnTo>
                      <a:pt x="1273220" y="1011568"/>
                    </a:lnTo>
                    <a:cubicBezTo>
                      <a:pt x="1168955" y="1023097"/>
                      <a:pt x="1108755" y="1010093"/>
                      <a:pt x="1041369" y="962903"/>
                    </a:cubicBezTo>
                    <a:cubicBezTo>
                      <a:pt x="1159464" y="825088"/>
                      <a:pt x="1212207" y="635392"/>
                      <a:pt x="1166243" y="447304"/>
                    </a:cubicBezTo>
                    <a:lnTo>
                      <a:pt x="1166243" y="447304"/>
                    </a:lnTo>
                    <a:cubicBezTo>
                      <a:pt x="1089773" y="134807"/>
                      <a:pt x="768708" y="-59180"/>
                      <a:pt x="452523" y="16297"/>
                    </a:cubicBezTo>
                    <a:lnTo>
                      <a:pt x="452523" y="16297"/>
                    </a:lnTo>
                    <a:cubicBezTo>
                      <a:pt x="136339" y="91773"/>
                      <a:pt x="-59853" y="409364"/>
                      <a:pt x="16482" y="721995"/>
                    </a:cubicBezTo>
                    <a:cubicBezTo>
                      <a:pt x="92816" y="1034626"/>
                      <a:pt x="414017" y="1228613"/>
                      <a:pt x="730202" y="1153136"/>
                    </a:cubicBezTo>
                    <a:cubicBezTo>
                      <a:pt x="802197" y="1135976"/>
                      <a:pt x="867820" y="1106081"/>
                      <a:pt x="925444" y="1066801"/>
                    </a:cubicBezTo>
                    <a:cubicBezTo>
                      <a:pt x="1008151" y="1131418"/>
                      <a:pt x="1089773" y="1167615"/>
                      <a:pt x="1210173" y="1167615"/>
                    </a:cubicBezTo>
                    <a:cubicBezTo>
                      <a:pt x="1235120" y="1167615"/>
                      <a:pt x="1261831" y="1166006"/>
                      <a:pt x="1290439" y="1162923"/>
                    </a:cubicBezTo>
                    <a:close/>
                    <a:moveTo>
                      <a:pt x="508656" y="245944"/>
                    </a:moveTo>
                    <a:cubicBezTo>
                      <a:pt x="697797" y="200765"/>
                      <a:pt x="888294" y="315790"/>
                      <a:pt x="933986" y="502805"/>
                    </a:cubicBezTo>
                    <a:cubicBezTo>
                      <a:pt x="960696" y="612333"/>
                      <a:pt x="931952" y="722263"/>
                      <a:pt x="865515" y="803639"/>
                    </a:cubicBezTo>
                    <a:cubicBezTo>
                      <a:pt x="815756" y="754974"/>
                      <a:pt x="759352" y="700277"/>
                      <a:pt x="688848" y="637000"/>
                    </a:cubicBezTo>
                    <a:cubicBezTo>
                      <a:pt x="540518" y="503878"/>
                      <a:pt x="404662" y="444757"/>
                      <a:pt x="285347" y="461246"/>
                    </a:cubicBezTo>
                    <a:cubicBezTo>
                      <a:pt x="276534" y="462453"/>
                      <a:pt x="268263" y="464195"/>
                      <a:pt x="260128" y="466072"/>
                    </a:cubicBezTo>
                    <a:cubicBezTo>
                      <a:pt x="299041" y="359896"/>
                      <a:pt x="389341" y="274365"/>
                      <a:pt x="508791" y="245944"/>
                    </a:cubicBezTo>
                    <a:close/>
                    <a:moveTo>
                      <a:pt x="674205" y="923355"/>
                    </a:moveTo>
                    <a:cubicBezTo>
                      <a:pt x="485064" y="968534"/>
                      <a:pt x="294567" y="853509"/>
                      <a:pt x="248875" y="666494"/>
                    </a:cubicBezTo>
                    <a:cubicBezTo>
                      <a:pt x="247112" y="658986"/>
                      <a:pt x="245620" y="651479"/>
                      <a:pt x="244265" y="643972"/>
                    </a:cubicBezTo>
                    <a:cubicBezTo>
                      <a:pt x="249417" y="637939"/>
                      <a:pt x="269755" y="617025"/>
                      <a:pt x="306634" y="611931"/>
                    </a:cubicBezTo>
                    <a:cubicBezTo>
                      <a:pt x="376731" y="602279"/>
                      <a:pt x="475708" y="651211"/>
                      <a:pt x="585397" y="749612"/>
                    </a:cubicBezTo>
                    <a:cubicBezTo>
                      <a:pt x="647495" y="805247"/>
                      <a:pt x="698610" y="854448"/>
                      <a:pt x="744031" y="898688"/>
                    </a:cubicBezTo>
                    <a:cubicBezTo>
                      <a:pt x="722066" y="909011"/>
                      <a:pt x="698746" y="917457"/>
                      <a:pt x="674205" y="923221"/>
                    </a:cubicBezTo>
                    <a:close/>
                  </a:path>
                </a:pathLst>
              </a:custGeom>
              <a:solidFill>
                <a:srgbClr val="255183"/>
              </a:solidFill>
              <a:ln w="8057" cap="flat">
                <a:noFill/>
                <a:prstDash val="solid"/>
                <a:miter/>
              </a:ln>
            </p:spPr>
            <p:txBody>
              <a:bodyPr/>
              <a:lstStyle/>
              <a:p>
                <a:endParaRPr lang="it-IT"/>
              </a:p>
            </p:txBody>
          </p:sp>
          <p:sp>
            <p:nvSpPr>
              <p:cNvPr id="13" name="Figura a mano libera 12">
                <a:extLst>
                  <a:ext uri="{FF2B5EF4-FFF2-40B4-BE49-F238E27FC236}">
                    <a16:creationId xmlns:a16="http://schemas.microsoft.com/office/drawing/2014/main" id="{3FE741CC-CBB0-C3C9-B582-B1166A66A3A7}"/>
                  </a:ext>
                </a:extLst>
              </p:cNvPr>
              <p:cNvSpPr/>
              <p:nvPr/>
            </p:nvSpPr>
            <p:spPr>
              <a:xfrm>
                <a:off x="10029937" y="2996046"/>
                <a:ext cx="607827" cy="494719"/>
              </a:xfrm>
              <a:custGeom>
                <a:avLst/>
                <a:gdLst>
                  <a:gd name="csX0" fmla="*/ 596168 w 607827"/>
                  <a:gd name="csY0" fmla="*/ 66528 h 494719"/>
                  <a:gd name="csX1" fmla="*/ 122840 w 607827"/>
                  <a:gd name="csY1" fmla="*/ 272714 h 494719"/>
                  <a:gd name="csX2" fmla="*/ 58437 w 607827"/>
                  <a:gd name="csY2" fmla="*/ 494720 h 494719"/>
                  <a:gd name="csX3" fmla="*/ 0 w 607827"/>
                  <a:gd name="csY3" fmla="*/ 493781 h 494719"/>
                  <a:gd name="csX4" fmla="*/ 72809 w 607827"/>
                  <a:gd name="csY4" fmla="*/ 242819 h 494719"/>
                  <a:gd name="csX5" fmla="*/ 607828 w 607827"/>
                  <a:gd name="csY5" fmla="*/ 9820 h 494719"/>
                  <a:gd name="csX6" fmla="*/ 596303 w 607827"/>
                  <a:gd name="csY6" fmla="*/ 66528 h 4947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7827" h="494719">
                    <a:moveTo>
                      <a:pt x="596168" y="66528"/>
                    </a:moveTo>
                    <a:cubicBezTo>
                      <a:pt x="410687" y="29527"/>
                      <a:pt x="220597" y="112511"/>
                      <a:pt x="122840" y="272714"/>
                    </a:cubicBezTo>
                    <a:cubicBezTo>
                      <a:pt x="81893" y="339879"/>
                      <a:pt x="59657" y="416696"/>
                      <a:pt x="58437" y="494720"/>
                    </a:cubicBezTo>
                    <a:lnTo>
                      <a:pt x="0" y="493781"/>
                    </a:lnTo>
                    <a:cubicBezTo>
                      <a:pt x="1356" y="405569"/>
                      <a:pt x="26575" y="318832"/>
                      <a:pt x="72809" y="242819"/>
                    </a:cubicBezTo>
                    <a:cubicBezTo>
                      <a:pt x="183311" y="61702"/>
                      <a:pt x="398213" y="-31873"/>
                      <a:pt x="607828" y="9820"/>
                    </a:cubicBezTo>
                    <a:lnTo>
                      <a:pt x="596303" y="66528"/>
                    </a:lnTo>
                    <a:close/>
                  </a:path>
                </a:pathLst>
              </a:custGeom>
              <a:solidFill>
                <a:srgbClr val="FCFCFC"/>
              </a:solidFill>
              <a:ln w="8057" cap="flat">
                <a:noFill/>
                <a:prstDash val="solid"/>
                <a:miter/>
              </a:ln>
            </p:spPr>
            <p:txBody>
              <a:bodyPr/>
              <a:lstStyle/>
              <a:p>
                <a:endParaRPr lang="it-IT"/>
              </a:p>
            </p:txBody>
          </p:sp>
          <p:sp>
            <p:nvSpPr>
              <p:cNvPr id="14" name="Figura a mano libera 13">
                <a:extLst>
                  <a:ext uri="{FF2B5EF4-FFF2-40B4-BE49-F238E27FC236}">
                    <a16:creationId xmlns:a16="http://schemas.microsoft.com/office/drawing/2014/main" id="{775B394A-FC68-340F-F960-053AC64B0149}"/>
                  </a:ext>
                </a:extLst>
              </p:cNvPr>
              <p:cNvSpPr/>
              <p:nvPr/>
            </p:nvSpPr>
            <p:spPr>
              <a:xfrm>
                <a:off x="10679525" y="3026512"/>
                <a:ext cx="357990" cy="725137"/>
              </a:xfrm>
              <a:custGeom>
                <a:avLst/>
                <a:gdLst>
                  <a:gd name="csX0" fmla="*/ 329065 w 357990"/>
                  <a:gd name="csY0" fmla="*/ 640947 h 725137"/>
                  <a:gd name="csX1" fmla="*/ 295304 w 357990"/>
                  <a:gd name="csY1" fmla="*/ 725137 h 725137"/>
                  <a:gd name="csX2" fmla="*/ 239714 w 357990"/>
                  <a:gd name="csY2" fmla="*/ 695376 h 725137"/>
                  <a:gd name="csX3" fmla="*/ 273882 w 357990"/>
                  <a:gd name="csY3" fmla="*/ 621642 h 725137"/>
                  <a:gd name="csX4" fmla="*/ 0 w 357990"/>
                  <a:gd name="csY4" fmla="*/ 55233 h 725137"/>
                  <a:gd name="csX5" fmla="*/ 17626 w 357990"/>
                  <a:gd name="csY5" fmla="*/ 0 h 725137"/>
                  <a:gd name="csX6" fmla="*/ 20609 w 357990"/>
                  <a:gd name="csY6" fmla="*/ 1072 h 725137"/>
                  <a:gd name="csX7" fmla="*/ 328929 w 357990"/>
                  <a:gd name="csY7" fmla="*/ 640813 h 725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57990" h="725137">
                    <a:moveTo>
                      <a:pt x="329065" y="640947"/>
                    </a:moveTo>
                    <a:cubicBezTo>
                      <a:pt x="318761" y="669770"/>
                      <a:pt x="310625" y="698861"/>
                      <a:pt x="295304" y="725137"/>
                    </a:cubicBezTo>
                    <a:lnTo>
                      <a:pt x="239714" y="695376"/>
                    </a:lnTo>
                    <a:cubicBezTo>
                      <a:pt x="253273" y="672049"/>
                      <a:pt x="264798" y="647248"/>
                      <a:pt x="273882" y="621642"/>
                    </a:cubicBezTo>
                    <a:cubicBezTo>
                      <a:pt x="356318" y="390789"/>
                      <a:pt x="233477" y="136742"/>
                      <a:pt x="0" y="55233"/>
                    </a:cubicBezTo>
                    <a:lnTo>
                      <a:pt x="17626" y="0"/>
                    </a:lnTo>
                    <a:lnTo>
                      <a:pt x="20609" y="1072"/>
                    </a:lnTo>
                    <a:cubicBezTo>
                      <a:pt x="283373" y="92770"/>
                      <a:pt x="422212" y="379930"/>
                      <a:pt x="328929" y="640813"/>
                    </a:cubicBezTo>
                    <a:close/>
                  </a:path>
                </a:pathLst>
              </a:custGeom>
              <a:solidFill>
                <a:srgbClr val="D11216"/>
              </a:solidFill>
              <a:ln w="8057" cap="flat">
                <a:noFill/>
                <a:prstDash val="solid"/>
                <a:miter/>
              </a:ln>
            </p:spPr>
            <p:txBody>
              <a:bodyPr/>
              <a:lstStyle/>
              <a:p>
                <a:endParaRPr lang="it-IT"/>
              </a:p>
            </p:txBody>
          </p:sp>
          <p:sp>
            <p:nvSpPr>
              <p:cNvPr id="15" name="Figura a mano libera 14">
                <a:extLst>
                  <a:ext uri="{FF2B5EF4-FFF2-40B4-BE49-F238E27FC236}">
                    <a16:creationId xmlns:a16="http://schemas.microsoft.com/office/drawing/2014/main" id="{52781869-CEBA-FA71-B36D-5FC761CA8B69}"/>
                  </a:ext>
                </a:extLst>
              </p:cNvPr>
              <p:cNvSpPr/>
              <p:nvPr/>
            </p:nvSpPr>
            <p:spPr>
              <a:xfrm>
                <a:off x="10028988" y="3551362"/>
                <a:ext cx="663417" cy="442437"/>
              </a:xfrm>
              <a:custGeom>
                <a:avLst/>
                <a:gdLst>
                  <a:gd name="csX0" fmla="*/ 663418 w 663417"/>
                  <a:gd name="csY0" fmla="*/ 417601 h 442437"/>
                  <a:gd name="csX1" fmla="*/ 165143 w 663417"/>
                  <a:gd name="csY1" fmla="*/ 313569 h 442437"/>
                  <a:gd name="csX2" fmla="*/ 0 w 663417"/>
                  <a:gd name="csY2" fmla="*/ 7910 h 442437"/>
                  <a:gd name="csX3" fmla="*/ 57895 w 663417"/>
                  <a:gd name="csY3" fmla="*/ 0 h 442437"/>
                  <a:gd name="csX4" fmla="*/ 203920 w 663417"/>
                  <a:gd name="csY4" fmla="*/ 270402 h 442437"/>
                  <a:gd name="csX5" fmla="*/ 644165 w 663417"/>
                  <a:gd name="csY5" fmla="*/ 360357 h 442437"/>
                  <a:gd name="csX6" fmla="*/ 663282 w 663417"/>
                  <a:gd name="csY6" fmla="*/ 417601 h 44243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63417" h="442437">
                    <a:moveTo>
                      <a:pt x="663418" y="417601"/>
                    </a:moveTo>
                    <a:cubicBezTo>
                      <a:pt x="491632" y="473906"/>
                      <a:pt x="300185" y="432482"/>
                      <a:pt x="165143" y="313569"/>
                    </a:cubicBezTo>
                    <a:cubicBezTo>
                      <a:pt x="75114" y="234339"/>
                      <a:pt x="16541" y="125749"/>
                      <a:pt x="0" y="7910"/>
                    </a:cubicBezTo>
                    <a:lnTo>
                      <a:pt x="57895" y="0"/>
                    </a:lnTo>
                    <a:cubicBezTo>
                      <a:pt x="72402" y="104300"/>
                      <a:pt x="124332" y="200288"/>
                      <a:pt x="203920" y="270402"/>
                    </a:cubicBezTo>
                    <a:cubicBezTo>
                      <a:pt x="323370" y="375640"/>
                      <a:pt x="492174" y="410093"/>
                      <a:pt x="644165" y="360357"/>
                    </a:cubicBezTo>
                    <a:lnTo>
                      <a:pt x="663282" y="417601"/>
                    </a:lnTo>
                    <a:close/>
                  </a:path>
                </a:pathLst>
              </a:custGeom>
              <a:solidFill>
                <a:srgbClr val="5DB13F"/>
              </a:solidFill>
              <a:ln w="8057" cap="flat">
                <a:noFill/>
                <a:prstDash val="solid"/>
                <a:miter/>
              </a:ln>
            </p:spPr>
            <p:txBody>
              <a:bodyPr/>
              <a:lstStyle/>
              <a:p>
                <a:endParaRPr lang="it-IT"/>
              </a:p>
            </p:txBody>
          </p:sp>
        </p:grpSp>
        <p:grpSp>
          <p:nvGrpSpPr>
            <p:cNvPr id="321" name="Gruppo 320">
              <a:extLst>
                <a:ext uri="{FF2B5EF4-FFF2-40B4-BE49-F238E27FC236}">
                  <a16:creationId xmlns:a16="http://schemas.microsoft.com/office/drawing/2014/main" id="{028DE92A-EE7F-34BA-89A5-F6FDCA09073C}"/>
                </a:ext>
              </a:extLst>
            </p:cNvPr>
            <p:cNvGrpSpPr/>
            <p:nvPr/>
          </p:nvGrpSpPr>
          <p:grpSpPr>
            <a:xfrm>
              <a:off x="2368108" y="446384"/>
              <a:ext cx="1819959" cy="800881"/>
              <a:chOff x="11309724" y="3065390"/>
              <a:chExt cx="1819959" cy="800881"/>
            </a:xfrm>
            <a:solidFill>
              <a:srgbClr val="224C7C"/>
            </a:solidFill>
          </p:grpSpPr>
          <p:sp>
            <p:nvSpPr>
              <p:cNvPr id="16" name="Figura a mano libera 15">
                <a:extLst>
                  <a:ext uri="{FF2B5EF4-FFF2-40B4-BE49-F238E27FC236}">
                    <a16:creationId xmlns:a16="http://schemas.microsoft.com/office/drawing/2014/main" id="{995F37AA-DE96-6B1B-E6C8-EBC0A71D8147}"/>
                  </a:ext>
                </a:extLst>
              </p:cNvPr>
              <p:cNvSpPr/>
              <p:nvPr/>
            </p:nvSpPr>
            <p:spPr>
              <a:xfrm>
                <a:off x="11314605" y="3585279"/>
                <a:ext cx="80808" cy="100143"/>
              </a:xfrm>
              <a:custGeom>
                <a:avLst/>
                <a:gdLst>
                  <a:gd name="csX0" fmla="*/ 271 w 80808"/>
                  <a:gd name="csY0" fmla="*/ 100144 h 100143"/>
                  <a:gd name="csX1" fmla="*/ 271 w 80808"/>
                  <a:gd name="csY1" fmla="*/ 0 h 100143"/>
                  <a:gd name="csX2" fmla="*/ 16406 w 80808"/>
                  <a:gd name="csY2" fmla="*/ 0 h 100143"/>
                  <a:gd name="csX3" fmla="*/ 66030 w 80808"/>
                  <a:gd name="csY3" fmla="*/ 76281 h 100143"/>
                  <a:gd name="csX4" fmla="*/ 66030 w 80808"/>
                  <a:gd name="csY4" fmla="*/ 0 h 100143"/>
                  <a:gd name="csX5" fmla="*/ 80809 w 80808"/>
                  <a:gd name="csY5" fmla="*/ 0 h 100143"/>
                  <a:gd name="csX6" fmla="*/ 80809 w 80808"/>
                  <a:gd name="csY6" fmla="*/ 100144 h 100143"/>
                  <a:gd name="csX7" fmla="*/ 65488 w 80808"/>
                  <a:gd name="csY7" fmla="*/ 100144 h 100143"/>
                  <a:gd name="csX8" fmla="*/ 14914 w 80808"/>
                  <a:gd name="csY8" fmla="*/ 22656 h 100143"/>
                  <a:gd name="csX9" fmla="*/ 14914 w 80808"/>
                  <a:gd name="csY9" fmla="*/ 100144 h 100143"/>
                  <a:gd name="csX10" fmla="*/ 0 w 80808"/>
                  <a:gd name="csY10"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808" h="100143">
                    <a:moveTo>
                      <a:pt x="271" y="100144"/>
                    </a:moveTo>
                    <a:lnTo>
                      <a:pt x="271" y="0"/>
                    </a:lnTo>
                    <a:lnTo>
                      <a:pt x="16406" y="0"/>
                    </a:lnTo>
                    <a:lnTo>
                      <a:pt x="66030" y="76281"/>
                    </a:lnTo>
                    <a:lnTo>
                      <a:pt x="66030" y="0"/>
                    </a:lnTo>
                    <a:lnTo>
                      <a:pt x="80809" y="0"/>
                    </a:lnTo>
                    <a:lnTo>
                      <a:pt x="80809" y="100144"/>
                    </a:lnTo>
                    <a:lnTo>
                      <a:pt x="65488" y="100144"/>
                    </a:lnTo>
                    <a:lnTo>
                      <a:pt x="14914" y="22656"/>
                    </a:lnTo>
                    <a:lnTo>
                      <a:pt x="14914" y="100144"/>
                    </a:lnTo>
                    <a:lnTo>
                      <a:pt x="0" y="100144"/>
                    </a:lnTo>
                    <a:close/>
                  </a:path>
                </a:pathLst>
              </a:custGeom>
              <a:grpFill/>
              <a:ln w="8057" cap="flat">
                <a:noFill/>
                <a:prstDash val="solid"/>
                <a:miter/>
              </a:ln>
            </p:spPr>
            <p:txBody>
              <a:bodyPr/>
              <a:lstStyle/>
              <a:p>
                <a:endParaRPr lang="it-IT"/>
              </a:p>
            </p:txBody>
          </p:sp>
          <p:sp>
            <p:nvSpPr>
              <p:cNvPr id="17" name="Figura a mano libera 16">
                <a:extLst>
                  <a:ext uri="{FF2B5EF4-FFF2-40B4-BE49-F238E27FC236}">
                    <a16:creationId xmlns:a16="http://schemas.microsoft.com/office/drawing/2014/main" id="{949B773D-0176-53B6-92BC-2EAE82C2308C}"/>
                  </a:ext>
                </a:extLst>
              </p:cNvPr>
              <p:cNvSpPr/>
              <p:nvPr/>
            </p:nvSpPr>
            <p:spPr>
              <a:xfrm>
                <a:off x="11411684"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7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4" y="74538"/>
                      <a:pt x="51794"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7"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0"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18" name="Figura a mano libera 17">
                <a:extLst>
                  <a:ext uri="{FF2B5EF4-FFF2-40B4-BE49-F238E27FC236}">
                    <a16:creationId xmlns:a16="http://schemas.microsoft.com/office/drawing/2014/main" id="{025052C1-197E-6E78-A9FE-6C0C1DB5B845}"/>
                  </a:ext>
                </a:extLst>
              </p:cNvPr>
              <p:cNvSpPr/>
              <p:nvPr/>
            </p:nvSpPr>
            <p:spPr>
              <a:xfrm>
                <a:off x="11504425" y="3585279"/>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19" name="Figura a mano libera 18">
                <a:extLst>
                  <a:ext uri="{FF2B5EF4-FFF2-40B4-BE49-F238E27FC236}">
                    <a16:creationId xmlns:a16="http://schemas.microsoft.com/office/drawing/2014/main" id="{258E4915-39D9-814F-5F0F-1F5A7D395186}"/>
                  </a:ext>
                </a:extLst>
              </p:cNvPr>
              <p:cNvSpPr/>
              <p:nvPr/>
            </p:nvSpPr>
            <p:spPr>
              <a:xfrm>
                <a:off x="11553100" y="3585279"/>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it-IT"/>
              </a:p>
            </p:txBody>
          </p:sp>
          <p:sp>
            <p:nvSpPr>
              <p:cNvPr id="20" name="Figura a mano libera 19">
                <a:extLst>
                  <a:ext uri="{FF2B5EF4-FFF2-40B4-BE49-F238E27FC236}">
                    <a16:creationId xmlns:a16="http://schemas.microsoft.com/office/drawing/2014/main" id="{AF37489D-F742-E008-CD7B-9A3A82476688}"/>
                  </a:ext>
                </a:extLst>
              </p:cNvPr>
              <p:cNvSpPr/>
              <p:nvPr/>
            </p:nvSpPr>
            <p:spPr>
              <a:xfrm>
                <a:off x="11582250" y="3608338"/>
                <a:ext cx="81893" cy="79096"/>
              </a:xfrm>
              <a:custGeom>
                <a:avLst/>
                <a:gdLst>
                  <a:gd name="csX0" fmla="*/ 0 w 81893"/>
                  <a:gd name="csY0" fmla="*/ 39146 h 79096"/>
                  <a:gd name="csX1" fmla="*/ 3254 w 81893"/>
                  <a:gd name="csY1" fmla="*/ 23997 h 79096"/>
                  <a:gd name="csX2" fmla="*/ 11932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80 h 79096"/>
                  <a:gd name="csX21" fmla="*/ 40811 w 81893"/>
                  <a:gd name="csY21" fmla="*/ 13004 h 79096"/>
                  <a:gd name="csX22" fmla="*/ 21829 w 81893"/>
                  <a:gd name="csY22" fmla="*/ 20780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5" y="28823"/>
                      <a:pt x="3254" y="23997"/>
                    </a:cubicBezTo>
                    <a:cubicBezTo>
                      <a:pt x="5423" y="19171"/>
                      <a:pt x="8271" y="15015"/>
                      <a:pt x="11932"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4"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90" y="66360"/>
                      <a:pt x="40811" y="66360"/>
                    </a:cubicBezTo>
                    <a:cubicBezTo>
                      <a:pt x="48133" y="66360"/>
                      <a:pt x="54370" y="63813"/>
                      <a:pt x="59657" y="58585"/>
                    </a:cubicBezTo>
                    <a:cubicBezTo>
                      <a:pt x="64945" y="53356"/>
                      <a:pt x="67521" y="47190"/>
                      <a:pt x="67521" y="39950"/>
                    </a:cubicBezTo>
                    <a:cubicBezTo>
                      <a:pt x="67521" y="32711"/>
                      <a:pt x="64945" y="26008"/>
                      <a:pt x="59793" y="20780"/>
                    </a:cubicBezTo>
                    <a:cubicBezTo>
                      <a:pt x="54641" y="15551"/>
                      <a:pt x="48268" y="13004"/>
                      <a:pt x="40811" y="13004"/>
                    </a:cubicBezTo>
                    <a:cubicBezTo>
                      <a:pt x="33354" y="13004"/>
                      <a:pt x="26982" y="15551"/>
                      <a:pt x="21829" y="20780"/>
                    </a:cubicBezTo>
                    <a:close/>
                  </a:path>
                </a:pathLst>
              </a:custGeom>
              <a:grpFill/>
              <a:ln w="8057" cap="flat">
                <a:noFill/>
                <a:prstDash val="solid"/>
                <a:miter/>
              </a:ln>
            </p:spPr>
            <p:txBody>
              <a:bodyPr/>
              <a:lstStyle/>
              <a:p>
                <a:endParaRPr lang="it-IT"/>
              </a:p>
            </p:txBody>
          </p:sp>
          <p:sp>
            <p:nvSpPr>
              <p:cNvPr id="21" name="Figura a mano libera 20">
                <a:extLst>
                  <a:ext uri="{FF2B5EF4-FFF2-40B4-BE49-F238E27FC236}">
                    <a16:creationId xmlns:a16="http://schemas.microsoft.com/office/drawing/2014/main" id="{F4438F3F-B02C-C98D-1CEE-8B4D620EC553}"/>
                  </a:ext>
                </a:extLst>
              </p:cNvPr>
              <p:cNvSpPr/>
              <p:nvPr/>
            </p:nvSpPr>
            <p:spPr>
              <a:xfrm>
                <a:off x="11678787"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39"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22" name="Figura a mano libera 21">
                <a:extLst>
                  <a:ext uri="{FF2B5EF4-FFF2-40B4-BE49-F238E27FC236}">
                    <a16:creationId xmlns:a16="http://schemas.microsoft.com/office/drawing/2014/main" id="{ABA376B8-05D5-6AB3-E2D3-BB61CA559759}"/>
                  </a:ext>
                </a:extLst>
              </p:cNvPr>
              <p:cNvSpPr/>
              <p:nvPr/>
            </p:nvSpPr>
            <p:spPr>
              <a:xfrm>
                <a:off x="11760274"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6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3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3"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6"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3"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23" name="Figura a mano libera 22">
                <a:extLst>
                  <a:ext uri="{FF2B5EF4-FFF2-40B4-BE49-F238E27FC236}">
                    <a16:creationId xmlns:a16="http://schemas.microsoft.com/office/drawing/2014/main" id="{07F6BA1E-13D3-944B-749B-1271F084EEB9}"/>
                  </a:ext>
                </a:extLst>
              </p:cNvPr>
              <p:cNvSpPr/>
              <p:nvPr/>
            </p:nvSpPr>
            <p:spPr>
              <a:xfrm>
                <a:off x="11858980" y="3585279"/>
                <a:ext cx="14236" cy="100143"/>
              </a:xfrm>
              <a:custGeom>
                <a:avLst/>
                <a:gdLst>
                  <a:gd name="csX0" fmla="*/ 0 w 14236"/>
                  <a:gd name="csY0" fmla="*/ 100144 h 100143"/>
                  <a:gd name="csX1" fmla="*/ 0 w 14236"/>
                  <a:gd name="csY1" fmla="*/ 0 h 100143"/>
                  <a:gd name="csX2" fmla="*/ 14236 w 14236"/>
                  <a:gd name="csY2" fmla="*/ 0 h 100143"/>
                  <a:gd name="csX3" fmla="*/ 14236 w 14236"/>
                  <a:gd name="csY3" fmla="*/ 100144 h 100143"/>
                  <a:gd name="csX4" fmla="*/ 0 w 14236"/>
                  <a:gd name="csY4" fmla="*/ 100144 h 100143"/>
                </a:gdLst>
                <a:ahLst/>
                <a:cxnLst>
                  <a:cxn ang="0">
                    <a:pos x="csX0" y="csY0"/>
                  </a:cxn>
                  <a:cxn ang="0">
                    <a:pos x="csX1" y="csY1"/>
                  </a:cxn>
                  <a:cxn ang="0">
                    <a:pos x="csX2" y="csY2"/>
                  </a:cxn>
                  <a:cxn ang="0">
                    <a:pos x="csX3" y="csY3"/>
                  </a:cxn>
                  <a:cxn ang="0">
                    <a:pos x="csX4" y="csY4"/>
                  </a:cxn>
                </a:cxnLst>
                <a:rect l="l" t="t" r="r" b="b"/>
                <a:pathLst>
                  <a:path w="14236" h="100143">
                    <a:moveTo>
                      <a:pt x="0" y="100144"/>
                    </a:moveTo>
                    <a:lnTo>
                      <a:pt x="0" y="0"/>
                    </a:lnTo>
                    <a:lnTo>
                      <a:pt x="14236" y="0"/>
                    </a:lnTo>
                    <a:lnTo>
                      <a:pt x="14236" y="100144"/>
                    </a:lnTo>
                    <a:lnTo>
                      <a:pt x="0" y="100144"/>
                    </a:lnTo>
                    <a:close/>
                  </a:path>
                </a:pathLst>
              </a:custGeom>
              <a:grpFill/>
              <a:ln w="8057" cap="flat">
                <a:noFill/>
                <a:prstDash val="solid"/>
                <a:miter/>
              </a:ln>
            </p:spPr>
            <p:txBody>
              <a:bodyPr/>
              <a:lstStyle/>
              <a:p>
                <a:endParaRPr lang="it-IT"/>
              </a:p>
            </p:txBody>
          </p:sp>
          <p:sp>
            <p:nvSpPr>
              <p:cNvPr id="24" name="Figura a mano libera 23">
                <a:extLst>
                  <a:ext uri="{FF2B5EF4-FFF2-40B4-BE49-F238E27FC236}">
                    <a16:creationId xmlns:a16="http://schemas.microsoft.com/office/drawing/2014/main" id="{496574D2-8945-7407-868C-E5741EBA386A}"/>
                  </a:ext>
                </a:extLst>
              </p:cNvPr>
              <p:cNvSpPr/>
              <p:nvPr/>
            </p:nvSpPr>
            <p:spPr>
              <a:xfrm>
                <a:off x="11925416" y="3583268"/>
                <a:ext cx="106569" cy="104165"/>
              </a:xfrm>
              <a:custGeom>
                <a:avLst/>
                <a:gdLst>
                  <a:gd name="csX0" fmla="*/ 106434 w 106569"/>
                  <a:gd name="csY0" fmla="*/ 90625 h 104165"/>
                  <a:gd name="csX1" fmla="*/ 106434 w 106569"/>
                  <a:gd name="csY1" fmla="*/ 104166 h 104165"/>
                  <a:gd name="csX2" fmla="*/ 81080 w 106569"/>
                  <a:gd name="csY2" fmla="*/ 96390 h 104165"/>
                  <a:gd name="csX3" fmla="*/ 51929 w 106569"/>
                  <a:gd name="csY3" fmla="*/ 104166 h 104165"/>
                  <a:gd name="csX4" fmla="*/ 25761 w 106569"/>
                  <a:gd name="csY4" fmla="*/ 97194 h 104165"/>
                  <a:gd name="csX5" fmla="*/ 6915 w 106569"/>
                  <a:gd name="csY5" fmla="*/ 78158 h 104165"/>
                  <a:gd name="csX6" fmla="*/ 0 w 106569"/>
                  <a:gd name="csY6" fmla="*/ 51882 h 104165"/>
                  <a:gd name="csX7" fmla="*/ 6915 w 106569"/>
                  <a:gd name="csY7" fmla="*/ 25606 h 104165"/>
                  <a:gd name="csX8" fmla="*/ 25761 w 106569"/>
                  <a:gd name="csY8" fmla="*/ 6837 h 104165"/>
                  <a:gd name="csX9" fmla="*/ 52200 w 106569"/>
                  <a:gd name="csY9" fmla="*/ 0 h 104165"/>
                  <a:gd name="csX10" fmla="*/ 72538 w 106569"/>
                  <a:gd name="csY10" fmla="*/ 4156 h 104165"/>
                  <a:gd name="csX11" fmla="*/ 89215 w 106569"/>
                  <a:gd name="csY11" fmla="*/ 15283 h 104165"/>
                  <a:gd name="csX12" fmla="*/ 100333 w 106569"/>
                  <a:gd name="csY12" fmla="*/ 31907 h 104165"/>
                  <a:gd name="csX13" fmla="*/ 104401 w 106569"/>
                  <a:gd name="csY13" fmla="*/ 52150 h 104165"/>
                  <a:gd name="csX14" fmla="*/ 101418 w 106569"/>
                  <a:gd name="csY14" fmla="*/ 69712 h 104165"/>
                  <a:gd name="csX15" fmla="*/ 91927 w 106569"/>
                  <a:gd name="csY15" fmla="*/ 87140 h 104165"/>
                  <a:gd name="csX16" fmla="*/ 98299 w 106569"/>
                  <a:gd name="csY16" fmla="*/ 89955 h 104165"/>
                  <a:gd name="csX17" fmla="*/ 105350 w 106569"/>
                  <a:gd name="csY17" fmla="*/ 90625 h 104165"/>
                  <a:gd name="csX18" fmla="*/ 106570 w 106569"/>
                  <a:gd name="csY18" fmla="*/ 90625 h 104165"/>
                  <a:gd name="csX19" fmla="*/ 15999 w 106569"/>
                  <a:gd name="csY19" fmla="*/ 62338 h 104165"/>
                  <a:gd name="csX20" fmla="*/ 35252 w 106569"/>
                  <a:gd name="csY20" fmla="*/ 59255 h 104165"/>
                  <a:gd name="csX21" fmla="*/ 47455 w 106569"/>
                  <a:gd name="csY21" fmla="*/ 60864 h 104165"/>
                  <a:gd name="csX22" fmla="*/ 59522 w 106569"/>
                  <a:gd name="csY22" fmla="*/ 65020 h 104165"/>
                  <a:gd name="csX23" fmla="*/ 69284 w 106569"/>
                  <a:gd name="csY23" fmla="*/ 70784 h 104165"/>
                  <a:gd name="csX24" fmla="*/ 79724 w 106569"/>
                  <a:gd name="csY24" fmla="*/ 78292 h 104165"/>
                  <a:gd name="csX25" fmla="*/ 87046 w 106569"/>
                  <a:gd name="csY25" fmla="*/ 65556 h 104165"/>
                  <a:gd name="csX26" fmla="*/ 89351 w 106569"/>
                  <a:gd name="csY26" fmla="*/ 52150 h 104165"/>
                  <a:gd name="csX27" fmla="*/ 84334 w 106569"/>
                  <a:gd name="csY27" fmla="*/ 32845 h 104165"/>
                  <a:gd name="csX28" fmla="*/ 70775 w 106569"/>
                  <a:gd name="csY28" fmla="*/ 18769 h 104165"/>
                  <a:gd name="csX29" fmla="*/ 52200 w 106569"/>
                  <a:gd name="csY29" fmla="*/ 13540 h 104165"/>
                  <a:gd name="csX30" fmla="*/ 33219 w 106569"/>
                  <a:gd name="csY30" fmla="*/ 18769 h 104165"/>
                  <a:gd name="csX31" fmla="*/ 19524 w 106569"/>
                  <a:gd name="csY31" fmla="*/ 32979 h 104165"/>
                  <a:gd name="csX32" fmla="*/ 14508 w 106569"/>
                  <a:gd name="csY32" fmla="*/ 52820 h 104165"/>
                  <a:gd name="csX33" fmla="*/ 15863 w 106569"/>
                  <a:gd name="csY33" fmla="*/ 62338 h 104165"/>
                  <a:gd name="csX34" fmla="*/ 22100 w 106569"/>
                  <a:gd name="csY34" fmla="*/ 75074 h 104165"/>
                  <a:gd name="csX35" fmla="*/ 52472 w 106569"/>
                  <a:gd name="csY35" fmla="*/ 90625 h 104165"/>
                  <a:gd name="csX36" fmla="*/ 60878 w 106569"/>
                  <a:gd name="csY36" fmla="*/ 89687 h 104165"/>
                  <a:gd name="csX37" fmla="*/ 67928 w 106569"/>
                  <a:gd name="csY37" fmla="*/ 86335 h 104165"/>
                  <a:gd name="csX38" fmla="*/ 50302 w 106569"/>
                  <a:gd name="csY38" fmla="*/ 76013 h 104165"/>
                  <a:gd name="csX39" fmla="*/ 33896 w 106569"/>
                  <a:gd name="csY39" fmla="*/ 72795 h 104165"/>
                  <a:gd name="csX40" fmla="*/ 22100 w 106569"/>
                  <a:gd name="csY40" fmla="*/ 75074 h 104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6569" h="104165">
                    <a:moveTo>
                      <a:pt x="106434" y="90625"/>
                    </a:moveTo>
                    <a:lnTo>
                      <a:pt x="106434" y="104166"/>
                    </a:lnTo>
                    <a:cubicBezTo>
                      <a:pt x="96943" y="104166"/>
                      <a:pt x="88537" y="101618"/>
                      <a:pt x="81080" y="96390"/>
                    </a:cubicBezTo>
                    <a:cubicBezTo>
                      <a:pt x="71725" y="101618"/>
                      <a:pt x="62098" y="104166"/>
                      <a:pt x="51929" y="104166"/>
                    </a:cubicBezTo>
                    <a:cubicBezTo>
                      <a:pt x="42438" y="104166"/>
                      <a:pt x="33761" y="101887"/>
                      <a:pt x="25761" y="97194"/>
                    </a:cubicBezTo>
                    <a:cubicBezTo>
                      <a:pt x="17762" y="92502"/>
                      <a:pt x="11389" y="86201"/>
                      <a:pt x="6915" y="78158"/>
                    </a:cubicBezTo>
                    <a:cubicBezTo>
                      <a:pt x="2305" y="70114"/>
                      <a:pt x="0" y="61400"/>
                      <a:pt x="0" y="51882"/>
                    </a:cubicBezTo>
                    <a:cubicBezTo>
                      <a:pt x="0" y="42363"/>
                      <a:pt x="2305" y="33649"/>
                      <a:pt x="6915" y="25606"/>
                    </a:cubicBezTo>
                    <a:cubicBezTo>
                      <a:pt x="11525" y="17696"/>
                      <a:pt x="17762" y="11395"/>
                      <a:pt x="25761" y="6837"/>
                    </a:cubicBezTo>
                    <a:cubicBezTo>
                      <a:pt x="33761" y="2279"/>
                      <a:pt x="42574" y="0"/>
                      <a:pt x="52200" y="0"/>
                    </a:cubicBezTo>
                    <a:cubicBezTo>
                      <a:pt x="59386" y="0"/>
                      <a:pt x="66166" y="1341"/>
                      <a:pt x="72538" y="4156"/>
                    </a:cubicBezTo>
                    <a:cubicBezTo>
                      <a:pt x="79046" y="6971"/>
                      <a:pt x="84605" y="10591"/>
                      <a:pt x="89215" y="15283"/>
                    </a:cubicBezTo>
                    <a:cubicBezTo>
                      <a:pt x="93825" y="19841"/>
                      <a:pt x="97621" y="25472"/>
                      <a:pt x="100333" y="31907"/>
                    </a:cubicBezTo>
                    <a:cubicBezTo>
                      <a:pt x="103045" y="38342"/>
                      <a:pt x="104401" y="45045"/>
                      <a:pt x="104401" y="52150"/>
                    </a:cubicBezTo>
                    <a:cubicBezTo>
                      <a:pt x="104401" y="58317"/>
                      <a:pt x="103451" y="64215"/>
                      <a:pt x="101418" y="69712"/>
                    </a:cubicBezTo>
                    <a:cubicBezTo>
                      <a:pt x="99384" y="75208"/>
                      <a:pt x="96265" y="80973"/>
                      <a:pt x="91927" y="87140"/>
                    </a:cubicBezTo>
                    <a:cubicBezTo>
                      <a:pt x="94367" y="88614"/>
                      <a:pt x="96401" y="89553"/>
                      <a:pt x="98299" y="89955"/>
                    </a:cubicBezTo>
                    <a:cubicBezTo>
                      <a:pt x="100197" y="90491"/>
                      <a:pt x="102503" y="90625"/>
                      <a:pt x="105350" y="90625"/>
                    </a:cubicBezTo>
                    <a:lnTo>
                      <a:pt x="106570" y="90625"/>
                    </a:lnTo>
                    <a:close/>
                    <a:moveTo>
                      <a:pt x="15999" y="62338"/>
                    </a:moveTo>
                    <a:cubicBezTo>
                      <a:pt x="21151" y="60194"/>
                      <a:pt x="27524" y="59255"/>
                      <a:pt x="35252" y="59255"/>
                    </a:cubicBezTo>
                    <a:cubicBezTo>
                      <a:pt x="39049" y="59255"/>
                      <a:pt x="43116" y="59791"/>
                      <a:pt x="47455" y="60864"/>
                    </a:cubicBezTo>
                    <a:cubicBezTo>
                      <a:pt x="51794" y="61936"/>
                      <a:pt x="55861" y="63277"/>
                      <a:pt x="59522" y="65020"/>
                    </a:cubicBezTo>
                    <a:cubicBezTo>
                      <a:pt x="61691" y="66092"/>
                      <a:pt x="64945" y="67969"/>
                      <a:pt x="69284" y="70784"/>
                    </a:cubicBezTo>
                    <a:cubicBezTo>
                      <a:pt x="73623" y="73600"/>
                      <a:pt x="77012" y="76147"/>
                      <a:pt x="79724" y="78292"/>
                    </a:cubicBezTo>
                    <a:cubicBezTo>
                      <a:pt x="83114" y="74002"/>
                      <a:pt x="85554" y="69846"/>
                      <a:pt x="87046" y="65556"/>
                    </a:cubicBezTo>
                    <a:cubicBezTo>
                      <a:pt x="88537" y="61400"/>
                      <a:pt x="89351" y="56842"/>
                      <a:pt x="89351" y="52150"/>
                    </a:cubicBezTo>
                    <a:cubicBezTo>
                      <a:pt x="89351" y="45179"/>
                      <a:pt x="87724" y="38744"/>
                      <a:pt x="84334" y="32845"/>
                    </a:cubicBezTo>
                    <a:cubicBezTo>
                      <a:pt x="80944" y="26946"/>
                      <a:pt x="76470" y="22254"/>
                      <a:pt x="70775" y="18769"/>
                    </a:cubicBezTo>
                    <a:cubicBezTo>
                      <a:pt x="65081" y="15283"/>
                      <a:pt x="58844" y="13540"/>
                      <a:pt x="52200" y="13540"/>
                    </a:cubicBezTo>
                    <a:cubicBezTo>
                      <a:pt x="45557" y="13540"/>
                      <a:pt x="39049" y="15283"/>
                      <a:pt x="33219" y="18769"/>
                    </a:cubicBezTo>
                    <a:cubicBezTo>
                      <a:pt x="27388" y="22254"/>
                      <a:pt x="22914" y="26946"/>
                      <a:pt x="19524" y="32979"/>
                    </a:cubicBezTo>
                    <a:cubicBezTo>
                      <a:pt x="16135" y="39012"/>
                      <a:pt x="14508" y="45581"/>
                      <a:pt x="14508" y="52820"/>
                    </a:cubicBezTo>
                    <a:cubicBezTo>
                      <a:pt x="14508" y="55904"/>
                      <a:pt x="14914" y="58987"/>
                      <a:pt x="15863" y="62338"/>
                    </a:cubicBezTo>
                    <a:close/>
                    <a:moveTo>
                      <a:pt x="22100" y="75074"/>
                    </a:moveTo>
                    <a:cubicBezTo>
                      <a:pt x="29693" y="85397"/>
                      <a:pt x="39862" y="90625"/>
                      <a:pt x="52472" y="90625"/>
                    </a:cubicBezTo>
                    <a:cubicBezTo>
                      <a:pt x="55861" y="90625"/>
                      <a:pt x="58573" y="90357"/>
                      <a:pt x="60878" y="89687"/>
                    </a:cubicBezTo>
                    <a:cubicBezTo>
                      <a:pt x="63183" y="89017"/>
                      <a:pt x="65488" y="87944"/>
                      <a:pt x="67928" y="86335"/>
                    </a:cubicBezTo>
                    <a:cubicBezTo>
                      <a:pt x="61556" y="81509"/>
                      <a:pt x="55590" y="78158"/>
                      <a:pt x="50302" y="76013"/>
                    </a:cubicBezTo>
                    <a:cubicBezTo>
                      <a:pt x="45014" y="73868"/>
                      <a:pt x="39455" y="72795"/>
                      <a:pt x="33896" y="72795"/>
                    </a:cubicBezTo>
                    <a:cubicBezTo>
                      <a:pt x="29286" y="72795"/>
                      <a:pt x="25355" y="73600"/>
                      <a:pt x="22100" y="75074"/>
                    </a:cubicBezTo>
                    <a:close/>
                  </a:path>
                </a:pathLst>
              </a:custGeom>
              <a:grpFill/>
              <a:ln w="8057" cap="flat">
                <a:noFill/>
                <a:prstDash val="solid"/>
                <a:miter/>
              </a:ln>
            </p:spPr>
            <p:txBody>
              <a:bodyPr/>
              <a:lstStyle/>
              <a:p>
                <a:endParaRPr lang="it-IT"/>
              </a:p>
            </p:txBody>
          </p:sp>
          <p:sp>
            <p:nvSpPr>
              <p:cNvPr id="25" name="Figura a mano libera 24">
                <a:extLst>
                  <a:ext uri="{FF2B5EF4-FFF2-40B4-BE49-F238E27FC236}">
                    <a16:creationId xmlns:a16="http://schemas.microsoft.com/office/drawing/2014/main" id="{D541A746-0111-B5E5-D5A7-1FDF7221F1DE}"/>
                  </a:ext>
                </a:extLst>
              </p:cNvPr>
              <p:cNvSpPr/>
              <p:nvPr/>
            </p:nvSpPr>
            <p:spPr>
              <a:xfrm>
                <a:off x="12045816" y="3610215"/>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3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9 w 67250"/>
                  <a:gd name="csY12" fmla="*/ 75208 h 77353"/>
                  <a:gd name="csX13" fmla="*/ 54099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3"/>
                    </a:cubicBezTo>
                    <a:cubicBezTo>
                      <a:pt x="26846" y="63947"/>
                      <a:pt x="29829" y="64618"/>
                      <a:pt x="33218" y="64618"/>
                    </a:cubicBezTo>
                    <a:cubicBezTo>
                      <a:pt x="39320" y="64618"/>
                      <a:pt x="44201" y="62473"/>
                      <a:pt x="47726" y="58317"/>
                    </a:cubicBezTo>
                    <a:cubicBezTo>
                      <a:pt x="51251" y="54161"/>
                      <a:pt x="53014" y="48396"/>
                      <a:pt x="53014" y="41023"/>
                    </a:cubicBezTo>
                    <a:lnTo>
                      <a:pt x="53014" y="0"/>
                    </a:lnTo>
                    <a:lnTo>
                      <a:pt x="67250" y="0"/>
                    </a:lnTo>
                    <a:lnTo>
                      <a:pt x="67250" y="75208"/>
                    </a:lnTo>
                    <a:lnTo>
                      <a:pt x="54099" y="75208"/>
                    </a:lnTo>
                    <a:lnTo>
                      <a:pt x="54099" y="67299"/>
                    </a:lnTo>
                    <a:cubicBezTo>
                      <a:pt x="51794"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it-IT"/>
              </a:p>
            </p:txBody>
          </p:sp>
          <p:sp>
            <p:nvSpPr>
              <p:cNvPr id="26" name="Figura a mano libera 25">
                <a:extLst>
                  <a:ext uri="{FF2B5EF4-FFF2-40B4-BE49-F238E27FC236}">
                    <a16:creationId xmlns:a16="http://schemas.microsoft.com/office/drawing/2014/main" id="{9D27FE1F-0BF0-6198-8A07-F4EC92AEC072}"/>
                  </a:ext>
                </a:extLst>
              </p:cNvPr>
              <p:cNvSpPr/>
              <p:nvPr/>
            </p:nvSpPr>
            <p:spPr>
              <a:xfrm>
                <a:off x="12128252"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6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3"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6"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27" name="Figura a mano libera 26">
                <a:extLst>
                  <a:ext uri="{FF2B5EF4-FFF2-40B4-BE49-F238E27FC236}">
                    <a16:creationId xmlns:a16="http://schemas.microsoft.com/office/drawing/2014/main" id="{2CBBD4EC-41D0-68F5-18A8-40676DE6EBD9}"/>
                  </a:ext>
                </a:extLst>
              </p:cNvPr>
              <p:cNvSpPr/>
              <p:nvPr/>
            </p:nvSpPr>
            <p:spPr>
              <a:xfrm>
                <a:off x="12226822"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28" name="Figura a mano libera 27">
                <a:extLst>
                  <a:ext uri="{FF2B5EF4-FFF2-40B4-BE49-F238E27FC236}">
                    <a16:creationId xmlns:a16="http://schemas.microsoft.com/office/drawing/2014/main" id="{317AE010-8719-F3D8-36D5-EFC0BE50818D}"/>
                  </a:ext>
                </a:extLst>
              </p:cNvPr>
              <p:cNvSpPr/>
              <p:nvPr/>
            </p:nvSpPr>
            <p:spPr>
              <a:xfrm>
                <a:off x="12304512" y="3585279"/>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29" name="Figura a mano libera 28">
                <a:extLst>
                  <a:ext uri="{FF2B5EF4-FFF2-40B4-BE49-F238E27FC236}">
                    <a16:creationId xmlns:a16="http://schemas.microsoft.com/office/drawing/2014/main" id="{1E668827-1F01-CEC4-753F-A415474955E3}"/>
                  </a:ext>
                </a:extLst>
              </p:cNvPr>
              <p:cNvSpPr/>
              <p:nvPr/>
            </p:nvSpPr>
            <p:spPr>
              <a:xfrm>
                <a:off x="12352645" y="3610215"/>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3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8 w 67250"/>
                  <a:gd name="csY12" fmla="*/ 75208 h 77353"/>
                  <a:gd name="csX13" fmla="*/ 54098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3"/>
                    </a:cubicBezTo>
                    <a:cubicBezTo>
                      <a:pt x="26846" y="63947"/>
                      <a:pt x="29829" y="64618"/>
                      <a:pt x="33218" y="64618"/>
                    </a:cubicBezTo>
                    <a:cubicBezTo>
                      <a:pt x="39320" y="64618"/>
                      <a:pt x="44201" y="62473"/>
                      <a:pt x="47726" y="58317"/>
                    </a:cubicBezTo>
                    <a:cubicBezTo>
                      <a:pt x="51251" y="54161"/>
                      <a:pt x="53014" y="48396"/>
                      <a:pt x="53014" y="41023"/>
                    </a:cubicBezTo>
                    <a:lnTo>
                      <a:pt x="53014" y="0"/>
                    </a:lnTo>
                    <a:lnTo>
                      <a:pt x="67250" y="0"/>
                    </a:lnTo>
                    <a:lnTo>
                      <a:pt x="67250" y="75208"/>
                    </a:lnTo>
                    <a:lnTo>
                      <a:pt x="54098" y="75208"/>
                    </a:lnTo>
                    <a:lnTo>
                      <a:pt x="54098" y="67299"/>
                    </a:lnTo>
                    <a:cubicBezTo>
                      <a:pt x="51793"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it-IT"/>
              </a:p>
            </p:txBody>
          </p:sp>
          <p:sp>
            <p:nvSpPr>
              <p:cNvPr id="30" name="Figura a mano libera 29">
                <a:extLst>
                  <a:ext uri="{FF2B5EF4-FFF2-40B4-BE49-F238E27FC236}">
                    <a16:creationId xmlns:a16="http://schemas.microsoft.com/office/drawing/2014/main" id="{B12CF3CC-2959-E590-E22D-63BD7C97DE6F}"/>
                  </a:ext>
                </a:extLst>
              </p:cNvPr>
              <p:cNvSpPr/>
              <p:nvPr/>
            </p:nvSpPr>
            <p:spPr>
              <a:xfrm>
                <a:off x="12438064" y="3608204"/>
                <a:ext cx="114704" cy="77621"/>
              </a:xfrm>
              <a:custGeom>
                <a:avLst/>
                <a:gdLst>
                  <a:gd name="csX0" fmla="*/ 0 w 114704"/>
                  <a:gd name="csY0" fmla="*/ 77219 h 77621"/>
                  <a:gd name="csX1" fmla="*/ 0 w 114704"/>
                  <a:gd name="csY1" fmla="*/ 2011 h 77621"/>
                  <a:gd name="csX2" fmla="*/ 13152 w 114704"/>
                  <a:gd name="csY2" fmla="*/ 2011 h 77621"/>
                  <a:gd name="csX3" fmla="*/ 13152 w 114704"/>
                  <a:gd name="csY3" fmla="*/ 10055 h 77621"/>
                  <a:gd name="csX4" fmla="*/ 22778 w 114704"/>
                  <a:gd name="csY4" fmla="*/ 2413 h 77621"/>
                  <a:gd name="csX5" fmla="*/ 35252 w 114704"/>
                  <a:gd name="csY5" fmla="*/ 0 h 77621"/>
                  <a:gd name="csX6" fmla="*/ 49624 w 114704"/>
                  <a:gd name="csY6" fmla="*/ 3486 h 77621"/>
                  <a:gd name="csX7" fmla="*/ 58844 w 114704"/>
                  <a:gd name="csY7" fmla="*/ 12602 h 77621"/>
                  <a:gd name="csX8" fmla="*/ 69013 w 114704"/>
                  <a:gd name="csY8" fmla="*/ 3083 h 77621"/>
                  <a:gd name="csX9" fmla="*/ 83927 w 114704"/>
                  <a:gd name="csY9" fmla="*/ 134 h 77621"/>
                  <a:gd name="csX10" fmla="*/ 106434 w 114704"/>
                  <a:gd name="csY10" fmla="*/ 8580 h 77621"/>
                  <a:gd name="csX11" fmla="*/ 114705 w 114704"/>
                  <a:gd name="csY11" fmla="*/ 31504 h 77621"/>
                  <a:gd name="csX12" fmla="*/ 114705 w 114704"/>
                  <a:gd name="csY12" fmla="*/ 77487 h 77621"/>
                  <a:gd name="csX13" fmla="*/ 100468 w 114704"/>
                  <a:gd name="csY13" fmla="*/ 77487 h 77621"/>
                  <a:gd name="csX14" fmla="*/ 100468 w 114704"/>
                  <a:gd name="csY14" fmla="*/ 35660 h 77621"/>
                  <a:gd name="csX15" fmla="*/ 95859 w 114704"/>
                  <a:gd name="csY15" fmla="*/ 18903 h 77621"/>
                  <a:gd name="csX16" fmla="*/ 82436 w 114704"/>
                  <a:gd name="csY16" fmla="*/ 13272 h 77621"/>
                  <a:gd name="csX17" fmla="*/ 74301 w 114704"/>
                  <a:gd name="csY17" fmla="*/ 14881 h 77621"/>
                  <a:gd name="csX18" fmla="*/ 68335 w 114704"/>
                  <a:gd name="csY18" fmla="*/ 19439 h 77621"/>
                  <a:gd name="csX19" fmla="*/ 65216 w 114704"/>
                  <a:gd name="csY19" fmla="*/ 25740 h 77621"/>
                  <a:gd name="csX20" fmla="*/ 64403 w 114704"/>
                  <a:gd name="csY20" fmla="*/ 35794 h 77621"/>
                  <a:gd name="csX21" fmla="*/ 64403 w 114704"/>
                  <a:gd name="csY21" fmla="*/ 77621 h 77621"/>
                  <a:gd name="csX22" fmla="*/ 50166 w 114704"/>
                  <a:gd name="csY22" fmla="*/ 77621 h 77621"/>
                  <a:gd name="csX23" fmla="*/ 50166 w 114704"/>
                  <a:gd name="csY23" fmla="*/ 35794 h 77621"/>
                  <a:gd name="csX24" fmla="*/ 49624 w 114704"/>
                  <a:gd name="csY24" fmla="*/ 26008 h 77621"/>
                  <a:gd name="csX25" fmla="*/ 47184 w 114704"/>
                  <a:gd name="csY25" fmla="*/ 20243 h 77621"/>
                  <a:gd name="csX26" fmla="*/ 32812 w 114704"/>
                  <a:gd name="csY26" fmla="*/ 13138 h 77621"/>
                  <a:gd name="csX27" fmla="*/ 18846 w 114704"/>
                  <a:gd name="csY27" fmla="*/ 19037 h 77621"/>
                  <a:gd name="csX28" fmla="*/ 15321 w 114704"/>
                  <a:gd name="csY28" fmla="*/ 25472 h 77621"/>
                  <a:gd name="csX29" fmla="*/ 14372 w 114704"/>
                  <a:gd name="csY29" fmla="*/ 35794 h 77621"/>
                  <a:gd name="csX30" fmla="*/ 14372 w 114704"/>
                  <a:gd name="csY30" fmla="*/ 77621 h 77621"/>
                  <a:gd name="csX31" fmla="*/ 136 w 114704"/>
                  <a:gd name="csY31" fmla="*/ 77621 h 776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14704" h="77621">
                    <a:moveTo>
                      <a:pt x="0" y="77219"/>
                    </a:moveTo>
                    <a:lnTo>
                      <a:pt x="0" y="2011"/>
                    </a:lnTo>
                    <a:lnTo>
                      <a:pt x="13152" y="2011"/>
                    </a:lnTo>
                    <a:lnTo>
                      <a:pt x="13152" y="10055"/>
                    </a:lnTo>
                    <a:cubicBezTo>
                      <a:pt x="15999" y="6569"/>
                      <a:pt x="19253" y="4022"/>
                      <a:pt x="22778" y="2413"/>
                    </a:cubicBezTo>
                    <a:cubicBezTo>
                      <a:pt x="26303" y="804"/>
                      <a:pt x="30507" y="0"/>
                      <a:pt x="35252" y="0"/>
                    </a:cubicBezTo>
                    <a:cubicBezTo>
                      <a:pt x="40540" y="0"/>
                      <a:pt x="45285" y="1207"/>
                      <a:pt x="49624" y="3486"/>
                    </a:cubicBezTo>
                    <a:cubicBezTo>
                      <a:pt x="54098" y="5765"/>
                      <a:pt x="57081" y="8848"/>
                      <a:pt x="58844" y="12602"/>
                    </a:cubicBezTo>
                    <a:cubicBezTo>
                      <a:pt x="61691" y="8312"/>
                      <a:pt x="65081" y="5094"/>
                      <a:pt x="69013" y="3083"/>
                    </a:cubicBezTo>
                    <a:cubicBezTo>
                      <a:pt x="73080" y="1072"/>
                      <a:pt x="77961" y="134"/>
                      <a:pt x="83927" y="134"/>
                    </a:cubicBezTo>
                    <a:cubicBezTo>
                      <a:pt x="93418" y="134"/>
                      <a:pt x="100875" y="2949"/>
                      <a:pt x="106434" y="8580"/>
                    </a:cubicBezTo>
                    <a:cubicBezTo>
                      <a:pt x="111993" y="14211"/>
                      <a:pt x="114705" y="21852"/>
                      <a:pt x="114705" y="31504"/>
                    </a:cubicBezTo>
                    <a:lnTo>
                      <a:pt x="114705" y="77487"/>
                    </a:lnTo>
                    <a:lnTo>
                      <a:pt x="100468" y="77487"/>
                    </a:lnTo>
                    <a:lnTo>
                      <a:pt x="100468" y="35660"/>
                    </a:lnTo>
                    <a:cubicBezTo>
                      <a:pt x="100468" y="28287"/>
                      <a:pt x="98977" y="22656"/>
                      <a:pt x="95859" y="18903"/>
                    </a:cubicBezTo>
                    <a:cubicBezTo>
                      <a:pt x="92740" y="15149"/>
                      <a:pt x="88266" y="13272"/>
                      <a:pt x="82436" y="13272"/>
                    </a:cubicBezTo>
                    <a:cubicBezTo>
                      <a:pt x="79453" y="13272"/>
                      <a:pt x="76741" y="13808"/>
                      <a:pt x="74301" y="14881"/>
                    </a:cubicBezTo>
                    <a:cubicBezTo>
                      <a:pt x="71860" y="15953"/>
                      <a:pt x="69826" y="17428"/>
                      <a:pt x="68335" y="19439"/>
                    </a:cubicBezTo>
                    <a:cubicBezTo>
                      <a:pt x="66843" y="21316"/>
                      <a:pt x="65759" y="23327"/>
                      <a:pt x="65216" y="25740"/>
                    </a:cubicBezTo>
                    <a:cubicBezTo>
                      <a:pt x="64674" y="28153"/>
                      <a:pt x="64403" y="31504"/>
                      <a:pt x="64403" y="35794"/>
                    </a:cubicBezTo>
                    <a:lnTo>
                      <a:pt x="64403" y="77621"/>
                    </a:lnTo>
                    <a:lnTo>
                      <a:pt x="50166" y="77621"/>
                    </a:lnTo>
                    <a:lnTo>
                      <a:pt x="50166" y="35794"/>
                    </a:lnTo>
                    <a:cubicBezTo>
                      <a:pt x="50166" y="31102"/>
                      <a:pt x="50031" y="27885"/>
                      <a:pt x="49624" y="26008"/>
                    </a:cubicBezTo>
                    <a:cubicBezTo>
                      <a:pt x="49217" y="24131"/>
                      <a:pt x="48404" y="22254"/>
                      <a:pt x="47184" y="20243"/>
                    </a:cubicBezTo>
                    <a:cubicBezTo>
                      <a:pt x="43929" y="15551"/>
                      <a:pt x="39184" y="13138"/>
                      <a:pt x="32812" y="13138"/>
                    </a:cubicBezTo>
                    <a:cubicBezTo>
                      <a:pt x="26981" y="13138"/>
                      <a:pt x="22236" y="15149"/>
                      <a:pt x="18846" y="19037"/>
                    </a:cubicBezTo>
                    <a:cubicBezTo>
                      <a:pt x="17084" y="20914"/>
                      <a:pt x="15863" y="23059"/>
                      <a:pt x="15321" y="25472"/>
                    </a:cubicBezTo>
                    <a:cubicBezTo>
                      <a:pt x="14643" y="27885"/>
                      <a:pt x="14372" y="31370"/>
                      <a:pt x="14372" y="35794"/>
                    </a:cubicBezTo>
                    <a:lnTo>
                      <a:pt x="14372" y="77621"/>
                    </a:lnTo>
                    <a:lnTo>
                      <a:pt x="136" y="77621"/>
                    </a:lnTo>
                    <a:close/>
                  </a:path>
                </a:pathLst>
              </a:custGeom>
              <a:grpFill/>
              <a:ln w="8057" cap="flat">
                <a:noFill/>
                <a:prstDash val="solid"/>
                <a:miter/>
              </a:ln>
            </p:spPr>
            <p:txBody>
              <a:bodyPr/>
              <a:lstStyle/>
              <a:p>
                <a:endParaRPr lang="it-IT"/>
              </a:p>
            </p:txBody>
          </p:sp>
          <p:sp>
            <p:nvSpPr>
              <p:cNvPr id="31" name="Figura a mano libera 30">
                <a:extLst>
                  <a:ext uri="{FF2B5EF4-FFF2-40B4-BE49-F238E27FC236}">
                    <a16:creationId xmlns:a16="http://schemas.microsoft.com/office/drawing/2014/main" id="{01713B2C-95E4-AFB1-F944-DEE5F83D5FF6}"/>
                  </a:ext>
                </a:extLst>
              </p:cNvPr>
              <p:cNvSpPr/>
              <p:nvPr/>
            </p:nvSpPr>
            <p:spPr>
              <a:xfrm>
                <a:off x="12601443" y="3583402"/>
                <a:ext cx="62640" cy="104165"/>
              </a:xfrm>
              <a:custGeom>
                <a:avLst/>
                <a:gdLst>
                  <a:gd name="csX0" fmla="*/ 60742 w 62640"/>
                  <a:gd name="csY0" fmla="*/ 27751 h 104165"/>
                  <a:gd name="csX1" fmla="*/ 45963 w 62640"/>
                  <a:gd name="csY1" fmla="*/ 27751 h 104165"/>
                  <a:gd name="csX2" fmla="*/ 41760 w 62640"/>
                  <a:gd name="csY2" fmla="*/ 17294 h 104165"/>
                  <a:gd name="csX3" fmla="*/ 32269 w 62640"/>
                  <a:gd name="csY3" fmla="*/ 13406 h 104165"/>
                  <a:gd name="csX4" fmla="*/ 22778 w 62640"/>
                  <a:gd name="csY4" fmla="*/ 17562 h 104165"/>
                  <a:gd name="csX5" fmla="*/ 18711 w 62640"/>
                  <a:gd name="csY5" fmla="*/ 27214 h 104165"/>
                  <a:gd name="csX6" fmla="*/ 20067 w 62640"/>
                  <a:gd name="csY6" fmla="*/ 32979 h 104165"/>
                  <a:gd name="csX7" fmla="*/ 23727 w 62640"/>
                  <a:gd name="csY7" fmla="*/ 37403 h 104165"/>
                  <a:gd name="csX8" fmla="*/ 35252 w 62640"/>
                  <a:gd name="csY8" fmla="*/ 41961 h 104165"/>
                  <a:gd name="csX9" fmla="*/ 47319 w 62640"/>
                  <a:gd name="csY9" fmla="*/ 46117 h 104165"/>
                  <a:gd name="csX10" fmla="*/ 54505 w 62640"/>
                  <a:gd name="csY10" fmla="*/ 51480 h 104165"/>
                  <a:gd name="csX11" fmla="*/ 62640 w 62640"/>
                  <a:gd name="csY11" fmla="*/ 72259 h 104165"/>
                  <a:gd name="csX12" fmla="*/ 53692 w 62640"/>
                  <a:gd name="csY12" fmla="*/ 94915 h 104165"/>
                  <a:gd name="csX13" fmla="*/ 31320 w 62640"/>
                  <a:gd name="csY13" fmla="*/ 104166 h 104165"/>
                  <a:gd name="csX14" fmla="*/ 17355 w 62640"/>
                  <a:gd name="csY14" fmla="*/ 101082 h 104165"/>
                  <a:gd name="csX15" fmla="*/ 6373 w 62640"/>
                  <a:gd name="csY15" fmla="*/ 92234 h 104165"/>
                  <a:gd name="csX16" fmla="*/ 1491 w 62640"/>
                  <a:gd name="csY16" fmla="*/ 83520 h 104165"/>
                  <a:gd name="csX17" fmla="*/ 0 w 62640"/>
                  <a:gd name="csY17" fmla="*/ 72661 h 104165"/>
                  <a:gd name="csX18" fmla="*/ 14643 w 62640"/>
                  <a:gd name="csY18" fmla="*/ 72661 h 104165"/>
                  <a:gd name="csX19" fmla="*/ 17491 w 62640"/>
                  <a:gd name="csY19" fmla="*/ 83386 h 104165"/>
                  <a:gd name="csX20" fmla="*/ 23592 w 62640"/>
                  <a:gd name="csY20" fmla="*/ 88749 h 104165"/>
                  <a:gd name="csX21" fmla="*/ 31727 w 62640"/>
                  <a:gd name="csY21" fmla="*/ 90759 h 104165"/>
                  <a:gd name="csX22" fmla="*/ 43387 w 62640"/>
                  <a:gd name="csY22" fmla="*/ 85933 h 104165"/>
                  <a:gd name="csX23" fmla="*/ 48133 w 62640"/>
                  <a:gd name="csY23" fmla="*/ 74136 h 104165"/>
                  <a:gd name="csX24" fmla="*/ 40133 w 62640"/>
                  <a:gd name="csY24" fmla="*/ 61132 h 104165"/>
                  <a:gd name="csX25" fmla="*/ 27659 w 62640"/>
                  <a:gd name="csY25" fmla="*/ 56574 h 104165"/>
                  <a:gd name="csX26" fmla="*/ 16406 w 62640"/>
                  <a:gd name="csY26" fmla="*/ 52284 h 104165"/>
                  <a:gd name="csX27" fmla="*/ 10847 w 62640"/>
                  <a:gd name="csY27" fmla="*/ 47860 h 104165"/>
                  <a:gd name="csX28" fmla="*/ 4068 w 62640"/>
                  <a:gd name="csY28" fmla="*/ 29359 h 104165"/>
                  <a:gd name="csX29" fmla="*/ 12338 w 62640"/>
                  <a:gd name="csY29" fmla="*/ 8312 h 104165"/>
                  <a:gd name="csX30" fmla="*/ 33354 w 62640"/>
                  <a:gd name="csY30" fmla="*/ 0 h 104165"/>
                  <a:gd name="csX31" fmla="*/ 56539 w 62640"/>
                  <a:gd name="csY31" fmla="*/ 12602 h 104165"/>
                  <a:gd name="csX32" fmla="*/ 61149 w 62640"/>
                  <a:gd name="csY32" fmla="*/ 27885 h 104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2640" h="104165">
                    <a:moveTo>
                      <a:pt x="60742" y="27751"/>
                    </a:moveTo>
                    <a:lnTo>
                      <a:pt x="45963" y="27751"/>
                    </a:lnTo>
                    <a:cubicBezTo>
                      <a:pt x="45692" y="23461"/>
                      <a:pt x="44201" y="19975"/>
                      <a:pt x="41760" y="17294"/>
                    </a:cubicBezTo>
                    <a:cubicBezTo>
                      <a:pt x="39184" y="14747"/>
                      <a:pt x="36066" y="13406"/>
                      <a:pt x="32269" y="13406"/>
                    </a:cubicBezTo>
                    <a:cubicBezTo>
                      <a:pt x="28608" y="13406"/>
                      <a:pt x="25490" y="14747"/>
                      <a:pt x="22778" y="17562"/>
                    </a:cubicBezTo>
                    <a:cubicBezTo>
                      <a:pt x="20067" y="20377"/>
                      <a:pt x="18711" y="23461"/>
                      <a:pt x="18711" y="27214"/>
                    </a:cubicBezTo>
                    <a:cubicBezTo>
                      <a:pt x="18711" y="29225"/>
                      <a:pt x="19118" y="31102"/>
                      <a:pt x="20067" y="32979"/>
                    </a:cubicBezTo>
                    <a:cubicBezTo>
                      <a:pt x="21016" y="34856"/>
                      <a:pt x="22236" y="36331"/>
                      <a:pt x="23727" y="37403"/>
                    </a:cubicBezTo>
                    <a:cubicBezTo>
                      <a:pt x="25626" y="38744"/>
                      <a:pt x="29422" y="40218"/>
                      <a:pt x="35252" y="41961"/>
                    </a:cubicBezTo>
                    <a:cubicBezTo>
                      <a:pt x="40676" y="43436"/>
                      <a:pt x="44743" y="44910"/>
                      <a:pt x="47319" y="46117"/>
                    </a:cubicBezTo>
                    <a:cubicBezTo>
                      <a:pt x="49895" y="47324"/>
                      <a:pt x="52336" y="49200"/>
                      <a:pt x="54505" y="51480"/>
                    </a:cubicBezTo>
                    <a:cubicBezTo>
                      <a:pt x="59929" y="57110"/>
                      <a:pt x="62640" y="64081"/>
                      <a:pt x="62640" y="72259"/>
                    </a:cubicBezTo>
                    <a:cubicBezTo>
                      <a:pt x="62640" y="81241"/>
                      <a:pt x="59658" y="88883"/>
                      <a:pt x="53692" y="94915"/>
                    </a:cubicBezTo>
                    <a:cubicBezTo>
                      <a:pt x="47726" y="100948"/>
                      <a:pt x="40269" y="104166"/>
                      <a:pt x="31320" y="104166"/>
                    </a:cubicBezTo>
                    <a:cubicBezTo>
                      <a:pt x="26439" y="104166"/>
                      <a:pt x="21694" y="103093"/>
                      <a:pt x="17355" y="101082"/>
                    </a:cubicBezTo>
                    <a:cubicBezTo>
                      <a:pt x="13016" y="98937"/>
                      <a:pt x="9355" y="95988"/>
                      <a:pt x="6373" y="92234"/>
                    </a:cubicBezTo>
                    <a:cubicBezTo>
                      <a:pt x="4068" y="89285"/>
                      <a:pt x="2441" y="86335"/>
                      <a:pt x="1491" y="83520"/>
                    </a:cubicBezTo>
                    <a:cubicBezTo>
                      <a:pt x="542" y="80705"/>
                      <a:pt x="0" y="76951"/>
                      <a:pt x="0" y="72661"/>
                    </a:cubicBezTo>
                    <a:lnTo>
                      <a:pt x="14643" y="72661"/>
                    </a:lnTo>
                    <a:cubicBezTo>
                      <a:pt x="15050" y="77219"/>
                      <a:pt x="15999" y="80705"/>
                      <a:pt x="17491" y="83386"/>
                    </a:cubicBezTo>
                    <a:cubicBezTo>
                      <a:pt x="18982" y="85665"/>
                      <a:pt x="20880" y="87408"/>
                      <a:pt x="23592" y="88749"/>
                    </a:cubicBezTo>
                    <a:cubicBezTo>
                      <a:pt x="26304" y="90089"/>
                      <a:pt x="28880" y="90759"/>
                      <a:pt x="31727" y="90759"/>
                    </a:cubicBezTo>
                    <a:cubicBezTo>
                      <a:pt x="36337" y="90759"/>
                      <a:pt x="40269" y="89151"/>
                      <a:pt x="43387" y="85933"/>
                    </a:cubicBezTo>
                    <a:cubicBezTo>
                      <a:pt x="46506" y="82716"/>
                      <a:pt x="48133" y="78828"/>
                      <a:pt x="48133" y="74136"/>
                    </a:cubicBezTo>
                    <a:cubicBezTo>
                      <a:pt x="48133" y="68237"/>
                      <a:pt x="45421" y="63813"/>
                      <a:pt x="40133" y="61132"/>
                    </a:cubicBezTo>
                    <a:cubicBezTo>
                      <a:pt x="39049" y="60462"/>
                      <a:pt x="34845" y="58987"/>
                      <a:pt x="27659" y="56574"/>
                    </a:cubicBezTo>
                    <a:cubicBezTo>
                      <a:pt x="22100" y="54697"/>
                      <a:pt x="18304" y="53222"/>
                      <a:pt x="16406" y="52284"/>
                    </a:cubicBezTo>
                    <a:cubicBezTo>
                      <a:pt x="14508" y="51345"/>
                      <a:pt x="12745" y="49871"/>
                      <a:pt x="10847" y="47860"/>
                    </a:cubicBezTo>
                    <a:cubicBezTo>
                      <a:pt x="6373" y="43034"/>
                      <a:pt x="4068" y="36867"/>
                      <a:pt x="4068" y="29359"/>
                    </a:cubicBezTo>
                    <a:cubicBezTo>
                      <a:pt x="4068" y="20914"/>
                      <a:pt x="6779" y="13942"/>
                      <a:pt x="12338" y="8312"/>
                    </a:cubicBezTo>
                    <a:cubicBezTo>
                      <a:pt x="17897" y="2681"/>
                      <a:pt x="24948" y="0"/>
                      <a:pt x="33354" y="0"/>
                    </a:cubicBezTo>
                    <a:cubicBezTo>
                      <a:pt x="43252" y="0"/>
                      <a:pt x="50844" y="4156"/>
                      <a:pt x="56539" y="12602"/>
                    </a:cubicBezTo>
                    <a:cubicBezTo>
                      <a:pt x="59386" y="16892"/>
                      <a:pt x="61013" y="21986"/>
                      <a:pt x="61149" y="27885"/>
                    </a:cubicBezTo>
                    <a:close/>
                  </a:path>
                </a:pathLst>
              </a:custGeom>
              <a:grpFill/>
              <a:ln w="8057" cap="flat">
                <a:noFill/>
                <a:prstDash val="solid"/>
                <a:miter/>
              </a:ln>
            </p:spPr>
            <p:txBody>
              <a:bodyPr/>
              <a:lstStyle/>
              <a:p>
                <a:endParaRPr lang="it-IT"/>
              </a:p>
            </p:txBody>
          </p:sp>
          <p:sp>
            <p:nvSpPr>
              <p:cNvPr id="32" name="Figura a mano libera 31">
                <a:extLst>
                  <a:ext uri="{FF2B5EF4-FFF2-40B4-BE49-F238E27FC236}">
                    <a16:creationId xmlns:a16="http://schemas.microsoft.com/office/drawing/2014/main" id="{7CE4EC0B-81A8-8FCF-3450-7CA697298CFD}"/>
                  </a:ext>
                </a:extLst>
              </p:cNvPr>
              <p:cNvSpPr/>
              <p:nvPr/>
            </p:nvSpPr>
            <p:spPr>
              <a:xfrm>
                <a:off x="12675202" y="3608338"/>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6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6"/>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it-IT"/>
              </a:p>
            </p:txBody>
          </p:sp>
          <p:sp>
            <p:nvSpPr>
              <p:cNvPr id="33" name="Figura a mano libera 32">
                <a:extLst>
                  <a:ext uri="{FF2B5EF4-FFF2-40B4-BE49-F238E27FC236}">
                    <a16:creationId xmlns:a16="http://schemas.microsoft.com/office/drawing/2014/main" id="{B87DAFDA-4668-1EBB-F7DC-2FBAE8ECB6F9}"/>
                  </a:ext>
                </a:extLst>
              </p:cNvPr>
              <p:cNvSpPr/>
              <p:nvPr/>
            </p:nvSpPr>
            <p:spPr>
              <a:xfrm>
                <a:off x="12764145" y="3585279"/>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it-IT"/>
              </a:p>
            </p:txBody>
          </p:sp>
          <p:sp>
            <p:nvSpPr>
              <p:cNvPr id="34" name="Figura a mano libera 33">
                <a:extLst>
                  <a:ext uri="{FF2B5EF4-FFF2-40B4-BE49-F238E27FC236}">
                    <a16:creationId xmlns:a16="http://schemas.microsoft.com/office/drawing/2014/main" id="{17284EF8-1B80-360E-77F3-3ABEFC58329C}"/>
                  </a:ext>
                </a:extLst>
              </p:cNvPr>
              <p:cNvSpPr/>
              <p:nvPr/>
            </p:nvSpPr>
            <p:spPr>
              <a:xfrm>
                <a:off x="12793432" y="3607533"/>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9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8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3" y="26142"/>
                      <a:pt x="5152" y="19975"/>
                    </a:cubicBezTo>
                    <a:cubicBezTo>
                      <a:pt x="8677" y="13808"/>
                      <a:pt x="13287" y="8982"/>
                      <a:pt x="19389" y="5362"/>
                    </a:cubicBezTo>
                    <a:cubicBezTo>
                      <a:pt x="25354" y="1743"/>
                      <a:pt x="31863" y="0"/>
                      <a:pt x="39049" y="0"/>
                    </a:cubicBezTo>
                    <a:cubicBezTo>
                      <a:pt x="44336" y="0"/>
                      <a:pt x="49217" y="1072"/>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5" y="43570"/>
                      <a:pt x="77283" y="46251"/>
                    </a:cubicBezTo>
                    <a:lnTo>
                      <a:pt x="14508" y="46251"/>
                    </a:lnTo>
                    <a:close/>
                    <a:moveTo>
                      <a:pt x="14101" y="35660"/>
                    </a:moveTo>
                    <a:lnTo>
                      <a:pt x="63454" y="35660"/>
                    </a:lnTo>
                    <a:cubicBezTo>
                      <a:pt x="63047" y="29493"/>
                      <a:pt x="60471" y="24131"/>
                      <a:pt x="55590" y="19573"/>
                    </a:cubicBezTo>
                    <a:cubicBezTo>
                      <a:pt x="50709" y="15149"/>
                      <a:pt x="45150" y="12870"/>
                      <a:pt x="38777" y="12870"/>
                    </a:cubicBezTo>
                    <a:cubicBezTo>
                      <a:pt x="35388" y="12870"/>
                      <a:pt x="31998" y="13540"/>
                      <a:pt x="28608" y="15015"/>
                    </a:cubicBezTo>
                    <a:cubicBezTo>
                      <a:pt x="25219" y="16490"/>
                      <a:pt x="22507" y="18500"/>
                      <a:pt x="20202" y="21048"/>
                    </a:cubicBezTo>
                    <a:cubicBezTo>
                      <a:pt x="18440" y="23058"/>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35" name="Figura a mano libera 34">
                <a:extLst>
                  <a:ext uri="{FF2B5EF4-FFF2-40B4-BE49-F238E27FC236}">
                    <a16:creationId xmlns:a16="http://schemas.microsoft.com/office/drawing/2014/main" id="{86EE081D-2F15-B081-4DA5-8BA49D92C6F4}"/>
                  </a:ext>
                </a:extLst>
              </p:cNvPr>
              <p:cNvSpPr/>
              <p:nvPr/>
            </p:nvSpPr>
            <p:spPr>
              <a:xfrm>
                <a:off x="12885630"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8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8"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36" name="Figura a mano libera 35">
                <a:extLst>
                  <a:ext uri="{FF2B5EF4-FFF2-40B4-BE49-F238E27FC236}">
                    <a16:creationId xmlns:a16="http://schemas.microsoft.com/office/drawing/2014/main" id="{56E9AE58-70D0-07D5-5383-B41E2C8A9842}"/>
                  </a:ext>
                </a:extLst>
              </p:cNvPr>
              <p:cNvSpPr/>
              <p:nvPr/>
            </p:nvSpPr>
            <p:spPr>
              <a:xfrm>
                <a:off x="12967116" y="3608338"/>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6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6"/>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it-IT"/>
              </a:p>
            </p:txBody>
          </p:sp>
          <p:sp>
            <p:nvSpPr>
              <p:cNvPr id="37" name="Figura a mano libera 36">
                <a:extLst>
                  <a:ext uri="{FF2B5EF4-FFF2-40B4-BE49-F238E27FC236}">
                    <a16:creationId xmlns:a16="http://schemas.microsoft.com/office/drawing/2014/main" id="{E39B44AF-C6AE-A35D-402A-578BBF024EB0}"/>
                  </a:ext>
                </a:extLst>
              </p:cNvPr>
              <p:cNvSpPr/>
              <p:nvPr/>
            </p:nvSpPr>
            <p:spPr>
              <a:xfrm>
                <a:off x="13051993" y="3607533"/>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8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7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2" y="26142"/>
                      <a:pt x="5152" y="19975"/>
                    </a:cubicBezTo>
                    <a:cubicBezTo>
                      <a:pt x="8677" y="13808"/>
                      <a:pt x="13287" y="8982"/>
                      <a:pt x="19389" y="5362"/>
                    </a:cubicBezTo>
                    <a:cubicBezTo>
                      <a:pt x="25354" y="1743"/>
                      <a:pt x="31862" y="0"/>
                      <a:pt x="39048" y="0"/>
                    </a:cubicBezTo>
                    <a:cubicBezTo>
                      <a:pt x="44336" y="0"/>
                      <a:pt x="49217" y="1072"/>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5" y="43570"/>
                      <a:pt x="77283" y="46251"/>
                    </a:cubicBezTo>
                    <a:lnTo>
                      <a:pt x="14507" y="46251"/>
                    </a:lnTo>
                    <a:close/>
                    <a:moveTo>
                      <a:pt x="14101" y="35660"/>
                    </a:moveTo>
                    <a:lnTo>
                      <a:pt x="63454" y="35660"/>
                    </a:lnTo>
                    <a:cubicBezTo>
                      <a:pt x="63047" y="29493"/>
                      <a:pt x="60471" y="24131"/>
                      <a:pt x="55590" y="19573"/>
                    </a:cubicBezTo>
                    <a:cubicBezTo>
                      <a:pt x="50709" y="15149"/>
                      <a:pt x="45150" y="12870"/>
                      <a:pt x="38777" y="12870"/>
                    </a:cubicBezTo>
                    <a:cubicBezTo>
                      <a:pt x="35388" y="12870"/>
                      <a:pt x="31998" y="13540"/>
                      <a:pt x="28608" y="15015"/>
                    </a:cubicBezTo>
                    <a:cubicBezTo>
                      <a:pt x="25219" y="16490"/>
                      <a:pt x="22507" y="18500"/>
                      <a:pt x="20202" y="21048"/>
                    </a:cubicBezTo>
                    <a:cubicBezTo>
                      <a:pt x="18440" y="23058"/>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38" name="Figura a mano libera 37">
                <a:extLst>
                  <a:ext uri="{FF2B5EF4-FFF2-40B4-BE49-F238E27FC236}">
                    <a16:creationId xmlns:a16="http://schemas.microsoft.com/office/drawing/2014/main" id="{D2674C73-EA19-22CC-D01D-19422B3FA3A4}"/>
                  </a:ext>
                </a:extLst>
              </p:cNvPr>
              <p:cNvSpPr/>
              <p:nvPr/>
            </p:nvSpPr>
            <p:spPr>
              <a:xfrm>
                <a:off x="11309724" y="3759425"/>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7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4" y="79096"/>
                      <a:pt x="38642" y="79096"/>
                    </a:cubicBezTo>
                    <a:cubicBezTo>
                      <a:pt x="31456" y="79096"/>
                      <a:pt x="24948" y="77353"/>
                      <a:pt x="18982" y="74002"/>
                    </a:cubicBezTo>
                    <a:cubicBezTo>
                      <a:pt x="13016" y="70516"/>
                      <a:pt x="8406" y="65824"/>
                      <a:pt x="5017" y="59791"/>
                    </a:cubicBezTo>
                    <a:cubicBezTo>
                      <a:pt x="1627" y="53758"/>
                      <a:pt x="0" y="47055"/>
                      <a:pt x="0" y="39816"/>
                    </a:cubicBezTo>
                    <a:cubicBezTo>
                      <a:pt x="0" y="29896"/>
                      <a:pt x="3254" y="21182"/>
                      <a:pt x="9627"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39" name="Figura a mano libera 38">
                <a:extLst>
                  <a:ext uri="{FF2B5EF4-FFF2-40B4-BE49-F238E27FC236}">
                    <a16:creationId xmlns:a16="http://schemas.microsoft.com/office/drawing/2014/main" id="{11A44497-9391-6844-210C-3F2DD673120A}"/>
                  </a:ext>
                </a:extLst>
              </p:cNvPr>
              <p:cNvSpPr/>
              <p:nvPr/>
            </p:nvSpPr>
            <p:spPr>
              <a:xfrm>
                <a:off x="11408295"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40" name="Figura a mano libera 39">
                <a:extLst>
                  <a:ext uri="{FF2B5EF4-FFF2-40B4-BE49-F238E27FC236}">
                    <a16:creationId xmlns:a16="http://schemas.microsoft.com/office/drawing/2014/main" id="{243C27B5-2AD5-2400-D8BD-665C1D2EDFAC}"/>
                  </a:ext>
                </a:extLst>
              </p:cNvPr>
              <p:cNvSpPr/>
              <p:nvPr/>
            </p:nvSpPr>
            <p:spPr>
              <a:xfrm>
                <a:off x="11489781" y="3736366"/>
                <a:ext cx="79588" cy="102288"/>
              </a:xfrm>
              <a:custGeom>
                <a:avLst/>
                <a:gdLst>
                  <a:gd name="csX0" fmla="*/ 66572 w 79588"/>
                  <a:gd name="csY0" fmla="*/ 100144 h 102288"/>
                  <a:gd name="csX1" fmla="*/ 66572 w 79588"/>
                  <a:gd name="csY1" fmla="*/ 89553 h 102288"/>
                  <a:gd name="csX2" fmla="*/ 39184 w 79588"/>
                  <a:gd name="csY2" fmla="*/ 102289 h 102288"/>
                  <a:gd name="csX3" fmla="*/ 19253 w 79588"/>
                  <a:gd name="csY3" fmla="*/ 97060 h 102288"/>
                  <a:gd name="csX4" fmla="*/ 5152 w 79588"/>
                  <a:gd name="csY4" fmla="*/ 82582 h 102288"/>
                  <a:gd name="csX5" fmla="*/ 0 w 79588"/>
                  <a:gd name="csY5" fmla="*/ 62204 h 102288"/>
                  <a:gd name="csX6" fmla="*/ 10576 w 79588"/>
                  <a:gd name="csY6" fmla="*/ 34990 h 102288"/>
                  <a:gd name="csX7" fmla="*/ 37964 w 79588"/>
                  <a:gd name="csY7" fmla="*/ 23059 h 102288"/>
                  <a:gd name="csX8" fmla="*/ 53556 w 79588"/>
                  <a:gd name="csY8" fmla="*/ 26410 h 102288"/>
                  <a:gd name="csX9" fmla="*/ 65352 w 79588"/>
                  <a:gd name="csY9" fmla="*/ 34856 h 102288"/>
                  <a:gd name="csX10" fmla="*/ 65352 w 79588"/>
                  <a:gd name="csY10" fmla="*/ 0 h 102288"/>
                  <a:gd name="csX11" fmla="*/ 79588 w 79588"/>
                  <a:gd name="csY11" fmla="*/ 0 h 102288"/>
                  <a:gd name="csX12" fmla="*/ 79588 w 79588"/>
                  <a:gd name="csY12" fmla="*/ 100144 h 102288"/>
                  <a:gd name="csX13" fmla="*/ 66437 w 79588"/>
                  <a:gd name="csY13" fmla="*/ 100144 h 102288"/>
                  <a:gd name="csX14" fmla="*/ 14236 w 79588"/>
                  <a:gd name="csY14" fmla="*/ 62472 h 102288"/>
                  <a:gd name="csX15" fmla="*/ 21694 w 79588"/>
                  <a:gd name="csY15" fmla="*/ 81509 h 102288"/>
                  <a:gd name="csX16" fmla="*/ 39998 w 79588"/>
                  <a:gd name="csY16" fmla="*/ 89419 h 102288"/>
                  <a:gd name="csX17" fmla="*/ 58844 w 79588"/>
                  <a:gd name="csY17" fmla="*/ 81509 h 102288"/>
                  <a:gd name="csX18" fmla="*/ 66572 w 79588"/>
                  <a:gd name="csY18" fmla="*/ 62070 h 102288"/>
                  <a:gd name="csX19" fmla="*/ 58844 w 79588"/>
                  <a:gd name="csY19" fmla="*/ 43302 h 102288"/>
                  <a:gd name="csX20" fmla="*/ 39591 w 79588"/>
                  <a:gd name="csY20" fmla="*/ 35794 h 102288"/>
                  <a:gd name="csX21" fmla="*/ 21558 w 79588"/>
                  <a:gd name="csY21" fmla="*/ 43436 h 102288"/>
                  <a:gd name="csX22" fmla="*/ 14236 w 79588"/>
                  <a:gd name="csY22" fmla="*/ 62472 h 102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79588" h="102288">
                    <a:moveTo>
                      <a:pt x="66572" y="100144"/>
                    </a:moveTo>
                    <a:lnTo>
                      <a:pt x="66572" y="89553"/>
                    </a:lnTo>
                    <a:cubicBezTo>
                      <a:pt x="59522" y="97999"/>
                      <a:pt x="50438" y="102289"/>
                      <a:pt x="39184" y="102289"/>
                    </a:cubicBezTo>
                    <a:cubicBezTo>
                      <a:pt x="31863" y="102289"/>
                      <a:pt x="25219" y="100546"/>
                      <a:pt x="19253" y="97060"/>
                    </a:cubicBezTo>
                    <a:cubicBezTo>
                      <a:pt x="13287" y="93575"/>
                      <a:pt x="8542" y="88748"/>
                      <a:pt x="5152" y="82582"/>
                    </a:cubicBezTo>
                    <a:cubicBezTo>
                      <a:pt x="1763" y="76415"/>
                      <a:pt x="0" y="69712"/>
                      <a:pt x="0" y="62204"/>
                    </a:cubicBezTo>
                    <a:cubicBezTo>
                      <a:pt x="0" y="51882"/>
                      <a:pt x="3525" y="42900"/>
                      <a:pt x="10576" y="34990"/>
                    </a:cubicBezTo>
                    <a:cubicBezTo>
                      <a:pt x="17762" y="26946"/>
                      <a:pt x="26846" y="23059"/>
                      <a:pt x="37964" y="23059"/>
                    </a:cubicBezTo>
                    <a:cubicBezTo>
                      <a:pt x="43252" y="23059"/>
                      <a:pt x="48404" y="24131"/>
                      <a:pt x="53556" y="26410"/>
                    </a:cubicBezTo>
                    <a:cubicBezTo>
                      <a:pt x="58708" y="28689"/>
                      <a:pt x="62640" y="31504"/>
                      <a:pt x="65352" y="34856"/>
                    </a:cubicBezTo>
                    <a:lnTo>
                      <a:pt x="65352" y="0"/>
                    </a:lnTo>
                    <a:lnTo>
                      <a:pt x="79588" y="0"/>
                    </a:lnTo>
                    <a:lnTo>
                      <a:pt x="79588" y="100144"/>
                    </a:lnTo>
                    <a:lnTo>
                      <a:pt x="66437" y="100144"/>
                    </a:lnTo>
                    <a:close/>
                    <a:moveTo>
                      <a:pt x="14236" y="62472"/>
                    </a:moveTo>
                    <a:cubicBezTo>
                      <a:pt x="14236" y="69980"/>
                      <a:pt x="16677" y="76281"/>
                      <a:pt x="21694" y="81509"/>
                    </a:cubicBezTo>
                    <a:cubicBezTo>
                      <a:pt x="26710" y="86738"/>
                      <a:pt x="32676" y="89419"/>
                      <a:pt x="39998" y="89419"/>
                    </a:cubicBezTo>
                    <a:cubicBezTo>
                      <a:pt x="47319" y="89419"/>
                      <a:pt x="53692" y="86738"/>
                      <a:pt x="58844" y="81509"/>
                    </a:cubicBezTo>
                    <a:cubicBezTo>
                      <a:pt x="63996" y="76147"/>
                      <a:pt x="66572" y="69712"/>
                      <a:pt x="66572" y="62070"/>
                    </a:cubicBezTo>
                    <a:cubicBezTo>
                      <a:pt x="66572" y="54429"/>
                      <a:pt x="63996" y="48396"/>
                      <a:pt x="58844" y="43302"/>
                    </a:cubicBezTo>
                    <a:cubicBezTo>
                      <a:pt x="53692" y="38342"/>
                      <a:pt x="47319" y="35794"/>
                      <a:pt x="39591" y="35794"/>
                    </a:cubicBezTo>
                    <a:cubicBezTo>
                      <a:pt x="32405" y="35794"/>
                      <a:pt x="26304" y="38342"/>
                      <a:pt x="21558" y="43436"/>
                    </a:cubicBezTo>
                    <a:cubicBezTo>
                      <a:pt x="16677" y="48530"/>
                      <a:pt x="14236" y="54831"/>
                      <a:pt x="14236" y="62472"/>
                    </a:cubicBezTo>
                    <a:close/>
                  </a:path>
                </a:pathLst>
              </a:custGeom>
              <a:grpFill/>
              <a:ln w="8057" cap="flat">
                <a:noFill/>
                <a:prstDash val="solid"/>
                <a:miter/>
              </a:ln>
            </p:spPr>
            <p:txBody>
              <a:bodyPr/>
              <a:lstStyle/>
              <a:p>
                <a:endParaRPr lang="it-IT"/>
              </a:p>
            </p:txBody>
          </p:sp>
          <p:sp>
            <p:nvSpPr>
              <p:cNvPr id="41" name="Figura a mano libera 40">
                <a:extLst>
                  <a:ext uri="{FF2B5EF4-FFF2-40B4-BE49-F238E27FC236}">
                    <a16:creationId xmlns:a16="http://schemas.microsoft.com/office/drawing/2014/main" id="{886F390E-2D45-F32D-85BB-33D393C9AFFB}"/>
                  </a:ext>
                </a:extLst>
              </p:cNvPr>
              <p:cNvSpPr/>
              <p:nvPr/>
            </p:nvSpPr>
            <p:spPr>
              <a:xfrm>
                <a:off x="11618045" y="3736366"/>
                <a:ext cx="53691" cy="100143"/>
              </a:xfrm>
              <a:custGeom>
                <a:avLst/>
                <a:gdLst>
                  <a:gd name="csX0" fmla="*/ 19524 w 53691"/>
                  <a:gd name="csY0" fmla="*/ 100144 h 100143"/>
                  <a:gd name="csX1" fmla="*/ 19524 w 53691"/>
                  <a:gd name="csY1" fmla="*/ 13406 h 100143"/>
                  <a:gd name="csX2" fmla="*/ 0 w 53691"/>
                  <a:gd name="csY2" fmla="*/ 13406 h 100143"/>
                  <a:gd name="csX3" fmla="*/ 0 w 53691"/>
                  <a:gd name="csY3" fmla="*/ 0 h 100143"/>
                  <a:gd name="csX4" fmla="*/ 53692 w 53691"/>
                  <a:gd name="csY4" fmla="*/ 0 h 100143"/>
                  <a:gd name="csX5" fmla="*/ 53692 w 53691"/>
                  <a:gd name="csY5" fmla="*/ 13406 h 100143"/>
                  <a:gd name="csX6" fmla="*/ 34303 w 53691"/>
                  <a:gd name="csY6" fmla="*/ 13406 h 100143"/>
                  <a:gd name="csX7" fmla="*/ 34303 w 53691"/>
                  <a:gd name="csY7" fmla="*/ 100144 h 100143"/>
                  <a:gd name="csX8" fmla="*/ 19524 w 53691"/>
                  <a:gd name="csY8"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691" h="100143">
                    <a:moveTo>
                      <a:pt x="19524" y="100144"/>
                    </a:moveTo>
                    <a:lnTo>
                      <a:pt x="19524" y="13406"/>
                    </a:lnTo>
                    <a:lnTo>
                      <a:pt x="0" y="13406"/>
                    </a:lnTo>
                    <a:lnTo>
                      <a:pt x="0" y="0"/>
                    </a:lnTo>
                    <a:lnTo>
                      <a:pt x="53692" y="0"/>
                    </a:lnTo>
                    <a:lnTo>
                      <a:pt x="53692" y="13406"/>
                    </a:lnTo>
                    <a:lnTo>
                      <a:pt x="34303" y="13406"/>
                    </a:lnTo>
                    <a:lnTo>
                      <a:pt x="34303" y="100144"/>
                    </a:lnTo>
                    <a:lnTo>
                      <a:pt x="19524" y="100144"/>
                    </a:lnTo>
                    <a:close/>
                  </a:path>
                </a:pathLst>
              </a:custGeom>
              <a:grpFill/>
              <a:ln w="8057" cap="flat">
                <a:noFill/>
                <a:prstDash val="solid"/>
                <a:miter/>
              </a:ln>
            </p:spPr>
            <p:txBody>
              <a:bodyPr/>
              <a:lstStyle/>
              <a:p>
                <a:endParaRPr lang="it-IT"/>
              </a:p>
            </p:txBody>
          </p:sp>
          <p:sp>
            <p:nvSpPr>
              <p:cNvPr id="42" name="Figura a mano libera 41">
                <a:extLst>
                  <a:ext uri="{FF2B5EF4-FFF2-40B4-BE49-F238E27FC236}">
                    <a16:creationId xmlns:a16="http://schemas.microsoft.com/office/drawing/2014/main" id="{A945EC3E-60C0-E42C-0661-778F8B754A59}"/>
                  </a:ext>
                </a:extLst>
              </p:cNvPr>
              <p:cNvSpPr/>
              <p:nvPr/>
            </p:nvSpPr>
            <p:spPr>
              <a:xfrm>
                <a:off x="11673906" y="3758620"/>
                <a:ext cx="77690" cy="79900"/>
              </a:xfrm>
              <a:custGeom>
                <a:avLst/>
                <a:gdLst>
                  <a:gd name="csX0" fmla="*/ 14236 w 77690"/>
                  <a:gd name="csY0" fmla="*/ 46519 h 79900"/>
                  <a:gd name="csX1" fmla="*/ 23320 w 77690"/>
                  <a:gd name="csY1" fmla="*/ 61400 h 79900"/>
                  <a:gd name="csX2" fmla="*/ 39184 w 77690"/>
                  <a:gd name="csY2" fmla="*/ 67031 h 79900"/>
                  <a:gd name="csX3" fmla="*/ 60606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8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7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0" y="61400"/>
                    </a:cubicBezTo>
                    <a:cubicBezTo>
                      <a:pt x="27795" y="65154"/>
                      <a:pt x="33083" y="67031"/>
                      <a:pt x="39184" y="67031"/>
                    </a:cubicBezTo>
                    <a:cubicBezTo>
                      <a:pt x="48539" y="67031"/>
                      <a:pt x="55590" y="62741"/>
                      <a:pt x="60606"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2" y="26142"/>
                      <a:pt x="5152" y="19975"/>
                    </a:cubicBezTo>
                    <a:cubicBezTo>
                      <a:pt x="8677" y="13808"/>
                      <a:pt x="13287" y="8982"/>
                      <a:pt x="19389" y="5362"/>
                    </a:cubicBezTo>
                    <a:cubicBezTo>
                      <a:pt x="25354" y="1743"/>
                      <a:pt x="31862" y="0"/>
                      <a:pt x="39048" y="0"/>
                    </a:cubicBezTo>
                    <a:cubicBezTo>
                      <a:pt x="44336" y="0"/>
                      <a:pt x="49217" y="1073"/>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4" y="43570"/>
                      <a:pt x="77283" y="46251"/>
                    </a:cubicBezTo>
                    <a:lnTo>
                      <a:pt x="14507" y="46251"/>
                    </a:lnTo>
                    <a:close/>
                    <a:moveTo>
                      <a:pt x="14101" y="35660"/>
                    </a:moveTo>
                    <a:lnTo>
                      <a:pt x="63454" y="35660"/>
                    </a:lnTo>
                    <a:cubicBezTo>
                      <a:pt x="63047" y="29494"/>
                      <a:pt x="60471" y="24131"/>
                      <a:pt x="55590" y="19573"/>
                    </a:cubicBezTo>
                    <a:cubicBezTo>
                      <a:pt x="50709" y="15149"/>
                      <a:pt x="45150" y="12870"/>
                      <a:pt x="38777" y="12870"/>
                    </a:cubicBezTo>
                    <a:cubicBezTo>
                      <a:pt x="35388" y="12870"/>
                      <a:pt x="31998" y="13540"/>
                      <a:pt x="28608" y="15015"/>
                    </a:cubicBezTo>
                    <a:cubicBezTo>
                      <a:pt x="25219" y="16490"/>
                      <a:pt x="22507" y="18501"/>
                      <a:pt x="20202" y="21048"/>
                    </a:cubicBezTo>
                    <a:cubicBezTo>
                      <a:pt x="18440" y="23059"/>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43" name="Figura a mano libera 42">
                <a:extLst>
                  <a:ext uri="{FF2B5EF4-FFF2-40B4-BE49-F238E27FC236}">
                    <a16:creationId xmlns:a16="http://schemas.microsoft.com/office/drawing/2014/main" id="{C78EE095-4821-FF47-BF09-BBFA49678169}"/>
                  </a:ext>
                </a:extLst>
              </p:cNvPr>
              <p:cNvSpPr/>
              <p:nvPr/>
            </p:nvSpPr>
            <p:spPr>
              <a:xfrm>
                <a:off x="11761087" y="3759425"/>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5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5"/>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it-IT"/>
              </a:p>
            </p:txBody>
          </p:sp>
          <p:sp>
            <p:nvSpPr>
              <p:cNvPr id="44" name="Figura a mano libera 43">
                <a:extLst>
                  <a:ext uri="{FF2B5EF4-FFF2-40B4-BE49-F238E27FC236}">
                    <a16:creationId xmlns:a16="http://schemas.microsoft.com/office/drawing/2014/main" id="{F5FDDBD1-4F8F-DEDF-BE31-E52F23BA51A4}"/>
                  </a:ext>
                </a:extLst>
              </p:cNvPr>
              <p:cNvSpPr/>
              <p:nvPr/>
            </p:nvSpPr>
            <p:spPr>
              <a:xfrm>
                <a:off x="11850573" y="3736366"/>
                <a:ext cx="66978" cy="100277"/>
              </a:xfrm>
              <a:custGeom>
                <a:avLst/>
                <a:gdLst>
                  <a:gd name="csX0" fmla="*/ 0 w 66978"/>
                  <a:gd name="csY0" fmla="*/ 100144 h 100277"/>
                  <a:gd name="csX1" fmla="*/ 0 w 66978"/>
                  <a:gd name="csY1" fmla="*/ 0 h 100277"/>
                  <a:gd name="csX2" fmla="*/ 14236 w 66978"/>
                  <a:gd name="csY2" fmla="*/ 0 h 100277"/>
                  <a:gd name="csX3" fmla="*/ 14236 w 66978"/>
                  <a:gd name="csY3" fmla="*/ 32711 h 100277"/>
                  <a:gd name="csX4" fmla="*/ 23321 w 66978"/>
                  <a:gd name="csY4" fmla="*/ 25338 h 100277"/>
                  <a:gd name="csX5" fmla="*/ 35930 w 66978"/>
                  <a:gd name="csY5" fmla="*/ 23059 h 100277"/>
                  <a:gd name="csX6" fmla="*/ 58437 w 66978"/>
                  <a:gd name="csY6" fmla="*/ 31370 h 100277"/>
                  <a:gd name="csX7" fmla="*/ 66979 w 66978"/>
                  <a:gd name="csY7" fmla="*/ 53222 h 100277"/>
                  <a:gd name="csX8" fmla="*/ 66979 w 66978"/>
                  <a:gd name="csY8" fmla="*/ 100278 h 100277"/>
                  <a:gd name="csX9" fmla="*/ 52743 w 66978"/>
                  <a:gd name="csY9" fmla="*/ 100278 h 100277"/>
                  <a:gd name="csX10" fmla="*/ 52743 w 66978"/>
                  <a:gd name="csY10" fmla="*/ 57780 h 100277"/>
                  <a:gd name="csX11" fmla="*/ 49624 w 66978"/>
                  <a:gd name="csY11" fmla="*/ 43168 h 100277"/>
                  <a:gd name="csX12" fmla="*/ 34303 w 66978"/>
                  <a:gd name="csY12" fmla="*/ 35928 h 100277"/>
                  <a:gd name="csX13" fmla="*/ 19660 w 66978"/>
                  <a:gd name="csY13" fmla="*/ 41827 h 100277"/>
                  <a:gd name="csX14" fmla="*/ 14236 w 66978"/>
                  <a:gd name="csY14" fmla="*/ 57646 h 100277"/>
                  <a:gd name="csX15" fmla="*/ 14236 w 66978"/>
                  <a:gd name="csY15" fmla="*/ 100144 h 100277"/>
                  <a:gd name="csX16" fmla="*/ 0 w 66978"/>
                  <a:gd name="csY16" fmla="*/ 100144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6978" h="100277">
                    <a:moveTo>
                      <a:pt x="0" y="100144"/>
                    </a:moveTo>
                    <a:lnTo>
                      <a:pt x="0" y="0"/>
                    </a:lnTo>
                    <a:lnTo>
                      <a:pt x="14236" y="0"/>
                    </a:lnTo>
                    <a:lnTo>
                      <a:pt x="14236" y="32711"/>
                    </a:lnTo>
                    <a:cubicBezTo>
                      <a:pt x="16948" y="29359"/>
                      <a:pt x="19931" y="26812"/>
                      <a:pt x="23321" y="25338"/>
                    </a:cubicBezTo>
                    <a:cubicBezTo>
                      <a:pt x="26710" y="23863"/>
                      <a:pt x="30913" y="23059"/>
                      <a:pt x="35930" y="23059"/>
                    </a:cubicBezTo>
                    <a:cubicBezTo>
                      <a:pt x="45285" y="23059"/>
                      <a:pt x="52743" y="25874"/>
                      <a:pt x="58437" y="31370"/>
                    </a:cubicBezTo>
                    <a:cubicBezTo>
                      <a:pt x="64132" y="36867"/>
                      <a:pt x="66979" y="44106"/>
                      <a:pt x="66979" y="53222"/>
                    </a:cubicBezTo>
                    <a:lnTo>
                      <a:pt x="66979" y="100278"/>
                    </a:lnTo>
                    <a:lnTo>
                      <a:pt x="52743" y="100278"/>
                    </a:lnTo>
                    <a:lnTo>
                      <a:pt x="52743" y="57780"/>
                    </a:lnTo>
                    <a:cubicBezTo>
                      <a:pt x="52743" y="50943"/>
                      <a:pt x="51658" y="46117"/>
                      <a:pt x="49624" y="43168"/>
                    </a:cubicBezTo>
                    <a:cubicBezTo>
                      <a:pt x="46370" y="38342"/>
                      <a:pt x="41218" y="35928"/>
                      <a:pt x="34303" y="35928"/>
                    </a:cubicBezTo>
                    <a:cubicBezTo>
                      <a:pt x="28202" y="35928"/>
                      <a:pt x="23185" y="37939"/>
                      <a:pt x="19660" y="41827"/>
                    </a:cubicBezTo>
                    <a:cubicBezTo>
                      <a:pt x="15999" y="45849"/>
                      <a:pt x="14236" y="51077"/>
                      <a:pt x="14236" y="57646"/>
                    </a:cubicBezTo>
                    <a:lnTo>
                      <a:pt x="14236" y="100144"/>
                    </a:lnTo>
                    <a:lnTo>
                      <a:pt x="0" y="100144"/>
                    </a:lnTo>
                    <a:close/>
                  </a:path>
                </a:pathLst>
              </a:custGeom>
              <a:grpFill/>
              <a:ln w="8057" cap="flat">
                <a:noFill/>
                <a:prstDash val="solid"/>
                <a:miter/>
              </a:ln>
            </p:spPr>
            <p:txBody>
              <a:bodyPr/>
              <a:lstStyle/>
              <a:p>
                <a:endParaRPr lang="it-IT"/>
              </a:p>
            </p:txBody>
          </p:sp>
          <p:sp>
            <p:nvSpPr>
              <p:cNvPr id="45" name="Figura a mano libera 44">
                <a:extLst>
                  <a:ext uri="{FF2B5EF4-FFF2-40B4-BE49-F238E27FC236}">
                    <a16:creationId xmlns:a16="http://schemas.microsoft.com/office/drawing/2014/main" id="{342F8E00-54B0-8549-5AE8-099C103B422A}"/>
                  </a:ext>
                </a:extLst>
              </p:cNvPr>
              <p:cNvSpPr/>
              <p:nvPr/>
            </p:nvSpPr>
            <p:spPr>
              <a:xfrm>
                <a:off x="11935043"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8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8"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46" name="Figura a mano libera 45">
                <a:extLst>
                  <a:ext uri="{FF2B5EF4-FFF2-40B4-BE49-F238E27FC236}">
                    <a16:creationId xmlns:a16="http://schemas.microsoft.com/office/drawing/2014/main" id="{32369F5C-78EE-A396-F757-A8FD558F9DAC}"/>
                  </a:ext>
                </a:extLst>
              </p:cNvPr>
              <p:cNvSpPr/>
              <p:nvPr/>
            </p:nvSpPr>
            <p:spPr>
              <a:xfrm>
                <a:off x="12015987" y="3759425"/>
                <a:ext cx="81893" cy="79096"/>
              </a:xfrm>
              <a:custGeom>
                <a:avLst/>
                <a:gdLst>
                  <a:gd name="csX0" fmla="*/ 0 w 81893"/>
                  <a:gd name="csY0" fmla="*/ 39146 h 79096"/>
                  <a:gd name="csX1" fmla="*/ 3254 w 81893"/>
                  <a:gd name="csY1" fmla="*/ 23997 h 79096"/>
                  <a:gd name="csX2" fmla="*/ 11932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79 h 79096"/>
                  <a:gd name="csX21" fmla="*/ 40811 w 81893"/>
                  <a:gd name="csY21" fmla="*/ 13004 h 79096"/>
                  <a:gd name="csX22" fmla="*/ 21829 w 81893"/>
                  <a:gd name="csY22" fmla="*/ 20779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5" y="28823"/>
                      <a:pt x="3254" y="23997"/>
                    </a:cubicBezTo>
                    <a:cubicBezTo>
                      <a:pt x="5423" y="19171"/>
                      <a:pt x="8271" y="15015"/>
                      <a:pt x="11932"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3"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90" y="66360"/>
                      <a:pt x="40811" y="66360"/>
                    </a:cubicBezTo>
                    <a:cubicBezTo>
                      <a:pt x="48133" y="66360"/>
                      <a:pt x="54370" y="63813"/>
                      <a:pt x="59657" y="58585"/>
                    </a:cubicBezTo>
                    <a:cubicBezTo>
                      <a:pt x="64945" y="53356"/>
                      <a:pt x="67521" y="47190"/>
                      <a:pt x="67521" y="39950"/>
                    </a:cubicBezTo>
                    <a:cubicBezTo>
                      <a:pt x="67521" y="32711"/>
                      <a:pt x="64945" y="26008"/>
                      <a:pt x="59793" y="20779"/>
                    </a:cubicBezTo>
                    <a:cubicBezTo>
                      <a:pt x="54641" y="15551"/>
                      <a:pt x="48268" y="13004"/>
                      <a:pt x="40811" y="13004"/>
                    </a:cubicBezTo>
                    <a:cubicBezTo>
                      <a:pt x="33354" y="13004"/>
                      <a:pt x="26981" y="15551"/>
                      <a:pt x="21829" y="20779"/>
                    </a:cubicBezTo>
                    <a:close/>
                  </a:path>
                </a:pathLst>
              </a:custGeom>
              <a:grpFill/>
              <a:ln w="8057" cap="flat">
                <a:noFill/>
                <a:prstDash val="solid"/>
                <a:miter/>
              </a:ln>
            </p:spPr>
            <p:txBody>
              <a:bodyPr/>
              <a:lstStyle/>
              <a:p>
                <a:endParaRPr lang="it-IT"/>
              </a:p>
            </p:txBody>
          </p:sp>
          <p:sp>
            <p:nvSpPr>
              <p:cNvPr id="47" name="Figura a mano libera 46">
                <a:extLst>
                  <a:ext uri="{FF2B5EF4-FFF2-40B4-BE49-F238E27FC236}">
                    <a16:creationId xmlns:a16="http://schemas.microsoft.com/office/drawing/2014/main" id="{19FFB777-203B-9145-17A9-5247BB6BC68B}"/>
                  </a:ext>
                </a:extLst>
              </p:cNvPr>
              <p:cNvSpPr/>
              <p:nvPr/>
            </p:nvSpPr>
            <p:spPr>
              <a:xfrm>
                <a:off x="12112524" y="3736366"/>
                <a:ext cx="14236" cy="100143"/>
              </a:xfrm>
              <a:custGeom>
                <a:avLst/>
                <a:gdLst>
                  <a:gd name="csX0" fmla="*/ 0 w 14236"/>
                  <a:gd name="csY0" fmla="*/ 100144 h 100143"/>
                  <a:gd name="csX1" fmla="*/ 0 w 14236"/>
                  <a:gd name="csY1" fmla="*/ 0 h 100143"/>
                  <a:gd name="csX2" fmla="*/ 14236 w 14236"/>
                  <a:gd name="csY2" fmla="*/ 0 h 100143"/>
                  <a:gd name="csX3" fmla="*/ 14236 w 14236"/>
                  <a:gd name="csY3" fmla="*/ 100144 h 100143"/>
                  <a:gd name="csX4" fmla="*/ 0 w 14236"/>
                  <a:gd name="csY4" fmla="*/ 100144 h 100143"/>
                </a:gdLst>
                <a:ahLst/>
                <a:cxnLst>
                  <a:cxn ang="0">
                    <a:pos x="csX0" y="csY0"/>
                  </a:cxn>
                  <a:cxn ang="0">
                    <a:pos x="csX1" y="csY1"/>
                  </a:cxn>
                  <a:cxn ang="0">
                    <a:pos x="csX2" y="csY2"/>
                  </a:cxn>
                  <a:cxn ang="0">
                    <a:pos x="csX3" y="csY3"/>
                  </a:cxn>
                  <a:cxn ang="0">
                    <a:pos x="csX4" y="csY4"/>
                  </a:cxn>
                </a:cxnLst>
                <a:rect l="l" t="t" r="r" b="b"/>
                <a:pathLst>
                  <a:path w="14236" h="100143">
                    <a:moveTo>
                      <a:pt x="0" y="100144"/>
                    </a:moveTo>
                    <a:lnTo>
                      <a:pt x="0" y="0"/>
                    </a:lnTo>
                    <a:lnTo>
                      <a:pt x="14236" y="0"/>
                    </a:lnTo>
                    <a:lnTo>
                      <a:pt x="14236" y="100144"/>
                    </a:lnTo>
                    <a:lnTo>
                      <a:pt x="0" y="100144"/>
                    </a:lnTo>
                    <a:close/>
                  </a:path>
                </a:pathLst>
              </a:custGeom>
              <a:grpFill/>
              <a:ln w="8057" cap="flat">
                <a:noFill/>
                <a:prstDash val="solid"/>
                <a:miter/>
              </a:ln>
            </p:spPr>
            <p:txBody>
              <a:bodyPr/>
              <a:lstStyle/>
              <a:p>
                <a:endParaRPr lang="it-IT"/>
              </a:p>
            </p:txBody>
          </p:sp>
          <p:sp>
            <p:nvSpPr>
              <p:cNvPr id="48" name="Figura a mano libera 47">
                <a:extLst>
                  <a:ext uri="{FF2B5EF4-FFF2-40B4-BE49-F238E27FC236}">
                    <a16:creationId xmlns:a16="http://schemas.microsoft.com/office/drawing/2014/main" id="{DD9AACFB-B890-E2AD-66FE-215D7B0E4A09}"/>
                  </a:ext>
                </a:extLst>
              </p:cNvPr>
              <p:cNvSpPr/>
              <p:nvPr/>
            </p:nvSpPr>
            <p:spPr>
              <a:xfrm>
                <a:off x="12141675" y="3759425"/>
                <a:ext cx="81893" cy="79096"/>
              </a:xfrm>
              <a:custGeom>
                <a:avLst/>
                <a:gdLst>
                  <a:gd name="csX0" fmla="*/ 0 w 81893"/>
                  <a:gd name="csY0" fmla="*/ 39146 h 79096"/>
                  <a:gd name="csX1" fmla="*/ 3254 w 81893"/>
                  <a:gd name="csY1" fmla="*/ 23997 h 79096"/>
                  <a:gd name="csX2" fmla="*/ 11931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79 h 79096"/>
                  <a:gd name="csX21" fmla="*/ 40811 w 81893"/>
                  <a:gd name="csY21" fmla="*/ 13004 h 79096"/>
                  <a:gd name="csX22" fmla="*/ 21829 w 81893"/>
                  <a:gd name="csY22" fmla="*/ 20779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4" y="28823"/>
                      <a:pt x="3254" y="23997"/>
                    </a:cubicBezTo>
                    <a:cubicBezTo>
                      <a:pt x="5423" y="19171"/>
                      <a:pt x="8271" y="15015"/>
                      <a:pt x="11931"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3"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89" y="66360"/>
                      <a:pt x="40811" y="66360"/>
                    </a:cubicBezTo>
                    <a:cubicBezTo>
                      <a:pt x="48133" y="66360"/>
                      <a:pt x="54370" y="63813"/>
                      <a:pt x="59657" y="58585"/>
                    </a:cubicBezTo>
                    <a:cubicBezTo>
                      <a:pt x="64945" y="53356"/>
                      <a:pt x="67521" y="47190"/>
                      <a:pt x="67521" y="39950"/>
                    </a:cubicBezTo>
                    <a:cubicBezTo>
                      <a:pt x="67521" y="32711"/>
                      <a:pt x="64945" y="26008"/>
                      <a:pt x="59793" y="20779"/>
                    </a:cubicBezTo>
                    <a:cubicBezTo>
                      <a:pt x="54641" y="15551"/>
                      <a:pt x="48268" y="13004"/>
                      <a:pt x="40811" y="13004"/>
                    </a:cubicBezTo>
                    <a:cubicBezTo>
                      <a:pt x="33354" y="13004"/>
                      <a:pt x="26981" y="15551"/>
                      <a:pt x="21829" y="20779"/>
                    </a:cubicBezTo>
                    <a:close/>
                  </a:path>
                </a:pathLst>
              </a:custGeom>
              <a:grpFill/>
              <a:ln w="8057" cap="flat">
                <a:noFill/>
                <a:prstDash val="solid"/>
                <a:miter/>
              </a:ln>
            </p:spPr>
            <p:txBody>
              <a:bodyPr/>
              <a:lstStyle/>
              <a:p>
                <a:endParaRPr lang="it-IT"/>
              </a:p>
            </p:txBody>
          </p:sp>
          <p:sp>
            <p:nvSpPr>
              <p:cNvPr id="49" name="Figura a mano libera 48">
                <a:extLst>
                  <a:ext uri="{FF2B5EF4-FFF2-40B4-BE49-F238E27FC236}">
                    <a16:creationId xmlns:a16="http://schemas.microsoft.com/office/drawing/2014/main" id="{194CE665-5E38-6E4F-2CBB-31223491D692}"/>
                  </a:ext>
                </a:extLst>
              </p:cNvPr>
              <p:cNvSpPr/>
              <p:nvPr/>
            </p:nvSpPr>
            <p:spPr>
              <a:xfrm>
                <a:off x="12233465" y="3759425"/>
                <a:ext cx="81080" cy="106846"/>
              </a:xfrm>
              <a:custGeom>
                <a:avLst/>
                <a:gdLst>
                  <a:gd name="csX0" fmla="*/ 2576 w 81080"/>
                  <a:gd name="csY0" fmla="*/ 83118 h 106846"/>
                  <a:gd name="csX1" fmla="*/ 18575 w 81080"/>
                  <a:gd name="csY1" fmla="*/ 83118 h 106846"/>
                  <a:gd name="csX2" fmla="*/ 40269 w 81080"/>
                  <a:gd name="csY2" fmla="*/ 93843 h 106846"/>
                  <a:gd name="csX3" fmla="*/ 59793 w 81080"/>
                  <a:gd name="csY3" fmla="*/ 86872 h 106846"/>
                  <a:gd name="csX4" fmla="*/ 67115 w 81080"/>
                  <a:gd name="csY4" fmla="*/ 68237 h 106846"/>
                  <a:gd name="csX5" fmla="*/ 67115 w 81080"/>
                  <a:gd name="csY5" fmla="*/ 66762 h 106846"/>
                  <a:gd name="csX6" fmla="*/ 40540 w 81080"/>
                  <a:gd name="csY6" fmla="*/ 79230 h 106846"/>
                  <a:gd name="csX7" fmla="*/ 24948 w 81080"/>
                  <a:gd name="csY7" fmla="*/ 76013 h 106846"/>
                  <a:gd name="csX8" fmla="*/ 11932 w 81080"/>
                  <a:gd name="csY8" fmla="*/ 67433 h 106846"/>
                  <a:gd name="csX9" fmla="*/ 3254 w 81080"/>
                  <a:gd name="csY9" fmla="*/ 54697 h 106846"/>
                  <a:gd name="csX10" fmla="*/ 0 w 81080"/>
                  <a:gd name="csY10" fmla="*/ 39414 h 106846"/>
                  <a:gd name="csX11" fmla="*/ 3390 w 81080"/>
                  <a:gd name="csY11" fmla="*/ 23997 h 106846"/>
                  <a:gd name="csX12" fmla="*/ 12610 w 81080"/>
                  <a:gd name="csY12" fmla="*/ 10859 h 106846"/>
                  <a:gd name="csX13" fmla="*/ 40947 w 81080"/>
                  <a:gd name="csY13" fmla="*/ 0 h 106846"/>
                  <a:gd name="csX14" fmla="*/ 67928 w 81080"/>
                  <a:gd name="csY14" fmla="*/ 11127 h 106846"/>
                  <a:gd name="csX15" fmla="*/ 67928 w 81080"/>
                  <a:gd name="csY15" fmla="*/ 2011 h 106846"/>
                  <a:gd name="csX16" fmla="*/ 81080 w 81080"/>
                  <a:gd name="csY16" fmla="*/ 2011 h 106846"/>
                  <a:gd name="csX17" fmla="*/ 81080 w 81080"/>
                  <a:gd name="csY17" fmla="*/ 68639 h 106846"/>
                  <a:gd name="csX18" fmla="*/ 71996 w 81080"/>
                  <a:gd name="csY18" fmla="*/ 93709 h 106846"/>
                  <a:gd name="csX19" fmla="*/ 57624 w 81080"/>
                  <a:gd name="csY19" fmla="*/ 103361 h 106846"/>
                  <a:gd name="csX20" fmla="*/ 39320 w 81080"/>
                  <a:gd name="csY20" fmla="*/ 106847 h 106846"/>
                  <a:gd name="csX21" fmla="*/ 14643 w 81080"/>
                  <a:gd name="csY21" fmla="*/ 98803 h 106846"/>
                  <a:gd name="csX22" fmla="*/ 7322 w 81080"/>
                  <a:gd name="csY22" fmla="*/ 91832 h 106846"/>
                  <a:gd name="csX23" fmla="*/ 2305 w 81080"/>
                  <a:gd name="csY23" fmla="*/ 83252 h 106846"/>
                  <a:gd name="csX24" fmla="*/ 14236 w 81080"/>
                  <a:gd name="csY24" fmla="*/ 39548 h 106846"/>
                  <a:gd name="csX25" fmla="*/ 21965 w 81080"/>
                  <a:gd name="csY25" fmla="*/ 58451 h 106846"/>
                  <a:gd name="csX26" fmla="*/ 40405 w 81080"/>
                  <a:gd name="csY26" fmla="*/ 66360 h 106846"/>
                  <a:gd name="csX27" fmla="*/ 59251 w 81080"/>
                  <a:gd name="csY27" fmla="*/ 58317 h 106846"/>
                  <a:gd name="csX28" fmla="*/ 66979 w 81080"/>
                  <a:gd name="csY28" fmla="*/ 38878 h 106846"/>
                  <a:gd name="csX29" fmla="*/ 59251 w 81080"/>
                  <a:gd name="csY29" fmla="*/ 20377 h 106846"/>
                  <a:gd name="csX30" fmla="*/ 40269 w 81080"/>
                  <a:gd name="csY30" fmla="*/ 12870 h 106846"/>
                  <a:gd name="csX31" fmla="*/ 21829 w 81080"/>
                  <a:gd name="csY31" fmla="*/ 20779 h 106846"/>
                  <a:gd name="csX32" fmla="*/ 14101 w 81080"/>
                  <a:gd name="csY32" fmla="*/ 39682 h 1068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1080" h="106846">
                    <a:moveTo>
                      <a:pt x="2576" y="83118"/>
                    </a:moveTo>
                    <a:lnTo>
                      <a:pt x="18575" y="83118"/>
                    </a:lnTo>
                    <a:cubicBezTo>
                      <a:pt x="23999" y="90223"/>
                      <a:pt x="31185" y="93843"/>
                      <a:pt x="40269" y="93843"/>
                    </a:cubicBezTo>
                    <a:cubicBezTo>
                      <a:pt x="48404" y="93843"/>
                      <a:pt x="54912" y="91564"/>
                      <a:pt x="59793" y="86872"/>
                    </a:cubicBezTo>
                    <a:cubicBezTo>
                      <a:pt x="64674" y="82314"/>
                      <a:pt x="67115" y="76013"/>
                      <a:pt x="67115" y="68237"/>
                    </a:cubicBezTo>
                    <a:lnTo>
                      <a:pt x="67115" y="66762"/>
                    </a:lnTo>
                    <a:cubicBezTo>
                      <a:pt x="59793" y="75074"/>
                      <a:pt x="50980" y="79230"/>
                      <a:pt x="40540" y="79230"/>
                    </a:cubicBezTo>
                    <a:cubicBezTo>
                      <a:pt x="35117" y="79230"/>
                      <a:pt x="29964" y="78158"/>
                      <a:pt x="24948" y="76013"/>
                    </a:cubicBezTo>
                    <a:cubicBezTo>
                      <a:pt x="19931" y="73868"/>
                      <a:pt x="15592" y="70918"/>
                      <a:pt x="11932" y="67433"/>
                    </a:cubicBezTo>
                    <a:cubicBezTo>
                      <a:pt x="8271" y="63813"/>
                      <a:pt x="5424" y="59657"/>
                      <a:pt x="3254" y="54697"/>
                    </a:cubicBezTo>
                    <a:cubicBezTo>
                      <a:pt x="1085" y="49737"/>
                      <a:pt x="0" y="44642"/>
                      <a:pt x="0" y="39414"/>
                    </a:cubicBezTo>
                    <a:cubicBezTo>
                      <a:pt x="0" y="34186"/>
                      <a:pt x="1085" y="29225"/>
                      <a:pt x="3390" y="23997"/>
                    </a:cubicBezTo>
                    <a:cubicBezTo>
                      <a:pt x="5695" y="18903"/>
                      <a:pt x="8813" y="14479"/>
                      <a:pt x="12610" y="10859"/>
                    </a:cubicBezTo>
                    <a:cubicBezTo>
                      <a:pt x="20067" y="3620"/>
                      <a:pt x="29422" y="0"/>
                      <a:pt x="40947" y="0"/>
                    </a:cubicBezTo>
                    <a:cubicBezTo>
                      <a:pt x="52472" y="0"/>
                      <a:pt x="61285" y="3754"/>
                      <a:pt x="67928" y="11127"/>
                    </a:cubicBezTo>
                    <a:lnTo>
                      <a:pt x="67928" y="2011"/>
                    </a:lnTo>
                    <a:lnTo>
                      <a:pt x="81080" y="2011"/>
                    </a:lnTo>
                    <a:lnTo>
                      <a:pt x="81080" y="68639"/>
                    </a:lnTo>
                    <a:cubicBezTo>
                      <a:pt x="81080" y="78962"/>
                      <a:pt x="78097" y="87274"/>
                      <a:pt x="71996" y="93709"/>
                    </a:cubicBezTo>
                    <a:cubicBezTo>
                      <a:pt x="68199" y="97865"/>
                      <a:pt x="63318" y="101082"/>
                      <a:pt x="57624" y="103361"/>
                    </a:cubicBezTo>
                    <a:cubicBezTo>
                      <a:pt x="51929" y="105640"/>
                      <a:pt x="45828" y="106847"/>
                      <a:pt x="39320" y="106847"/>
                    </a:cubicBezTo>
                    <a:cubicBezTo>
                      <a:pt x="29964" y="106847"/>
                      <a:pt x="21694" y="104166"/>
                      <a:pt x="14643" y="98803"/>
                    </a:cubicBezTo>
                    <a:cubicBezTo>
                      <a:pt x="11525" y="96256"/>
                      <a:pt x="9084" y="93977"/>
                      <a:pt x="7322" y="91832"/>
                    </a:cubicBezTo>
                    <a:cubicBezTo>
                      <a:pt x="5559" y="89687"/>
                      <a:pt x="3932" y="86738"/>
                      <a:pt x="2305" y="83252"/>
                    </a:cubicBezTo>
                    <a:close/>
                    <a:moveTo>
                      <a:pt x="14236" y="39548"/>
                    </a:moveTo>
                    <a:cubicBezTo>
                      <a:pt x="14236" y="46921"/>
                      <a:pt x="16813" y="53222"/>
                      <a:pt x="21965" y="58451"/>
                    </a:cubicBezTo>
                    <a:cubicBezTo>
                      <a:pt x="27117" y="63679"/>
                      <a:pt x="33218" y="66360"/>
                      <a:pt x="40405" y="66360"/>
                    </a:cubicBezTo>
                    <a:cubicBezTo>
                      <a:pt x="47590" y="66360"/>
                      <a:pt x="54099" y="63679"/>
                      <a:pt x="59251" y="58317"/>
                    </a:cubicBezTo>
                    <a:cubicBezTo>
                      <a:pt x="64403" y="52954"/>
                      <a:pt x="66979" y="46519"/>
                      <a:pt x="66979" y="38878"/>
                    </a:cubicBezTo>
                    <a:cubicBezTo>
                      <a:pt x="66979" y="31236"/>
                      <a:pt x="64403" y="25338"/>
                      <a:pt x="59251" y="20377"/>
                    </a:cubicBezTo>
                    <a:cubicBezTo>
                      <a:pt x="54099" y="15417"/>
                      <a:pt x="47726" y="12870"/>
                      <a:pt x="40269" y="12870"/>
                    </a:cubicBezTo>
                    <a:cubicBezTo>
                      <a:pt x="32812" y="12870"/>
                      <a:pt x="26982" y="15551"/>
                      <a:pt x="21829" y="20779"/>
                    </a:cubicBezTo>
                    <a:cubicBezTo>
                      <a:pt x="16677" y="26008"/>
                      <a:pt x="14101" y="32309"/>
                      <a:pt x="14101" y="39682"/>
                    </a:cubicBezTo>
                    <a:close/>
                  </a:path>
                </a:pathLst>
              </a:custGeom>
              <a:grpFill/>
              <a:ln w="8057" cap="flat">
                <a:noFill/>
                <a:prstDash val="solid"/>
                <a:miter/>
              </a:ln>
            </p:spPr>
            <p:txBody>
              <a:bodyPr/>
              <a:lstStyle/>
              <a:p>
                <a:endParaRPr lang="it-IT"/>
              </a:p>
            </p:txBody>
          </p:sp>
          <p:sp>
            <p:nvSpPr>
              <p:cNvPr id="50" name="Figura a mano libera 49">
                <a:extLst>
                  <a:ext uri="{FF2B5EF4-FFF2-40B4-BE49-F238E27FC236}">
                    <a16:creationId xmlns:a16="http://schemas.microsoft.com/office/drawing/2014/main" id="{8515ECE2-444F-71EA-5B1F-F4843235A154}"/>
                  </a:ext>
                </a:extLst>
              </p:cNvPr>
              <p:cNvSpPr/>
              <p:nvPr/>
            </p:nvSpPr>
            <p:spPr>
              <a:xfrm>
                <a:off x="12323494" y="3761302"/>
                <a:ext cx="75927" cy="100277"/>
              </a:xfrm>
              <a:custGeom>
                <a:avLst/>
                <a:gdLst>
                  <a:gd name="csX0" fmla="*/ 30236 w 75927"/>
                  <a:gd name="csY0" fmla="*/ 73734 h 100277"/>
                  <a:gd name="csX1" fmla="*/ 0 w 75927"/>
                  <a:gd name="csY1" fmla="*/ 0 h 100277"/>
                  <a:gd name="csX2" fmla="*/ 15457 w 75927"/>
                  <a:gd name="csY2" fmla="*/ 0 h 100277"/>
                  <a:gd name="csX3" fmla="*/ 37693 w 75927"/>
                  <a:gd name="csY3" fmla="*/ 58451 h 100277"/>
                  <a:gd name="csX4" fmla="*/ 60607 w 75927"/>
                  <a:gd name="csY4" fmla="*/ 0 h 100277"/>
                  <a:gd name="csX5" fmla="*/ 75928 w 75927"/>
                  <a:gd name="csY5" fmla="*/ 0 h 100277"/>
                  <a:gd name="csX6" fmla="*/ 33896 w 75927"/>
                  <a:gd name="csY6" fmla="*/ 100278 h 100277"/>
                  <a:gd name="csX7" fmla="*/ 19253 w 75927"/>
                  <a:gd name="csY7" fmla="*/ 100278 h 100277"/>
                  <a:gd name="csX8" fmla="*/ 30371 w 75927"/>
                  <a:gd name="csY8" fmla="*/ 73734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927" h="100277">
                    <a:moveTo>
                      <a:pt x="30236" y="73734"/>
                    </a:moveTo>
                    <a:lnTo>
                      <a:pt x="0" y="0"/>
                    </a:lnTo>
                    <a:lnTo>
                      <a:pt x="15457" y="0"/>
                    </a:lnTo>
                    <a:lnTo>
                      <a:pt x="37693" y="58451"/>
                    </a:lnTo>
                    <a:lnTo>
                      <a:pt x="60607" y="0"/>
                    </a:lnTo>
                    <a:lnTo>
                      <a:pt x="75928" y="0"/>
                    </a:lnTo>
                    <a:lnTo>
                      <a:pt x="33896" y="100278"/>
                    </a:lnTo>
                    <a:lnTo>
                      <a:pt x="19253" y="100278"/>
                    </a:lnTo>
                    <a:lnTo>
                      <a:pt x="30371" y="73734"/>
                    </a:lnTo>
                    <a:close/>
                  </a:path>
                </a:pathLst>
              </a:custGeom>
              <a:grpFill/>
              <a:ln w="8057" cap="flat">
                <a:noFill/>
                <a:prstDash val="solid"/>
                <a:miter/>
              </a:ln>
            </p:spPr>
            <p:txBody>
              <a:bodyPr/>
              <a:lstStyle/>
              <a:p>
                <a:endParaRPr lang="it-IT"/>
              </a:p>
            </p:txBody>
          </p:sp>
          <p:sp>
            <p:nvSpPr>
              <p:cNvPr id="51" name="Figura a mano libera 50">
                <a:extLst>
                  <a:ext uri="{FF2B5EF4-FFF2-40B4-BE49-F238E27FC236}">
                    <a16:creationId xmlns:a16="http://schemas.microsoft.com/office/drawing/2014/main" id="{3C2BAAB1-2AB3-3C4E-1C71-5FCCA00201BA}"/>
                  </a:ext>
                </a:extLst>
              </p:cNvPr>
              <p:cNvSpPr/>
              <p:nvPr/>
            </p:nvSpPr>
            <p:spPr>
              <a:xfrm>
                <a:off x="12447148" y="3736366"/>
                <a:ext cx="14914" cy="100143"/>
              </a:xfrm>
              <a:custGeom>
                <a:avLst/>
                <a:gdLst>
                  <a:gd name="csX0" fmla="*/ 0 w 14914"/>
                  <a:gd name="csY0" fmla="*/ 100144 h 100143"/>
                  <a:gd name="csX1" fmla="*/ 0 w 14914"/>
                  <a:gd name="csY1" fmla="*/ 0 h 100143"/>
                  <a:gd name="csX2" fmla="*/ 14914 w 14914"/>
                  <a:gd name="csY2" fmla="*/ 0 h 100143"/>
                  <a:gd name="csX3" fmla="*/ 14914 w 14914"/>
                  <a:gd name="csY3" fmla="*/ 100144 h 100143"/>
                  <a:gd name="csX4" fmla="*/ 0 w 14914"/>
                  <a:gd name="csY4" fmla="*/ 100144 h 100143"/>
                </a:gdLst>
                <a:ahLst/>
                <a:cxnLst>
                  <a:cxn ang="0">
                    <a:pos x="csX0" y="csY0"/>
                  </a:cxn>
                  <a:cxn ang="0">
                    <a:pos x="csX1" y="csY1"/>
                  </a:cxn>
                  <a:cxn ang="0">
                    <a:pos x="csX2" y="csY2"/>
                  </a:cxn>
                  <a:cxn ang="0">
                    <a:pos x="csX3" y="csY3"/>
                  </a:cxn>
                  <a:cxn ang="0">
                    <a:pos x="csX4" y="csY4"/>
                  </a:cxn>
                </a:cxnLst>
                <a:rect l="l" t="t" r="r" b="b"/>
                <a:pathLst>
                  <a:path w="14914" h="100143">
                    <a:moveTo>
                      <a:pt x="0" y="100144"/>
                    </a:moveTo>
                    <a:lnTo>
                      <a:pt x="0" y="0"/>
                    </a:lnTo>
                    <a:lnTo>
                      <a:pt x="14914" y="0"/>
                    </a:lnTo>
                    <a:lnTo>
                      <a:pt x="14914" y="100144"/>
                    </a:lnTo>
                    <a:lnTo>
                      <a:pt x="0" y="100144"/>
                    </a:lnTo>
                    <a:close/>
                  </a:path>
                </a:pathLst>
              </a:custGeom>
              <a:grpFill/>
              <a:ln w="8057" cap="flat">
                <a:noFill/>
                <a:prstDash val="solid"/>
                <a:miter/>
              </a:ln>
            </p:spPr>
            <p:txBody>
              <a:bodyPr/>
              <a:lstStyle/>
              <a:p>
                <a:endParaRPr lang="it-IT"/>
              </a:p>
            </p:txBody>
          </p:sp>
          <p:sp>
            <p:nvSpPr>
              <p:cNvPr id="52" name="Figura a mano libera 51">
                <a:extLst>
                  <a:ext uri="{FF2B5EF4-FFF2-40B4-BE49-F238E27FC236}">
                    <a16:creationId xmlns:a16="http://schemas.microsoft.com/office/drawing/2014/main" id="{92838974-1647-B7D7-A1F4-694110D4F9DF}"/>
                  </a:ext>
                </a:extLst>
              </p:cNvPr>
              <p:cNvSpPr/>
              <p:nvPr/>
            </p:nvSpPr>
            <p:spPr>
              <a:xfrm>
                <a:off x="12481044"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53" name="Figura a mano libera 52">
                <a:extLst>
                  <a:ext uri="{FF2B5EF4-FFF2-40B4-BE49-F238E27FC236}">
                    <a16:creationId xmlns:a16="http://schemas.microsoft.com/office/drawing/2014/main" id="{F0D9AB5D-C5E9-7492-CD0F-2B5EA7AADCDE}"/>
                  </a:ext>
                </a:extLst>
              </p:cNvPr>
              <p:cNvSpPr/>
              <p:nvPr/>
            </p:nvSpPr>
            <p:spPr>
              <a:xfrm>
                <a:off x="12560226" y="3759023"/>
                <a:ext cx="52335" cy="79364"/>
              </a:xfrm>
              <a:custGeom>
                <a:avLst/>
                <a:gdLst>
                  <a:gd name="csX0" fmla="*/ 50573 w 52335"/>
                  <a:gd name="csY0" fmla="*/ 22254 h 79364"/>
                  <a:gd name="csX1" fmla="*/ 36608 w 52335"/>
                  <a:gd name="csY1" fmla="*/ 22254 h 79364"/>
                  <a:gd name="csX2" fmla="*/ 27117 w 52335"/>
                  <a:gd name="csY2" fmla="*/ 13138 h 79364"/>
                  <a:gd name="csX3" fmla="*/ 20473 w 52335"/>
                  <a:gd name="csY3" fmla="*/ 15417 h 79364"/>
                  <a:gd name="csX4" fmla="*/ 17762 w 52335"/>
                  <a:gd name="csY4" fmla="*/ 21316 h 79364"/>
                  <a:gd name="csX5" fmla="*/ 20067 w 52335"/>
                  <a:gd name="csY5" fmla="*/ 26812 h 79364"/>
                  <a:gd name="csX6" fmla="*/ 29422 w 52335"/>
                  <a:gd name="csY6" fmla="*/ 30834 h 79364"/>
                  <a:gd name="csX7" fmla="*/ 44879 w 52335"/>
                  <a:gd name="csY7" fmla="*/ 38476 h 79364"/>
                  <a:gd name="csX8" fmla="*/ 52336 w 52335"/>
                  <a:gd name="csY8" fmla="*/ 55367 h 79364"/>
                  <a:gd name="csX9" fmla="*/ 44607 w 52335"/>
                  <a:gd name="csY9" fmla="*/ 72259 h 79364"/>
                  <a:gd name="csX10" fmla="*/ 26032 w 52335"/>
                  <a:gd name="csY10" fmla="*/ 79364 h 79364"/>
                  <a:gd name="csX11" fmla="*/ 12609 w 52335"/>
                  <a:gd name="csY11" fmla="*/ 76013 h 79364"/>
                  <a:gd name="csX12" fmla="*/ 3118 w 52335"/>
                  <a:gd name="csY12" fmla="*/ 66628 h 79364"/>
                  <a:gd name="csX13" fmla="*/ 0 w 52335"/>
                  <a:gd name="csY13" fmla="*/ 52820 h 79364"/>
                  <a:gd name="csX14" fmla="*/ 14372 w 52335"/>
                  <a:gd name="csY14" fmla="*/ 52820 h 79364"/>
                  <a:gd name="csX15" fmla="*/ 18033 w 52335"/>
                  <a:gd name="csY15" fmla="*/ 62875 h 79364"/>
                  <a:gd name="csX16" fmla="*/ 26846 w 52335"/>
                  <a:gd name="csY16" fmla="*/ 66360 h 79364"/>
                  <a:gd name="csX17" fmla="*/ 34981 w 52335"/>
                  <a:gd name="csY17" fmla="*/ 63679 h 79364"/>
                  <a:gd name="csX18" fmla="*/ 38099 w 52335"/>
                  <a:gd name="csY18" fmla="*/ 56574 h 79364"/>
                  <a:gd name="csX19" fmla="*/ 35252 w 52335"/>
                  <a:gd name="csY19" fmla="*/ 49871 h 79364"/>
                  <a:gd name="csX20" fmla="*/ 24812 w 52335"/>
                  <a:gd name="csY20" fmla="*/ 44777 h 79364"/>
                  <a:gd name="csX21" fmla="*/ 10440 w 52335"/>
                  <a:gd name="csY21" fmla="*/ 37939 h 79364"/>
                  <a:gd name="csX22" fmla="*/ 3525 w 52335"/>
                  <a:gd name="csY22" fmla="*/ 23461 h 79364"/>
                  <a:gd name="csX23" fmla="*/ 10304 w 52335"/>
                  <a:gd name="csY23" fmla="*/ 6703 h 79364"/>
                  <a:gd name="csX24" fmla="*/ 27388 w 52335"/>
                  <a:gd name="csY24" fmla="*/ 0 h 79364"/>
                  <a:gd name="csX25" fmla="*/ 43930 w 52335"/>
                  <a:gd name="csY25" fmla="*/ 6167 h 79364"/>
                  <a:gd name="csX26" fmla="*/ 50709 w 52335"/>
                  <a:gd name="csY26" fmla="*/ 21986 h 79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2335" h="79364">
                    <a:moveTo>
                      <a:pt x="50573" y="22254"/>
                    </a:moveTo>
                    <a:lnTo>
                      <a:pt x="36608" y="22254"/>
                    </a:lnTo>
                    <a:cubicBezTo>
                      <a:pt x="35523" y="16222"/>
                      <a:pt x="32405" y="13138"/>
                      <a:pt x="27117" y="13138"/>
                    </a:cubicBezTo>
                    <a:cubicBezTo>
                      <a:pt x="24405" y="13138"/>
                      <a:pt x="22236" y="13942"/>
                      <a:pt x="20473" y="15417"/>
                    </a:cubicBezTo>
                    <a:cubicBezTo>
                      <a:pt x="18711" y="17026"/>
                      <a:pt x="17762" y="18903"/>
                      <a:pt x="17762" y="21316"/>
                    </a:cubicBezTo>
                    <a:cubicBezTo>
                      <a:pt x="17762" y="23729"/>
                      <a:pt x="18575" y="25606"/>
                      <a:pt x="20067" y="26812"/>
                    </a:cubicBezTo>
                    <a:cubicBezTo>
                      <a:pt x="21558" y="28019"/>
                      <a:pt x="24812" y="29494"/>
                      <a:pt x="29422" y="30834"/>
                    </a:cubicBezTo>
                    <a:cubicBezTo>
                      <a:pt x="36472" y="32979"/>
                      <a:pt x="41625" y="35526"/>
                      <a:pt x="44879" y="38476"/>
                    </a:cubicBezTo>
                    <a:cubicBezTo>
                      <a:pt x="49895" y="43302"/>
                      <a:pt x="52336" y="48932"/>
                      <a:pt x="52336" y="55367"/>
                    </a:cubicBezTo>
                    <a:cubicBezTo>
                      <a:pt x="52336" y="61802"/>
                      <a:pt x="49760" y="67567"/>
                      <a:pt x="44607" y="72259"/>
                    </a:cubicBezTo>
                    <a:cubicBezTo>
                      <a:pt x="39455" y="76951"/>
                      <a:pt x="33218" y="79364"/>
                      <a:pt x="26032" y="79364"/>
                    </a:cubicBezTo>
                    <a:cubicBezTo>
                      <a:pt x="21151" y="79364"/>
                      <a:pt x="16677" y="78292"/>
                      <a:pt x="12609" y="76013"/>
                    </a:cubicBezTo>
                    <a:cubicBezTo>
                      <a:pt x="8542" y="73734"/>
                      <a:pt x="5423" y="70650"/>
                      <a:pt x="3118" y="66628"/>
                    </a:cubicBezTo>
                    <a:cubicBezTo>
                      <a:pt x="1085" y="63143"/>
                      <a:pt x="136" y="58585"/>
                      <a:pt x="0" y="52820"/>
                    </a:cubicBezTo>
                    <a:lnTo>
                      <a:pt x="14372" y="52820"/>
                    </a:lnTo>
                    <a:cubicBezTo>
                      <a:pt x="14643" y="57244"/>
                      <a:pt x="15863" y="60596"/>
                      <a:pt x="18033" y="62875"/>
                    </a:cubicBezTo>
                    <a:cubicBezTo>
                      <a:pt x="20202" y="65154"/>
                      <a:pt x="23049" y="66360"/>
                      <a:pt x="26846" y="66360"/>
                    </a:cubicBezTo>
                    <a:cubicBezTo>
                      <a:pt x="30235" y="66360"/>
                      <a:pt x="32947" y="65422"/>
                      <a:pt x="34981" y="63679"/>
                    </a:cubicBezTo>
                    <a:cubicBezTo>
                      <a:pt x="37015" y="61936"/>
                      <a:pt x="38099" y="59523"/>
                      <a:pt x="38099" y="56574"/>
                    </a:cubicBezTo>
                    <a:cubicBezTo>
                      <a:pt x="38099" y="53624"/>
                      <a:pt x="37150" y="51480"/>
                      <a:pt x="35252" y="49871"/>
                    </a:cubicBezTo>
                    <a:cubicBezTo>
                      <a:pt x="33354" y="48262"/>
                      <a:pt x="29829" y="46519"/>
                      <a:pt x="24812" y="44777"/>
                    </a:cubicBezTo>
                    <a:cubicBezTo>
                      <a:pt x="18033" y="42631"/>
                      <a:pt x="13152" y="40352"/>
                      <a:pt x="10440" y="37939"/>
                    </a:cubicBezTo>
                    <a:cubicBezTo>
                      <a:pt x="5830" y="33918"/>
                      <a:pt x="3525" y="29091"/>
                      <a:pt x="3525" y="23461"/>
                    </a:cubicBezTo>
                    <a:cubicBezTo>
                      <a:pt x="3525" y="16758"/>
                      <a:pt x="5830" y="11127"/>
                      <a:pt x="10304" y="6703"/>
                    </a:cubicBezTo>
                    <a:cubicBezTo>
                      <a:pt x="14779" y="2279"/>
                      <a:pt x="20609" y="0"/>
                      <a:pt x="27388" y="0"/>
                    </a:cubicBezTo>
                    <a:cubicBezTo>
                      <a:pt x="34168" y="0"/>
                      <a:pt x="39591" y="2011"/>
                      <a:pt x="43930" y="6167"/>
                    </a:cubicBezTo>
                    <a:cubicBezTo>
                      <a:pt x="48268" y="10323"/>
                      <a:pt x="50438" y="15551"/>
                      <a:pt x="50709" y="21986"/>
                    </a:cubicBezTo>
                    <a:close/>
                  </a:path>
                </a:pathLst>
              </a:custGeom>
              <a:grpFill/>
              <a:ln w="8057" cap="flat">
                <a:noFill/>
                <a:prstDash val="solid"/>
                <a:miter/>
              </a:ln>
            </p:spPr>
            <p:txBody>
              <a:bodyPr/>
              <a:lstStyle/>
              <a:p>
                <a:endParaRPr lang="it-IT"/>
              </a:p>
            </p:txBody>
          </p:sp>
          <p:sp>
            <p:nvSpPr>
              <p:cNvPr id="54" name="Figura a mano libera 53">
                <a:extLst>
                  <a:ext uri="{FF2B5EF4-FFF2-40B4-BE49-F238E27FC236}">
                    <a16:creationId xmlns:a16="http://schemas.microsoft.com/office/drawing/2014/main" id="{5A944B54-7A06-AA31-1AC4-79E3152FD8E8}"/>
                  </a:ext>
                </a:extLst>
              </p:cNvPr>
              <p:cNvSpPr/>
              <p:nvPr/>
            </p:nvSpPr>
            <p:spPr>
              <a:xfrm>
                <a:off x="12619341"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55" name="Figura a mano libera 54">
                <a:extLst>
                  <a:ext uri="{FF2B5EF4-FFF2-40B4-BE49-F238E27FC236}">
                    <a16:creationId xmlns:a16="http://schemas.microsoft.com/office/drawing/2014/main" id="{00ED49B0-EDE7-1FB5-2038-8CA7EA8FF7D5}"/>
                  </a:ext>
                </a:extLst>
              </p:cNvPr>
              <p:cNvSpPr/>
              <p:nvPr/>
            </p:nvSpPr>
            <p:spPr>
              <a:xfrm>
                <a:off x="12668016" y="3736232"/>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it-IT"/>
              </a:p>
            </p:txBody>
          </p:sp>
          <p:sp>
            <p:nvSpPr>
              <p:cNvPr id="56" name="Figura a mano libera 55">
                <a:extLst>
                  <a:ext uri="{FF2B5EF4-FFF2-40B4-BE49-F238E27FC236}">
                    <a16:creationId xmlns:a16="http://schemas.microsoft.com/office/drawing/2014/main" id="{E73426E7-5305-4150-B7FB-AAE6E9608AB2}"/>
                  </a:ext>
                </a:extLst>
              </p:cNvPr>
              <p:cNvSpPr/>
              <p:nvPr/>
            </p:nvSpPr>
            <p:spPr>
              <a:xfrm>
                <a:off x="12692014"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57" name="Figura a mano libera 56">
                <a:extLst>
                  <a:ext uri="{FF2B5EF4-FFF2-40B4-BE49-F238E27FC236}">
                    <a16:creationId xmlns:a16="http://schemas.microsoft.com/office/drawing/2014/main" id="{038B0929-3BBD-1AF9-43DA-769AE76C37D3}"/>
                  </a:ext>
                </a:extLst>
              </p:cNvPr>
              <p:cNvSpPr/>
              <p:nvPr/>
            </p:nvSpPr>
            <p:spPr>
              <a:xfrm>
                <a:off x="12740147" y="3761302"/>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2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8 w 67250"/>
                  <a:gd name="csY12" fmla="*/ 75208 h 77353"/>
                  <a:gd name="csX13" fmla="*/ 54098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2"/>
                    </a:cubicBezTo>
                    <a:cubicBezTo>
                      <a:pt x="26846" y="63947"/>
                      <a:pt x="29829" y="64618"/>
                      <a:pt x="33218" y="64618"/>
                    </a:cubicBezTo>
                    <a:cubicBezTo>
                      <a:pt x="39320" y="64618"/>
                      <a:pt x="44201" y="62472"/>
                      <a:pt x="47726" y="58317"/>
                    </a:cubicBezTo>
                    <a:cubicBezTo>
                      <a:pt x="51251" y="54161"/>
                      <a:pt x="53014" y="48396"/>
                      <a:pt x="53014" y="41023"/>
                    </a:cubicBezTo>
                    <a:lnTo>
                      <a:pt x="53014" y="0"/>
                    </a:lnTo>
                    <a:lnTo>
                      <a:pt x="67250" y="0"/>
                    </a:lnTo>
                    <a:lnTo>
                      <a:pt x="67250" y="75208"/>
                    </a:lnTo>
                    <a:lnTo>
                      <a:pt x="54098" y="75208"/>
                    </a:lnTo>
                    <a:lnTo>
                      <a:pt x="54098" y="67299"/>
                    </a:lnTo>
                    <a:cubicBezTo>
                      <a:pt x="51793"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it-IT"/>
              </a:p>
            </p:txBody>
          </p:sp>
          <p:sp>
            <p:nvSpPr>
              <p:cNvPr id="58" name="Figura a mano libera 57">
                <a:extLst>
                  <a:ext uri="{FF2B5EF4-FFF2-40B4-BE49-F238E27FC236}">
                    <a16:creationId xmlns:a16="http://schemas.microsoft.com/office/drawing/2014/main" id="{A1268368-DC7B-5052-61FA-263A73A26E57}"/>
                  </a:ext>
                </a:extLst>
              </p:cNvPr>
              <p:cNvSpPr/>
              <p:nvPr/>
            </p:nvSpPr>
            <p:spPr>
              <a:xfrm>
                <a:off x="12819329"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59" name="Figura a mano libera 58">
                <a:extLst>
                  <a:ext uri="{FF2B5EF4-FFF2-40B4-BE49-F238E27FC236}">
                    <a16:creationId xmlns:a16="http://schemas.microsoft.com/office/drawing/2014/main" id="{888E2730-713A-D757-D7FC-24AF1619AC5C}"/>
                  </a:ext>
                </a:extLst>
              </p:cNvPr>
              <p:cNvSpPr/>
              <p:nvPr/>
            </p:nvSpPr>
            <p:spPr>
              <a:xfrm>
                <a:off x="12862851" y="3758620"/>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9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4 w 77690"/>
                  <a:gd name="csY17" fmla="*/ 46251 h 79900"/>
                  <a:gd name="csX18" fmla="*/ 14508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3" y="26142"/>
                      <a:pt x="5152" y="19975"/>
                    </a:cubicBezTo>
                    <a:cubicBezTo>
                      <a:pt x="8677" y="13808"/>
                      <a:pt x="13287" y="8982"/>
                      <a:pt x="19389" y="5362"/>
                    </a:cubicBezTo>
                    <a:cubicBezTo>
                      <a:pt x="25355" y="1743"/>
                      <a:pt x="31863" y="0"/>
                      <a:pt x="39049" y="0"/>
                    </a:cubicBezTo>
                    <a:cubicBezTo>
                      <a:pt x="44336" y="0"/>
                      <a:pt x="49217" y="1073"/>
                      <a:pt x="53963" y="3083"/>
                    </a:cubicBezTo>
                    <a:cubicBezTo>
                      <a:pt x="58708" y="5228"/>
                      <a:pt x="62776" y="7910"/>
                      <a:pt x="66301" y="11529"/>
                    </a:cubicBezTo>
                    <a:cubicBezTo>
                      <a:pt x="69691" y="15015"/>
                      <a:pt x="72538" y="19171"/>
                      <a:pt x="74572" y="23997"/>
                    </a:cubicBezTo>
                    <a:cubicBezTo>
                      <a:pt x="76606" y="28823"/>
                      <a:pt x="77690" y="33917"/>
                      <a:pt x="77690" y="39146"/>
                    </a:cubicBezTo>
                    <a:cubicBezTo>
                      <a:pt x="77690" y="41157"/>
                      <a:pt x="77555" y="43570"/>
                      <a:pt x="77284" y="46251"/>
                    </a:cubicBezTo>
                    <a:lnTo>
                      <a:pt x="14508" y="46251"/>
                    </a:lnTo>
                    <a:close/>
                    <a:moveTo>
                      <a:pt x="14101" y="35660"/>
                    </a:moveTo>
                    <a:lnTo>
                      <a:pt x="63454" y="35660"/>
                    </a:lnTo>
                    <a:cubicBezTo>
                      <a:pt x="63047" y="29494"/>
                      <a:pt x="60471" y="24131"/>
                      <a:pt x="55590" y="19573"/>
                    </a:cubicBezTo>
                    <a:cubicBezTo>
                      <a:pt x="50709" y="15149"/>
                      <a:pt x="45150" y="12870"/>
                      <a:pt x="38777" y="12870"/>
                    </a:cubicBezTo>
                    <a:cubicBezTo>
                      <a:pt x="35388" y="12870"/>
                      <a:pt x="31998" y="13540"/>
                      <a:pt x="28608" y="15015"/>
                    </a:cubicBezTo>
                    <a:cubicBezTo>
                      <a:pt x="25219" y="16490"/>
                      <a:pt x="22507" y="18501"/>
                      <a:pt x="20202" y="21048"/>
                    </a:cubicBezTo>
                    <a:cubicBezTo>
                      <a:pt x="18440" y="23059"/>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60" name="Figura a mano libera 59">
                <a:extLst>
                  <a:ext uri="{FF2B5EF4-FFF2-40B4-BE49-F238E27FC236}">
                    <a16:creationId xmlns:a16="http://schemas.microsoft.com/office/drawing/2014/main" id="{64CBBF50-E502-A11B-0089-46F7F8E34A34}"/>
                  </a:ext>
                </a:extLst>
              </p:cNvPr>
              <p:cNvSpPr/>
              <p:nvPr/>
            </p:nvSpPr>
            <p:spPr>
              <a:xfrm>
                <a:off x="11323283" y="3084292"/>
                <a:ext cx="350216" cy="389581"/>
              </a:xfrm>
              <a:custGeom>
                <a:avLst/>
                <a:gdLst>
                  <a:gd name="csX0" fmla="*/ 350216 w 350216"/>
                  <a:gd name="csY0" fmla="*/ 0 h 389581"/>
                  <a:gd name="csX1" fmla="*/ 350216 w 350216"/>
                  <a:gd name="csY1" fmla="*/ 389582 h 389581"/>
                  <a:gd name="csX2" fmla="*/ 290017 w 350216"/>
                  <a:gd name="csY2" fmla="*/ 389582 h 389581"/>
                  <a:gd name="csX3" fmla="*/ 72674 w 350216"/>
                  <a:gd name="csY3" fmla="*/ 125749 h 389581"/>
                  <a:gd name="csX4" fmla="*/ 72674 w 350216"/>
                  <a:gd name="csY4" fmla="*/ 389582 h 389581"/>
                  <a:gd name="csX5" fmla="*/ 0 w 350216"/>
                  <a:gd name="csY5" fmla="*/ 389582 h 389581"/>
                  <a:gd name="csX6" fmla="*/ 0 w 350216"/>
                  <a:gd name="csY6" fmla="*/ 0 h 389581"/>
                  <a:gd name="csX7" fmla="*/ 60200 w 350216"/>
                  <a:gd name="csY7" fmla="*/ 0 h 389581"/>
                  <a:gd name="csX8" fmla="*/ 277543 w 350216"/>
                  <a:gd name="csY8" fmla="*/ 263833 h 389581"/>
                  <a:gd name="csX9" fmla="*/ 277543 w 350216"/>
                  <a:gd name="csY9" fmla="*/ 0 h 389581"/>
                  <a:gd name="csX10" fmla="*/ 350216 w 350216"/>
                  <a:gd name="csY10" fmla="*/ 0 h 389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50216" h="389581">
                    <a:moveTo>
                      <a:pt x="350216" y="0"/>
                    </a:moveTo>
                    <a:lnTo>
                      <a:pt x="350216" y="389582"/>
                    </a:lnTo>
                    <a:lnTo>
                      <a:pt x="290017" y="389582"/>
                    </a:lnTo>
                    <a:lnTo>
                      <a:pt x="72674" y="125749"/>
                    </a:lnTo>
                    <a:lnTo>
                      <a:pt x="72674" y="389582"/>
                    </a:lnTo>
                    <a:lnTo>
                      <a:pt x="0" y="389582"/>
                    </a:lnTo>
                    <a:lnTo>
                      <a:pt x="0" y="0"/>
                    </a:lnTo>
                    <a:lnTo>
                      <a:pt x="60200" y="0"/>
                    </a:lnTo>
                    <a:lnTo>
                      <a:pt x="277543" y="263833"/>
                    </a:lnTo>
                    <a:lnTo>
                      <a:pt x="277543" y="0"/>
                    </a:lnTo>
                    <a:lnTo>
                      <a:pt x="350216" y="0"/>
                    </a:lnTo>
                    <a:close/>
                  </a:path>
                </a:pathLst>
              </a:custGeom>
              <a:grpFill/>
              <a:ln w="8057" cap="flat">
                <a:noFill/>
                <a:prstDash val="solid"/>
                <a:miter/>
              </a:ln>
            </p:spPr>
            <p:txBody>
              <a:bodyPr/>
              <a:lstStyle/>
              <a:p>
                <a:endParaRPr lang="it-IT"/>
              </a:p>
            </p:txBody>
          </p:sp>
          <p:sp>
            <p:nvSpPr>
              <p:cNvPr id="61" name="Figura a mano libera 60">
                <a:extLst>
                  <a:ext uri="{FF2B5EF4-FFF2-40B4-BE49-F238E27FC236}">
                    <a16:creationId xmlns:a16="http://schemas.microsoft.com/office/drawing/2014/main" id="{CD0B9473-CD2D-687D-B646-6BA1CF3B5181}"/>
                  </a:ext>
                </a:extLst>
              </p:cNvPr>
              <p:cNvSpPr/>
              <p:nvPr/>
            </p:nvSpPr>
            <p:spPr>
              <a:xfrm>
                <a:off x="12250278" y="3075042"/>
                <a:ext cx="328929" cy="418807"/>
              </a:xfrm>
              <a:custGeom>
                <a:avLst/>
                <a:gdLst>
                  <a:gd name="csX0" fmla="*/ 136 w 328929"/>
                  <a:gd name="csY0" fmla="*/ 370009 h 418807"/>
                  <a:gd name="csX1" fmla="*/ 26575 w 328929"/>
                  <a:gd name="csY1" fmla="*/ 311290 h 418807"/>
                  <a:gd name="csX2" fmla="*/ 162431 w 328929"/>
                  <a:gd name="csY2" fmla="*/ 356067 h 418807"/>
                  <a:gd name="csX3" fmla="*/ 253680 w 328929"/>
                  <a:gd name="csY3" fmla="*/ 303112 h 418807"/>
                  <a:gd name="csX4" fmla="*/ 8949 w 328929"/>
                  <a:gd name="csY4" fmla="*/ 121594 h 418807"/>
                  <a:gd name="csX5" fmla="*/ 174905 w 328929"/>
                  <a:gd name="csY5" fmla="*/ 0 h 418807"/>
                  <a:gd name="csX6" fmla="*/ 311981 w 328929"/>
                  <a:gd name="csY6" fmla="*/ 36062 h 418807"/>
                  <a:gd name="csX7" fmla="*/ 287847 w 328929"/>
                  <a:gd name="csY7" fmla="*/ 94781 h 418807"/>
                  <a:gd name="csX8" fmla="*/ 174227 w 328929"/>
                  <a:gd name="csY8" fmla="*/ 62741 h 418807"/>
                  <a:gd name="csX9" fmla="*/ 84741 w 328929"/>
                  <a:gd name="csY9" fmla="*/ 117974 h 418807"/>
                  <a:gd name="csX10" fmla="*/ 328929 w 328929"/>
                  <a:gd name="csY10" fmla="*/ 297750 h 418807"/>
                  <a:gd name="csX11" fmla="*/ 162431 w 328929"/>
                  <a:gd name="csY11" fmla="*/ 418807 h 418807"/>
                  <a:gd name="csX12" fmla="*/ 0 w 328929"/>
                  <a:gd name="csY12" fmla="*/ 369875 h 4188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8929" h="418807">
                    <a:moveTo>
                      <a:pt x="136" y="370009"/>
                    </a:moveTo>
                    <a:lnTo>
                      <a:pt x="26575" y="311290"/>
                    </a:lnTo>
                    <a:cubicBezTo>
                      <a:pt x="59522" y="337432"/>
                      <a:pt x="111858" y="356067"/>
                      <a:pt x="162431" y="356067"/>
                    </a:cubicBezTo>
                    <a:cubicBezTo>
                      <a:pt x="226563" y="356067"/>
                      <a:pt x="253680" y="333410"/>
                      <a:pt x="253680" y="303112"/>
                    </a:cubicBezTo>
                    <a:cubicBezTo>
                      <a:pt x="253680" y="215302"/>
                      <a:pt x="8949" y="272815"/>
                      <a:pt x="8949" y="121594"/>
                    </a:cubicBezTo>
                    <a:cubicBezTo>
                      <a:pt x="8949" y="55904"/>
                      <a:pt x="61962" y="0"/>
                      <a:pt x="174905" y="0"/>
                    </a:cubicBezTo>
                    <a:cubicBezTo>
                      <a:pt x="224393" y="0"/>
                      <a:pt x="276051" y="12736"/>
                      <a:pt x="311981" y="36062"/>
                    </a:cubicBezTo>
                    <a:lnTo>
                      <a:pt x="287847" y="94781"/>
                    </a:lnTo>
                    <a:cubicBezTo>
                      <a:pt x="250832" y="73197"/>
                      <a:pt x="210157" y="62741"/>
                      <a:pt x="174227" y="62741"/>
                    </a:cubicBezTo>
                    <a:cubicBezTo>
                      <a:pt x="110637" y="62741"/>
                      <a:pt x="84741" y="87140"/>
                      <a:pt x="84741" y="117974"/>
                    </a:cubicBezTo>
                    <a:cubicBezTo>
                      <a:pt x="84741" y="204712"/>
                      <a:pt x="328929" y="148272"/>
                      <a:pt x="328929" y="297750"/>
                    </a:cubicBezTo>
                    <a:cubicBezTo>
                      <a:pt x="328929" y="362904"/>
                      <a:pt x="275373" y="418807"/>
                      <a:pt x="162431" y="418807"/>
                    </a:cubicBezTo>
                    <a:cubicBezTo>
                      <a:pt x="98299" y="418807"/>
                      <a:pt x="34168" y="398966"/>
                      <a:pt x="0" y="369875"/>
                    </a:cubicBezTo>
                    <a:close/>
                  </a:path>
                </a:pathLst>
              </a:custGeom>
              <a:grpFill/>
              <a:ln w="8057" cap="flat">
                <a:noFill/>
                <a:prstDash val="solid"/>
                <a:miter/>
              </a:ln>
            </p:spPr>
            <p:txBody>
              <a:bodyPr/>
              <a:lstStyle/>
              <a:p>
                <a:endParaRPr lang="it-IT"/>
              </a:p>
            </p:txBody>
          </p:sp>
          <p:sp>
            <p:nvSpPr>
              <p:cNvPr id="62" name="Figura a mano libera 61">
                <a:extLst>
                  <a:ext uri="{FF2B5EF4-FFF2-40B4-BE49-F238E27FC236}">
                    <a16:creationId xmlns:a16="http://schemas.microsoft.com/office/drawing/2014/main" id="{56A57274-2FC7-29CA-B850-B14DC8BB6F46}"/>
                  </a:ext>
                </a:extLst>
              </p:cNvPr>
              <p:cNvSpPr/>
              <p:nvPr/>
            </p:nvSpPr>
            <p:spPr>
              <a:xfrm>
                <a:off x="12611070" y="3080941"/>
                <a:ext cx="349538" cy="407143"/>
              </a:xfrm>
              <a:custGeom>
                <a:avLst/>
                <a:gdLst>
                  <a:gd name="csX0" fmla="*/ 136534 w 349538"/>
                  <a:gd name="csY0" fmla="*/ 63947 h 407143"/>
                  <a:gd name="csX1" fmla="*/ 0 w 349538"/>
                  <a:gd name="csY1" fmla="*/ 63947 h 407143"/>
                  <a:gd name="csX2" fmla="*/ 0 w 349538"/>
                  <a:gd name="csY2" fmla="*/ 0 h 407143"/>
                  <a:gd name="csX3" fmla="*/ 349538 w 349538"/>
                  <a:gd name="csY3" fmla="*/ 0 h 407143"/>
                  <a:gd name="csX4" fmla="*/ 349538 w 349538"/>
                  <a:gd name="csY4" fmla="*/ 63947 h 407143"/>
                  <a:gd name="csX5" fmla="*/ 213004 w 349538"/>
                  <a:gd name="csY5" fmla="*/ 63947 h 407143"/>
                  <a:gd name="csX6" fmla="*/ 213004 w 349538"/>
                  <a:gd name="csY6" fmla="*/ 407144 h 407143"/>
                  <a:gd name="csX7" fmla="*/ 136534 w 349538"/>
                  <a:gd name="csY7" fmla="*/ 407144 h 407143"/>
                  <a:gd name="csX8" fmla="*/ 136534 w 349538"/>
                  <a:gd name="csY8" fmla="*/ 63947 h 407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538" h="407143">
                    <a:moveTo>
                      <a:pt x="136534" y="63947"/>
                    </a:moveTo>
                    <a:lnTo>
                      <a:pt x="0" y="63947"/>
                    </a:lnTo>
                    <a:lnTo>
                      <a:pt x="0" y="0"/>
                    </a:lnTo>
                    <a:lnTo>
                      <a:pt x="349538" y="0"/>
                    </a:lnTo>
                    <a:lnTo>
                      <a:pt x="349538" y="63947"/>
                    </a:lnTo>
                    <a:lnTo>
                      <a:pt x="213004" y="63947"/>
                    </a:lnTo>
                    <a:lnTo>
                      <a:pt x="213004" y="407144"/>
                    </a:lnTo>
                    <a:lnTo>
                      <a:pt x="136534" y="407144"/>
                    </a:lnTo>
                    <a:lnTo>
                      <a:pt x="136534" y="63947"/>
                    </a:lnTo>
                    <a:close/>
                  </a:path>
                </a:pathLst>
              </a:custGeom>
              <a:grpFill/>
              <a:ln w="8057" cap="flat">
                <a:noFill/>
                <a:prstDash val="solid"/>
                <a:miter/>
              </a:ln>
            </p:spPr>
            <p:txBody>
              <a:bodyPr/>
              <a:lstStyle/>
              <a:p>
                <a:endParaRPr lang="it-IT"/>
              </a:p>
            </p:txBody>
          </p:sp>
          <p:sp>
            <p:nvSpPr>
              <p:cNvPr id="63" name="Figura a mano libera 62">
                <a:extLst>
                  <a:ext uri="{FF2B5EF4-FFF2-40B4-BE49-F238E27FC236}">
                    <a16:creationId xmlns:a16="http://schemas.microsoft.com/office/drawing/2014/main" id="{CFABC592-F655-0F68-A069-DC02A8B893F1}"/>
                  </a:ext>
                </a:extLst>
              </p:cNvPr>
              <p:cNvSpPr/>
              <p:nvPr/>
            </p:nvSpPr>
            <p:spPr>
              <a:xfrm>
                <a:off x="13033011" y="3080807"/>
                <a:ext cx="76469" cy="407278"/>
              </a:xfrm>
              <a:custGeom>
                <a:avLst/>
                <a:gdLst>
                  <a:gd name="csX0" fmla="*/ 0 w 76469"/>
                  <a:gd name="csY0" fmla="*/ 0 h 407278"/>
                  <a:gd name="csX1" fmla="*/ 76470 w 76469"/>
                  <a:gd name="csY1" fmla="*/ 0 h 407278"/>
                  <a:gd name="csX2" fmla="*/ 76470 w 76469"/>
                  <a:gd name="csY2" fmla="*/ 407278 h 407278"/>
                  <a:gd name="csX3" fmla="*/ 0 w 76469"/>
                  <a:gd name="csY3" fmla="*/ 407278 h 407278"/>
                  <a:gd name="csX4" fmla="*/ 0 w 76469"/>
                  <a:gd name="csY4" fmla="*/ 0 h 407278"/>
                </a:gdLst>
                <a:ahLst/>
                <a:cxnLst>
                  <a:cxn ang="0">
                    <a:pos x="csX0" y="csY0"/>
                  </a:cxn>
                  <a:cxn ang="0">
                    <a:pos x="csX1" y="csY1"/>
                  </a:cxn>
                  <a:cxn ang="0">
                    <a:pos x="csX2" y="csY2"/>
                  </a:cxn>
                  <a:cxn ang="0">
                    <a:pos x="csX3" y="csY3"/>
                  </a:cxn>
                  <a:cxn ang="0">
                    <a:pos x="csX4" y="csY4"/>
                  </a:cxn>
                </a:cxnLst>
                <a:rect l="l" t="t" r="r" b="b"/>
                <a:pathLst>
                  <a:path w="76469" h="407278">
                    <a:moveTo>
                      <a:pt x="0" y="0"/>
                    </a:moveTo>
                    <a:lnTo>
                      <a:pt x="76470" y="0"/>
                    </a:lnTo>
                    <a:lnTo>
                      <a:pt x="76470" y="407278"/>
                    </a:lnTo>
                    <a:lnTo>
                      <a:pt x="0" y="407278"/>
                    </a:lnTo>
                    <a:lnTo>
                      <a:pt x="0" y="0"/>
                    </a:lnTo>
                    <a:close/>
                  </a:path>
                </a:pathLst>
              </a:custGeom>
              <a:grpFill/>
              <a:ln w="8057" cap="flat">
                <a:noFill/>
                <a:prstDash val="solid"/>
                <a:miter/>
              </a:ln>
            </p:spPr>
            <p:txBody>
              <a:bodyPr/>
              <a:lstStyle/>
              <a:p>
                <a:endParaRPr lang="it-IT"/>
              </a:p>
            </p:txBody>
          </p:sp>
          <p:sp>
            <p:nvSpPr>
              <p:cNvPr id="320" name="Figura a mano libera 319">
                <a:extLst>
                  <a:ext uri="{FF2B5EF4-FFF2-40B4-BE49-F238E27FC236}">
                    <a16:creationId xmlns:a16="http://schemas.microsoft.com/office/drawing/2014/main" id="{D7811A01-979C-1FF3-904A-CD1D55F259FA}"/>
                  </a:ext>
                </a:extLst>
              </p:cNvPr>
              <p:cNvSpPr/>
              <p:nvPr/>
            </p:nvSpPr>
            <p:spPr>
              <a:xfrm>
                <a:off x="11737224" y="3065390"/>
                <a:ext cx="447159" cy="425376"/>
              </a:xfrm>
              <a:custGeom>
                <a:avLst/>
                <a:gdLst>
                  <a:gd name="csX0" fmla="*/ 447160 w 447159"/>
                  <a:gd name="csY0" fmla="*/ 355664 h 425376"/>
                  <a:gd name="csX1" fmla="*/ 447160 w 447159"/>
                  <a:gd name="csY1" fmla="*/ 424840 h 425376"/>
                  <a:gd name="csX2" fmla="*/ 436855 w 447159"/>
                  <a:gd name="csY2" fmla="*/ 425376 h 425376"/>
                  <a:gd name="csX3" fmla="*/ 388044 w 447159"/>
                  <a:gd name="csY3" fmla="*/ 417601 h 425376"/>
                  <a:gd name="csX4" fmla="*/ 339234 w 447159"/>
                  <a:gd name="csY4" fmla="*/ 391727 h 425376"/>
                  <a:gd name="csX5" fmla="*/ 285135 w 447159"/>
                  <a:gd name="csY5" fmla="*/ 415858 h 425376"/>
                  <a:gd name="csX6" fmla="*/ 220868 w 447159"/>
                  <a:gd name="csY6" fmla="*/ 424840 h 425376"/>
                  <a:gd name="csX7" fmla="*/ 109553 w 447159"/>
                  <a:gd name="csY7" fmla="*/ 396419 h 425376"/>
                  <a:gd name="csX8" fmla="*/ 29422 w 447159"/>
                  <a:gd name="csY8" fmla="*/ 318932 h 425376"/>
                  <a:gd name="csX9" fmla="*/ 0 w 447159"/>
                  <a:gd name="csY9" fmla="*/ 211817 h 425376"/>
                  <a:gd name="csX10" fmla="*/ 28879 w 447159"/>
                  <a:gd name="csY10" fmla="*/ 104836 h 425376"/>
                  <a:gd name="csX11" fmla="*/ 107926 w 447159"/>
                  <a:gd name="csY11" fmla="*/ 28153 h 425376"/>
                  <a:gd name="csX12" fmla="*/ 218292 w 447159"/>
                  <a:gd name="csY12" fmla="*/ 0 h 425376"/>
                  <a:gd name="csX13" fmla="*/ 329336 w 447159"/>
                  <a:gd name="csY13" fmla="*/ 28421 h 425376"/>
                  <a:gd name="csX14" fmla="*/ 410145 w 447159"/>
                  <a:gd name="csY14" fmla="*/ 105640 h 425376"/>
                  <a:gd name="csX15" fmla="*/ 439838 w 447159"/>
                  <a:gd name="csY15" fmla="*/ 211281 h 425376"/>
                  <a:gd name="csX16" fmla="*/ 428991 w 447159"/>
                  <a:gd name="csY16" fmla="*/ 281529 h 425376"/>
                  <a:gd name="csX17" fmla="*/ 390485 w 447159"/>
                  <a:gd name="csY17" fmla="*/ 345342 h 425376"/>
                  <a:gd name="csX18" fmla="*/ 434821 w 447159"/>
                  <a:gd name="csY18" fmla="*/ 357005 h 425376"/>
                  <a:gd name="csX19" fmla="*/ 447160 w 447159"/>
                  <a:gd name="csY19" fmla="*/ 355799 h 425376"/>
                  <a:gd name="csX20" fmla="*/ 77826 w 447159"/>
                  <a:gd name="csY20" fmla="*/ 231792 h 425376"/>
                  <a:gd name="csX21" fmla="*/ 136805 w 447159"/>
                  <a:gd name="csY21" fmla="*/ 224687 h 425376"/>
                  <a:gd name="csX22" fmla="*/ 203378 w 447159"/>
                  <a:gd name="csY22" fmla="*/ 233669 h 425376"/>
                  <a:gd name="csX23" fmla="*/ 271441 w 447159"/>
                  <a:gd name="csY23" fmla="*/ 263698 h 425376"/>
                  <a:gd name="csX24" fmla="*/ 328658 w 447159"/>
                  <a:gd name="csY24" fmla="*/ 303917 h 425376"/>
                  <a:gd name="csX25" fmla="*/ 355368 w 447159"/>
                  <a:gd name="csY25" fmla="*/ 261151 h 425376"/>
                  <a:gd name="csX26" fmla="*/ 363368 w 447159"/>
                  <a:gd name="csY26" fmla="*/ 212487 h 425376"/>
                  <a:gd name="csX27" fmla="*/ 351979 w 447159"/>
                  <a:gd name="csY27" fmla="*/ 157656 h 425376"/>
                  <a:gd name="csX28" fmla="*/ 321201 w 447159"/>
                  <a:gd name="csY28" fmla="*/ 112343 h 425376"/>
                  <a:gd name="csX29" fmla="*/ 275373 w 447159"/>
                  <a:gd name="csY29" fmla="*/ 82045 h 425376"/>
                  <a:gd name="csX30" fmla="*/ 219648 w 447159"/>
                  <a:gd name="csY30" fmla="*/ 70918 h 425376"/>
                  <a:gd name="csX31" fmla="*/ 148872 w 447159"/>
                  <a:gd name="csY31" fmla="*/ 90089 h 425376"/>
                  <a:gd name="csX32" fmla="*/ 95994 w 447159"/>
                  <a:gd name="csY32" fmla="*/ 141569 h 425376"/>
                  <a:gd name="csX33" fmla="*/ 76199 w 447159"/>
                  <a:gd name="csY33" fmla="*/ 210476 h 425376"/>
                  <a:gd name="csX34" fmla="*/ 77690 w 447159"/>
                  <a:gd name="csY34" fmla="*/ 231658 h 425376"/>
                  <a:gd name="csX35" fmla="*/ 101689 w 447159"/>
                  <a:gd name="csY35" fmla="*/ 291717 h 425376"/>
                  <a:gd name="csX36" fmla="*/ 220326 w 447159"/>
                  <a:gd name="csY36" fmla="*/ 353922 h 425376"/>
                  <a:gd name="csX37" fmla="*/ 249748 w 447159"/>
                  <a:gd name="csY37" fmla="*/ 350972 h 425376"/>
                  <a:gd name="csX38" fmla="*/ 274560 w 447159"/>
                  <a:gd name="csY38" fmla="*/ 340516 h 425376"/>
                  <a:gd name="csX39" fmla="*/ 203513 w 447159"/>
                  <a:gd name="csY39" fmla="*/ 299225 h 425376"/>
                  <a:gd name="csX40" fmla="*/ 138161 w 447159"/>
                  <a:gd name="csY40" fmla="*/ 286221 h 425376"/>
                  <a:gd name="csX41" fmla="*/ 101689 w 447159"/>
                  <a:gd name="csY41" fmla="*/ 291583 h 4253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447159" h="425376">
                    <a:moveTo>
                      <a:pt x="447160" y="355664"/>
                    </a:moveTo>
                    <a:lnTo>
                      <a:pt x="447160" y="424840"/>
                    </a:lnTo>
                    <a:cubicBezTo>
                      <a:pt x="443905" y="425242"/>
                      <a:pt x="440516" y="425376"/>
                      <a:pt x="436855" y="425376"/>
                    </a:cubicBezTo>
                    <a:cubicBezTo>
                      <a:pt x="419229" y="425376"/>
                      <a:pt x="402959" y="422829"/>
                      <a:pt x="388044" y="417601"/>
                    </a:cubicBezTo>
                    <a:cubicBezTo>
                      <a:pt x="373130" y="412372"/>
                      <a:pt x="356860" y="403792"/>
                      <a:pt x="339234" y="391727"/>
                    </a:cubicBezTo>
                    <a:cubicBezTo>
                      <a:pt x="324320" y="401916"/>
                      <a:pt x="306287" y="409959"/>
                      <a:pt x="285135" y="415858"/>
                    </a:cubicBezTo>
                    <a:cubicBezTo>
                      <a:pt x="263984" y="421757"/>
                      <a:pt x="242562" y="424840"/>
                      <a:pt x="220868" y="424840"/>
                    </a:cubicBezTo>
                    <a:cubicBezTo>
                      <a:pt x="180464" y="424840"/>
                      <a:pt x="143449" y="415322"/>
                      <a:pt x="109553" y="396419"/>
                    </a:cubicBezTo>
                    <a:cubicBezTo>
                      <a:pt x="75657" y="377516"/>
                      <a:pt x="48946" y="351643"/>
                      <a:pt x="29422" y="318932"/>
                    </a:cubicBezTo>
                    <a:cubicBezTo>
                      <a:pt x="9898" y="286221"/>
                      <a:pt x="0" y="250560"/>
                      <a:pt x="0" y="211817"/>
                    </a:cubicBezTo>
                    <a:cubicBezTo>
                      <a:pt x="0" y="173073"/>
                      <a:pt x="9626" y="137279"/>
                      <a:pt x="28879" y="104836"/>
                    </a:cubicBezTo>
                    <a:cubicBezTo>
                      <a:pt x="48133" y="72527"/>
                      <a:pt x="74572" y="46921"/>
                      <a:pt x="107926" y="28153"/>
                    </a:cubicBezTo>
                    <a:cubicBezTo>
                      <a:pt x="141415" y="9384"/>
                      <a:pt x="178159" y="0"/>
                      <a:pt x="218292" y="0"/>
                    </a:cubicBezTo>
                    <a:cubicBezTo>
                      <a:pt x="258425" y="0"/>
                      <a:pt x="295304" y="9518"/>
                      <a:pt x="329336" y="28421"/>
                    </a:cubicBezTo>
                    <a:cubicBezTo>
                      <a:pt x="363368" y="47458"/>
                      <a:pt x="390349" y="73063"/>
                      <a:pt x="410145" y="105640"/>
                    </a:cubicBezTo>
                    <a:cubicBezTo>
                      <a:pt x="429940" y="138083"/>
                      <a:pt x="439838" y="173341"/>
                      <a:pt x="439838" y="211281"/>
                    </a:cubicBezTo>
                    <a:cubicBezTo>
                      <a:pt x="439838" y="238629"/>
                      <a:pt x="436177" y="262090"/>
                      <a:pt x="428991" y="281529"/>
                    </a:cubicBezTo>
                    <a:cubicBezTo>
                      <a:pt x="421805" y="300967"/>
                      <a:pt x="408924" y="322283"/>
                      <a:pt x="390485" y="345342"/>
                    </a:cubicBezTo>
                    <a:cubicBezTo>
                      <a:pt x="403908" y="353117"/>
                      <a:pt x="418687" y="357005"/>
                      <a:pt x="434821" y="357005"/>
                    </a:cubicBezTo>
                    <a:cubicBezTo>
                      <a:pt x="434957" y="357005"/>
                      <a:pt x="439160" y="356603"/>
                      <a:pt x="447160" y="355799"/>
                    </a:cubicBezTo>
                    <a:close/>
                    <a:moveTo>
                      <a:pt x="77826" y="231792"/>
                    </a:moveTo>
                    <a:cubicBezTo>
                      <a:pt x="95723" y="226966"/>
                      <a:pt x="115383" y="224687"/>
                      <a:pt x="136805" y="224687"/>
                    </a:cubicBezTo>
                    <a:cubicBezTo>
                      <a:pt x="160533" y="224687"/>
                      <a:pt x="182633" y="227636"/>
                      <a:pt x="203378" y="233669"/>
                    </a:cubicBezTo>
                    <a:cubicBezTo>
                      <a:pt x="224122" y="239567"/>
                      <a:pt x="246765" y="249622"/>
                      <a:pt x="271441" y="263698"/>
                    </a:cubicBezTo>
                    <a:cubicBezTo>
                      <a:pt x="296931" y="278579"/>
                      <a:pt x="316049" y="291985"/>
                      <a:pt x="328658" y="303917"/>
                    </a:cubicBezTo>
                    <a:cubicBezTo>
                      <a:pt x="341132" y="289572"/>
                      <a:pt x="349945" y="275362"/>
                      <a:pt x="355368" y="261151"/>
                    </a:cubicBezTo>
                    <a:cubicBezTo>
                      <a:pt x="360792" y="246941"/>
                      <a:pt x="363368" y="230719"/>
                      <a:pt x="363368" y="212487"/>
                    </a:cubicBezTo>
                    <a:cubicBezTo>
                      <a:pt x="363368" y="194255"/>
                      <a:pt x="359572" y="175218"/>
                      <a:pt x="351979" y="157656"/>
                    </a:cubicBezTo>
                    <a:cubicBezTo>
                      <a:pt x="344386" y="140228"/>
                      <a:pt x="334082" y="125079"/>
                      <a:pt x="321201" y="112343"/>
                    </a:cubicBezTo>
                    <a:cubicBezTo>
                      <a:pt x="308320" y="99608"/>
                      <a:pt x="293135" y="89553"/>
                      <a:pt x="275373" y="82045"/>
                    </a:cubicBezTo>
                    <a:cubicBezTo>
                      <a:pt x="257747" y="74538"/>
                      <a:pt x="239172" y="70918"/>
                      <a:pt x="219648" y="70918"/>
                    </a:cubicBezTo>
                    <a:cubicBezTo>
                      <a:pt x="194564" y="70918"/>
                      <a:pt x="170973" y="77353"/>
                      <a:pt x="148872" y="90089"/>
                    </a:cubicBezTo>
                    <a:cubicBezTo>
                      <a:pt x="126772" y="102959"/>
                      <a:pt x="109146" y="120119"/>
                      <a:pt x="95994" y="141569"/>
                    </a:cubicBezTo>
                    <a:cubicBezTo>
                      <a:pt x="82842" y="163153"/>
                      <a:pt x="76199" y="186077"/>
                      <a:pt x="76199" y="210476"/>
                    </a:cubicBezTo>
                    <a:cubicBezTo>
                      <a:pt x="76199" y="216375"/>
                      <a:pt x="76741" y="223480"/>
                      <a:pt x="77690" y="231658"/>
                    </a:cubicBezTo>
                    <a:close/>
                    <a:moveTo>
                      <a:pt x="101689" y="291717"/>
                    </a:moveTo>
                    <a:cubicBezTo>
                      <a:pt x="132060" y="333276"/>
                      <a:pt x="171651" y="353922"/>
                      <a:pt x="220326" y="353922"/>
                    </a:cubicBezTo>
                    <a:cubicBezTo>
                      <a:pt x="231986" y="353922"/>
                      <a:pt x="241748" y="352983"/>
                      <a:pt x="249748" y="350972"/>
                    </a:cubicBezTo>
                    <a:cubicBezTo>
                      <a:pt x="257612" y="348961"/>
                      <a:pt x="266018" y="345476"/>
                      <a:pt x="274560" y="340516"/>
                    </a:cubicBezTo>
                    <a:cubicBezTo>
                      <a:pt x="249070" y="321613"/>
                      <a:pt x="225342" y="307939"/>
                      <a:pt x="203513" y="299225"/>
                    </a:cubicBezTo>
                    <a:cubicBezTo>
                      <a:pt x="181548" y="290645"/>
                      <a:pt x="159855" y="286221"/>
                      <a:pt x="138161" y="286221"/>
                    </a:cubicBezTo>
                    <a:cubicBezTo>
                      <a:pt x="127450" y="286221"/>
                      <a:pt x="115383" y="287964"/>
                      <a:pt x="101689" y="291583"/>
                    </a:cubicBezTo>
                    <a:close/>
                  </a:path>
                </a:pathLst>
              </a:custGeom>
              <a:grpFill/>
              <a:ln w="8057" cap="flat">
                <a:noFill/>
                <a:prstDash val="solid"/>
                <a:miter/>
              </a:ln>
            </p:spPr>
            <p:txBody>
              <a:bodyPr/>
              <a:lstStyle/>
              <a:p>
                <a:endParaRPr lang="it-IT"/>
              </a:p>
            </p:txBody>
          </p:sp>
        </p:grpSp>
      </p:grpSp>
      <p:pic>
        <p:nvPicPr>
          <p:cNvPr id="6" name="Immagine 5">
            <a:extLst>
              <a:ext uri="{FF2B5EF4-FFF2-40B4-BE49-F238E27FC236}">
                <a16:creationId xmlns:a16="http://schemas.microsoft.com/office/drawing/2014/main" id="{BA52A7B0-EE26-1F2B-8A62-1C30218C59A0}"/>
              </a:ext>
            </a:extLst>
          </p:cNvPr>
          <p:cNvPicPr>
            <a:picLocks noChangeAspect="1"/>
          </p:cNvPicPr>
          <p:nvPr/>
        </p:nvPicPr>
        <p:blipFill>
          <a:blip r:embed="rId3"/>
          <a:srcRect t="36442" b="34851"/>
          <a:stretch>
            <a:fillRect/>
          </a:stretch>
        </p:blipFill>
        <p:spPr>
          <a:xfrm>
            <a:off x="3593553" y="856410"/>
            <a:ext cx="4762500" cy="1367155"/>
          </a:xfrm>
          <a:prstGeom prst="rect">
            <a:avLst/>
          </a:prstGeom>
        </p:spPr>
      </p:pic>
      <p:pic>
        <p:nvPicPr>
          <p:cNvPr id="326" name="Immagine 325" descr="Immagine che contiene testo, biglietto da visita, Carattere, Elementi grafici&#10;&#10;Il contenuto generato dall'IA potrebbe non essere corretto.">
            <a:extLst>
              <a:ext uri="{FF2B5EF4-FFF2-40B4-BE49-F238E27FC236}">
                <a16:creationId xmlns:a16="http://schemas.microsoft.com/office/drawing/2014/main" id="{19477B8E-5222-5BE7-621B-E94778F6883E}"/>
              </a:ext>
            </a:extLst>
          </p:cNvPr>
          <p:cNvPicPr>
            <a:picLocks noChangeAspect="1"/>
          </p:cNvPicPr>
          <p:nvPr/>
        </p:nvPicPr>
        <p:blipFill>
          <a:blip r:embed="rId4"/>
          <a:stretch>
            <a:fillRect/>
          </a:stretch>
        </p:blipFill>
        <p:spPr>
          <a:xfrm>
            <a:off x="-391915" y="-2564655"/>
            <a:ext cx="4430425" cy="2953617"/>
          </a:xfrm>
          <a:prstGeom prst="rect">
            <a:avLst/>
          </a:prstGeom>
        </p:spPr>
      </p:pic>
      <p:pic>
        <p:nvPicPr>
          <p:cNvPr id="328" name="Immagine 327" descr="Immagine che contiene testo, Carattere, schermata, biglietto da visita&#10;&#10;Il contenuto generato dall'IA potrebbe non essere corretto.">
            <a:extLst>
              <a:ext uri="{FF2B5EF4-FFF2-40B4-BE49-F238E27FC236}">
                <a16:creationId xmlns:a16="http://schemas.microsoft.com/office/drawing/2014/main" id="{84343633-EF5F-BEED-B68B-A67ACB0B82A5}"/>
              </a:ext>
            </a:extLst>
          </p:cNvPr>
          <p:cNvPicPr>
            <a:picLocks noChangeAspect="1"/>
          </p:cNvPicPr>
          <p:nvPr/>
        </p:nvPicPr>
        <p:blipFill>
          <a:blip r:embed="rId5"/>
          <a:srcRect l="10875" t="26831" r="12155" b="39207"/>
          <a:stretch>
            <a:fillRect/>
          </a:stretch>
        </p:blipFill>
        <p:spPr>
          <a:xfrm>
            <a:off x="8110330" y="99751"/>
            <a:ext cx="3932320" cy="1156737"/>
          </a:xfrm>
          <a:prstGeom prst="rect">
            <a:avLst/>
          </a:prstGeom>
        </p:spPr>
      </p:pic>
      <p:pic>
        <p:nvPicPr>
          <p:cNvPr id="1030" name="Picture 6" descr="Quantum Catania | Quantum Technologies Research at UniCT">
            <a:extLst>
              <a:ext uri="{FF2B5EF4-FFF2-40B4-BE49-F238E27FC236}">
                <a16:creationId xmlns:a16="http://schemas.microsoft.com/office/drawing/2014/main" id="{6548743F-8222-CC52-4D35-F448C6EE10E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9424" y="5054525"/>
            <a:ext cx="3507029" cy="197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3250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19AA98D-6A38-1A54-7B7B-0C93234247DD}"/>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66B12A0B-CFBD-CC4C-07E1-EAFC03F8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A1258065-78EC-2C60-5B08-2576E20CE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182E6244-C545-E972-B636-FCCF2538AB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2D75D895-82C9-8104-9C5C-9E1D17928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6EFA926F-435D-796D-BC9E-CDEF8B3A6A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64827B78-98FB-D7DB-DD73-E75213195D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FEB87CA6-0310-08BB-1108-40B77ED23B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5F869A75-9CDA-BE3F-3141-E09CCAD8993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5B02F29D-5A37-8264-6FBB-A434E405A9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E8737706-31B8-B1C2-1F29-595CE8706D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0D951431-EB1D-1F08-0598-C11B82B9E0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9B062F35-61E7-A311-0296-B3B555A497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 name="Tabella 1">
            <a:extLst>
              <a:ext uri="{FF2B5EF4-FFF2-40B4-BE49-F238E27FC236}">
                <a16:creationId xmlns:a16="http://schemas.microsoft.com/office/drawing/2014/main" id="{4097B116-79CA-C07A-A3A4-AD7AC9C1DE3E}"/>
              </a:ext>
            </a:extLst>
          </p:cNvPr>
          <p:cNvGraphicFramePr>
            <a:graphicFrameLocks noGrp="1"/>
          </p:cNvGraphicFramePr>
          <p:nvPr>
            <p:extLst>
              <p:ext uri="{D42A27DB-BD31-4B8C-83A1-F6EECF244321}">
                <p14:modId xmlns:p14="http://schemas.microsoft.com/office/powerpoint/2010/main" val="3837916716"/>
              </p:ext>
            </p:extLst>
          </p:nvPr>
        </p:nvGraphicFramePr>
        <p:xfrm>
          <a:off x="125895" y="814433"/>
          <a:ext cx="3029338" cy="2190624"/>
        </p:xfrm>
        <a:graphic>
          <a:graphicData uri="http://schemas.openxmlformats.org/drawingml/2006/table">
            <a:tbl>
              <a:tblPr firstRow="1" bandRow="1">
                <a:effectLst>
                  <a:outerShdw blurRad="50800" dist="38100" dir="2700000" algn="tl" rotWithShape="0">
                    <a:prstClr val="black">
                      <a:alpha val="40000"/>
                    </a:prstClr>
                  </a:outerShdw>
                </a:effectLst>
                <a:tableStyleId>{21E4AEA4-8DFA-4A89-87EB-49C32662AFE0}</a:tableStyleId>
              </a:tblPr>
              <a:tblGrid>
                <a:gridCol w="1514669">
                  <a:extLst>
                    <a:ext uri="{9D8B030D-6E8A-4147-A177-3AD203B41FA5}">
                      <a16:colId xmlns:a16="http://schemas.microsoft.com/office/drawing/2014/main" val="587487984"/>
                    </a:ext>
                  </a:extLst>
                </a:gridCol>
                <a:gridCol w="1514669">
                  <a:extLst>
                    <a:ext uri="{9D8B030D-6E8A-4147-A177-3AD203B41FA5}">
                      <a16:colId xmlns:a16="http://schemas.microsoft.com/office/drawing/2014/main" val="3314493217"/>
                    </a:ext>
                  </a:extLst>
                </a:gridCol>
              </a:tblGrid>
              <a:tr h="353163">
                <a:tc>
                  <a:txBody>
                    <a:bodyPr/>
                    <a:lstStyle/>
                    <a:p>
                      <a:r>
                        <a:rPr lang="en-US" sz="1800" dirty="0" err="1">
                          <a:solidFill>
                            <a:schemeClr val="bg1"/>
                          </a:solidFill>
                        </a:rPr>
                        <a:t>Compl</a:t>
                      </a:r>
                      <a:endParaRPr lang="en-US" sz="1800" dirty="0">
                        <a:solidFill>
                          <a:schemeClr val="bg1"/>
                        </a:solidFill>
                      </a:endParaRPr>
                    </a:p>
                  </a:txBody>
                  <a:tcPr marL="136175" marR="136175" marT="68088" marB="680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NON </a:t>
                      </a:r>
                      <a:r>
                        <a:rPr lang="en-US" sz="1800" dirty="0" err="1">
                          <a:solidFill>
                            <a:schemeClr val="bg1"/>
                          </a:solidFill>
                        </a:rPr>
                        <a:t>Compl</a:t>
                      </a:r>
                      <a:endParaRPr lang="en-US" sz="1800" dirty="0">
                        <a:solidFill>
                          <a:schemeClr val="bg1"/>
                        </a:solidFill>
                      </a:endParaRPr>
                    </a:p>
                  </a:txBody>
                  <a:tcPr marL="136175" marR="136175" marT="68088" marB="68088"/>
                </a:tc>
                <a:extLst>
                  <a:ext uri="{0D108BD9-81ED-4DB2-BD59-A6C34878D82A}">
                    <a16:rowId xmlns:a16="http://schemas.microsoft.com/office/drawing/2014/main" val="3690736160"/>
                  </a:ext>
                </a:extLst>
              </a:tr>
              <a:tr h="353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Kd</a:t>
                      </a:r>
                      <a:r>
                        <a:rPr lang="en-US" sz="1800" dirty="0">
                          <a:solidFill>
                            <a:schemeClr val="tx1"/>
                          </a:solidFill>
                        </a:rPr>
                        <a:t> = 0.04 ± 0.07 </a:t>
                      </a:r>
                      <a:r>
                        <a:rPr lang="en-US" sz="1800" dirty="0" err="1">
                          <a:solidFill>
                            <a:schemeClr val="tx1"/>
                          </a:solidFill>
                        </a:rPr>
                        <a:t>fM</a:t>
                      </a:r>
                      <a:endParaRPr lang="en-US" sz="1800" dirty="0">
                        <a:solidFill>
                          <a:schemeClr val="tx1"/>
                        </a:solidFill>
                      </a:endParaRPr>
                    </a:p>
                  </a:txBody>
                  <a:tcPr marL="136175" marR="136175" marT="68088" marB="680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solidFill>
                            <a:schemeClr val="tx1"/>
                          </a:solidFill>
                        </a:rPr>
                        <a:t>Kd</a:t>
                      </a:r>
                      <a:r>
                        <a:rPr lang="en-US" sz="1800" dirty="0">
                          <a:solidFill>
                            <a:schemeClr val="tx1"/>
                          </a:solidFill>
                        </a:rPr>
                        <a:t> = 10 ± 15 </a:t>
                      </a:r>
                      <a:r>
                        <a:rPr lang="en-US" sz="1800" dirty="0" err="1">
                          <a:solidFill>
                            <a:schemeClr val="tx1"/>
                          </a:solidFill>
                        </a:rPr>
                        <a:t>fM</a:t>
                      </a:r>
                      <a:endParaRPr lang="en-US" sz="1800" dirty="0">
                        <a:solidFill>
                          <a:schemeClr val="tx1"/>
                        </a:solidFill>
                      </a:endParaRPr>
                    </a:p>
                  </a:txBody>
                  <a:tcPr marL="136175" marR="136175" marT="68088" marB="68088"/>
                </a:tc>
                <a:extLst>
                  <a:ext uri="{0D108BD9-81ED-4DB2-BD59-A6C34878D82A}">
                    <a16:rowId xmlns:a16="http://schemas.microsoft.com/office/drawing/2014/main" val="1691931996"/>
                  </a:ext>
                </a:extLst>
              </a:tr>
              <a:tr h="353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n = 0.15</a:t>
                      </a:r>
                    </a:p>
                  </a:txBody>
                  <a:tcPr marL="136175" marR="136175" marT="68088" marB="680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n = 0.26</a:t>
                      </a:r>
                    </a:p>
                  </a:txBody>
                  <a:tcPr marL="136175" marR="136175" marT="68088" marB="68088"/>
                </a:tc>
                <a:extLst>
                  <a:ext uri="{0D108BD9-81ED-4DB2-BD59-A6C34878D82A}">
                    <a16:rowId xmlns:a16="http://schemas.microsoft.com/office/drawing/2014/main" val="3075591914"/>
                  </a:ext>
                </a:extLst>
              </a:tr>
              <a:tr h="3531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Vmax: 30 % </a:t>
                      </a:r>
                    </a:p>
                  </a:txBody>
                  <a:tcPr marL="136175" marR="136175" marT="68088" marB="68088"/>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Vmax: 17 % </a:t>
                      </a:r>
                    </a:p>
                  </a:txBody>
                  <a:tcPr marL="136175" marR="136175" marT="68088" marB="68088"/>
                </a:tc>
                <a:extLst>
                  <a:ext uri="{0D108BD9-81ED-4DB2-BD59-A6C34878D82A}">
                    <a16:rowId xmlns:a16="http://schemas.microsoft.com/office/drawing/2014/main" val="1174844611"/>
                  </a:ext>
                </a:extLst>
              </a:tr>
            </a:tbl>
          </a:graphicData>
        </a:graphic>
      </p:graphicFrame>
      <p:grpSp>
        <p:nvGrpSpPr>
          <p:cNvPr id="3" name="Gruppo 2">
            <a:extLst>
              <a:ext uri="{FF2B5EF4-FFF2-40B4-BE49-F238E27FC236}">
                <a16:creationId xmlns:a16="http://schemas.microsoft.com/office/drawing/2014/main" id="{3F85D2B9-9817-9EF4-CEB4-899F872ADA7B}"/>
              </a:ext>
            </a:extLst>
          </p:cNvPr>
          <p:cNvGrpSpPr/>
          <p:nvPr/>
        </p:nvGrpSpPr>
        <p:grpSpPr>
          <a:xfrm>
            <a:off x="7648234" y="20978"/>
            <a:ext cx="4433970" cy="3833140"/>
            <a:chOff x="4751909" y="2812194"/>
            <a:chExt cx="4433970" cy="3833140"/>
          </a:xfrm>
        </p:grpSpPr>
        <p:pic>
          <p:nvPicPr>
            <p:cNvPr id="4" name="Immagine 3" descr="Immagine che contiene testo, linea, diagramma, Diagramma&#10;&#10;Descrizione generata automaticamente">
              <a:extLst>
                <a:ext uri="{FF2B5EF4-FFF2-40B4-BE49-F238E27FC236}">
                  <a16:creationId xmlns:a16="http://schemas.microsoft.com/office/drawing/2014/main" id="{C5449137-1A9E-4B60-6F6D-5C84380E3BCE}"/>
                </a:ext>
              </a:extLst>
            </p:cNvPr>
            <p:cNvPicPr>
              <a:picLocks noChangeAspect="1"/>
            </p:cNvPicPr>
            <p:nvPr/>
          </p:nvPicPr>
          <p:blipFill>
            <a:blip r:embed="rId2"/>
            <a:stretch>
              <a:fillRect/>
            </a:stretch>
          </p:blipFill>
          <p:spPr>
            <a:xfrm>
              <a:off x="4751909" y="3273104"/>
              <a:ext cx="4433970" cy="3372230"/>
            </a:xfrm>
            <a:prstGeom prst="rect">
              <a:avLst/>
            </a:prstGeom>
          </p:spPr>
        </p:pic>
        <p:sp>
          <p:nvSpPr>
            <p:cNvPr id="5" name="CasellaDiTesto 4">
              <a:extLst>
                <a:ext uri="{FF2B5EF4-FFF2-40B4-BE49-F238E27FC236}">
                  <a16:creationId xmlns:a16="http://schemas.microsoft.com/office/drawing/2014/main" id="{46EE15DA-FBCC-17CE-5F22-9F362AD08F6D}"/>
                </a:ext>
              </a:extLst>
            </p:cNvPr>
            <p:cNvSpPr txBox="1"/>
            <p:nvPr/>
          </p:nvSpPr>
          <p:spPr>
            <a:xfrm>
              <a:off x="6717243" y="2812194"/>
              <a:ext cx="872162" cy="523220"/>
            </a:xfrm>
            <a:prstGeom prst="rect">
              <a:avLst/>
            </a:prstGeom>
            <a:noFill/>
          </p:spPr>
          <p:txBody>
            <a:bodyPr wrap="none" rtlCol="0">
              <a:spAutoFit/>
            </a:bodyPr>
            <a:lstStyle/>
            <a:p>
              <a:r>
                <a:rPr lang="en-US" sz="2800" dirty="0"/>
                <a:t>LOG</a:t>
              </a:r>
            </a:p>
          </p:txBody>
        </p:sp>
      </p:grpSp>
      <p:sp>
        <p:nvSpPr>
          <p:cNvPr id="6" name="CasellaDiTesto 5">
            <a:extLst>
              <a:ext uri="{FF2B5EF4-FFF2-40B4-BE49-F238E27FC236}">
                <a16:creationId xmlns:a16="http://schemas.microsoft.com/office/drawing/2014/main" id="{1BA8D7AE-ADC9-E21E-CAD7-A72643279E2E}"/>
              </a:ext>
            </a:extLst>
          </p:cNvPr>
          <p:cNvSpPr txBox="1"/>
          <p:nvPr/>
        </p:nvSpPr>
        <p:spPr>
          <a:xfrm>
            <a:off x="106079" y="4346620"/>
            <a:ext cx="3743445" cy="707886"/>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4300"/>
            </a:lvl1pPr>
          </a:lstStyle>
          <a:p>
            <a:r>
              <a:rPr lang="en-US" sz="4000" dirty="0"/>
              <a:t>Specificity Tests</a:t>
            </a:r>
          </a:p>
        </p:txBody>
      </p:sp>
      <p:pic>
        <p:nvPicPr>
          <p:cNvPr id="7" name="Immagine 6" descr="Immagine che contiene testo, diagramma, Rettangolo, linea&#10;&#10;Descrizione generata automaticamente">
            <a:extLst>
              <a:ext uri="{FF2B5EF4-FFF2-40B4-BE49-F238E27FC236}">
                <a16:creationId xmlns:a16="http://schemas.microsoft.com/office/drawing/2014/main" id="{391705E1-CE30-2A6D-7503-4E32AACF3D5D}"/>
              </a:ext>
            </a:extLst>
          </p:cNvPr>
          <p:cNvPicPr>
            <a:picLocks noChangeAspect="1"/>
          </p:cNvPicPr>
          <p:nvPr/>
        </p:nvPicPr>
        <p:blipFill>
          <a:blip r:embed="rId3"/>
          <a:stretch>
            <a:fillRect/>
          </a:stretch>
        </p:blipFill>
        <p:spPr>
          <a:xfrm>
            <a:off x="3885687" y="3912144"/>
            <a:ext cx="3921398" cy="2829430"/>
          </a:xfrm>
          <a:prstGeom prst="rect">
            <a:avLst/>
          </a:prstGeom>
        </p:spPr>
      </p:pic>
      <p:grpSp>
        <p:nvGrpSpPr>
          <p:cNvPr id="8" name="Gruppo 7">
            <a:extLst>
              <a:ext uri="{FF2B5EF4-FFF2-40B4-BE49-F238E27FC236}">
                <a16:creationId xmlns:a16="http://schemas.microsoft.com/office/drawing/2014/main" id="{FB44A2C0-D3B9-09AD-05B7-B3B1336647A7}"/>
              </a:ext>
            </a:extLst>
          </p:cNvPr>
          <p:cNvGrpSpPr/>
          <p:nvPr/>
        </p:nvGrpSpPr>
        <p:grpSpPr>
          <a:xfrm>
            <a:off x="7807085" y="3912143"/>
            <a:ext cx="3921398" cy="2829431"/>
            <a:chOff x="7807085" y="3912143"/>
            <a:chExt cx="3921398" cy="2829431"/>
          </a:xfrm>
        </p:grpSpPr>
        <p:pic>
          <p:nvPicPr>
            <p:cNvPr id="9" name="Immagine 8" descr="Immagine che contiene testo, diagramma, schermata, Rettangolo&#10;&#10;Descrizione generata automaticamente">
              <a:extLst>
                <a:ext uri="{FF2B5EF4-FFF2-40B4-BE49-F238E27FC236}">
                  <a16:creationId xmlns:a16="http://schemas.microsoft.com/office/drawing/2014/main" id="{6A9CB766-1043-D623-C6C5-D254D56A598D}"/>
                </a:ext>
              </a:extLst>
            </p:cNvPr>
            <p:cNvPicPr>
              <a:picLocks noChangeAspect="1"/>
            </p:cNvPicPr>
            <p:nvPr/>
          </p:nvPicPr>
          <p:blipFill>
            <a:blip r:embed="rId4"/>
            <a:stretch>
              <a:fillRect/>
            </a:stretch>
          </p:blipFill>
          <p:spPr>
            <a:xfrm>
              <a:off x="7807085" y="3912143"/>
              <a:ext cx="3921398" cy="2829431"/>
            </a:xfrm>
            <a:prstGeom prst="rect">
              <a:avLst/>
            </a:prstGeom>
          </p:spPr>
        </p:pic>
        <p:sp>
          <p:nvSpPr>
            <p:cNvPr id="10" name="CasellaDiTesto 9">
              <a:extLst>
                <a:ext uri="{FF2B5EF4-FFF2-40B4-BE49-F238E27FC236}">
                  <a16:creationId xmlns:a16="http://schemas.microsoft.com/office/drawing/2014/main" id="{EC5C6F8E-49D1-B6C2-11AD-BFD0C224862C}"/>
                </a:ext>
              </a:extLst>
            </p:cNvPr>
            <p:cNvSpPr txBox="1"/>
            <p:nvPr/>
          </p:nvSpPr>
          <p:spPr>
            <a:xfrm>
              <a:off x="8770776" y="4310743"/>
              <a:ext cx="1213217" cy="369332"/>
            </a:xfrm>
            <a:prstGeom prst="rect">
              <a:avLst/>
            </a:prstGeom>
            <a:noFill/>
            <a:ln>
              <a:solidFill>
                <a:schemeClr val="tx1"/>
              </a:solidFill>
            </a:ln>
          </p:spPr>
          <p:txBody>
            <a:bodyPr wrap="none" rtlCol="0">
              <a:spAutoFit/>
            </a:bodyPr>
            <a:lstStyle/>
            <a:p>
              <a:r>
                <a:rPr lang="en-US" dirty="0"/>
                <a:t>Blood Test</a:t>
              </a:r>
            </a:p>
          </p:txBody>
        </p:sp>
      </p:grpSp>
      <p:pic>
        <p:nvPicPr>
          <p:cNvPr id="11" name="Immagine 10" descr="Immagine che contiene testo, linea, diagramma, Rettangolo&#10;&#10;Descrizione generata automaticamente">
            <a:extLst>
              <a:ext uri="{FF2B5EF4-FFF2-40B4-BE49-F238E27FC236}">
                <a16:creationId xmlns:a16="http://schemas.microsoft.com/office/drawing/2014/main" id="{A5A97B27-92BF-7C42-FDF7-DA273FC8F8CC}"/>
              </a:ext>
            </a:extLst>
          </p:cNvPr>
          <p:cNvPicPr>
            <a:picLocks noChangeAspect="1"/>
          </p:cNvPicPr>
          <p:nvPr/>
        </p:nvPicPr>
        <p:blipFill>
          <a:blip r:embed="rId5"/>
          <a:stretch>
            <a:fillRect/>
          </a:stretch>
        </p:blipFill>
        <p:spPr>
          <a:xfrm>
            <a:off x="3295613" y="477540"/>
            <a:ext cx="4374611" cy="3376578"/>
          </a:xfrm>
          <a:prstGeom prst="rect">
            <a:avLst/>
          </a:prstGeom>
        </p:spPr>
      </p:pic>
      <p:pic>
        <p:nvPicPr>
          <p:cNvPr id="12" name="Immagine 11" descr="Immagine che contiene testo, linea, diagramma, schermata&#10;&#10;Descrizione generata automaticamente">
            <a:extLst>
              <a:ext uri="{FF2B5EF4-FFF2-40B4-BE49-F238E27FC236}">
                <a16:creationId xmlns:a16="http://schemas.microsoft.com/office/drawing/2014/main" id="{FD59B211-4736-3252-8969-6897AF340D5D}"/>
              </a:ext>
            </a:extLst>
          </p:cNvPr>
          <p:cNvPicPr>
            <a:picLocks noChangeAspect="1"/>
          </p:cNvPicPr>
          <p:nvPr/>
        </p:nvPicPr>
        <p:blipFill>
          <a:blip r:embed="rId6"/>
          <a:stretch>
            <a:fillRect/>
          </a:stretch>
        </p:blipFill>
        <p:spPr>
          <a:xfrm>
            <a:off x="3295613" y="477540"/>
            <a:ext cx="4374611" cy="3376578"/>
          </a:xfrm>
          <a:prstGeom prst="rect">
            <a:avLst/>
          </a:prstGeom>
        </p:spPr>
      </p:pic>
      <p:pic>
        <p:nvPicPr>
          <p:cNvPr id="13" name="Immagine 12" descr="Immagine che contiene testo, linea, schermata, diagramma&#10;&#10;Descrizione generata automaticamente">
            <a:extLst>
              <a:ext uri="{FF2B5EF4-FFF2-40B4-BE49-F238E27FC236}">
                <a16:creationId xmlns:a16="http://schemas.microsoft.com/office/drawing/2014/main" id="{7A2FB23A-71C0-F956-66CF-3413CBA6ED09}"/>
              </a:ext>
            </a:extLst>
          </p:cNvPr>
          <p:cNvPicPr>
            <a:picLocks noChangeAspect="1"/>
          </p:cNvPicPr>
          <p:nvPr/>
        </p:nvPicPr>
        <p:blipFill>
          <a:blip r:embed="rId7"/>
          <a:stretch>
            <a:fillRect/>
          </a:stretch>
        </p:blipFill>
        <p:spPr>
          <a:xfrm>
            <a:off x="3295613" y="477540"/>
            <a:ext cx="4374611" cy="3376578"/>
          </a:xfrm>
          <a:prstGeom prst="rect">
            <a:avLst/>
          </a:prstGeom>
        </p:spPr>
      </p:pic>
      <p:sp>
        <p:nvSpPr>
          <p:cNvPr id="14" name="CasellaDiTesto 13">
            <a:extLst>
              <a:ext uri="{FF2B5EF4-FFF2-40B4-BE49-F238E27FC236}">
                <a16:creationId xmlns:a16="http://schemas.microsoft.com/office/drawing/2014/main" id="{7C3A7E99-95A7-313F-1F10-2DB94D78CE5B}"/>
              </a:ext>
            </a:extLst>
          </p:cNvPr>
          <p:cNvSpPr txBox="1"/>
          <p:nvPr/>
        </p:nvSpPr>
        <p:spPr>
          <a:xfrm>
            <a:off x="902570" y="5410913"/>
            <a:ext cx="2406921" cy="830997"/>
          </a:xfrm>
          <a:prstGeom prst="rect">
            <a:avLst/>
          </a:prstGeom>
          <a:noFill/>
          <a:ln w="28575">
            <a:solidFill>
              <a:schemeClr val="accent2"/>
            </a:solidFill>
          </a:ln>
        </p:spPr>
        <p:txBody>
          <a:bodyPr wrap="square">
            <a:spAutoFit/>
          </a:bodyPr>
          <a:lstStyle>
            <a:defPPr>
              <a:defRPr lang="it-IT"/>
            </a:defPPr>
            <a:lvl1pPr fontAlgn="ctr">
              <a:defRPr sz="1600" i="1"/>
            </a:lvl1pPr>
          </a:lstStyle>
          <a:p>
            <a:r>
              <a:rPr lang="en-US" dirty="0"/>
              <a:t>R. Chiechio et Al., Applied Surface Science Advances - 2025</a:t>
            </a:r>
          </a:p>
        </p:txBody>
      </p:sp>
      <p:sp>
        <p:nvSpPr>
          <p:cNvPr id="15" name="Rettangolo 14">
            <a:extLst>
              <a:ext uri="{FF2B5EF4-FFF2-40B4-BE49-F238E27FC236}">
                <a16:creationId xmlns:a16="http://schemas.microsoft.com/office/drawing/2014/main" id="{CEED9DCC-FD66-384B-FB69-A2681D646E05}"/>
              </a:ext>
            </a:extLst>
          </p:cNvPr>
          <p:cNvSpPr/>
          <p:nvPr/>
        </p:nvSpPr>
        <p:spPr>
          <a:xfrm>
            <a:off x="96235" y="6356443"/>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9</a:t>
            </a:r>
          </a:p>
        </p:txBody>
      </p:sp>
    </p:spTree>
    <p:extLst>
      <p:ext uri="{BB962C8B-B14F-4D97-AF65-F5344CB8AC3E}">
        <p14:creationId xmlns:p14="http://schemas.microsoft.com/office/powerpoint/2010/main" val="73082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3681220-B380-3BB3-5673-AE7ED1AF25C6}"/>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78384888-8A7F-9513-F981-E67E67122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F9D9F7D6-82DF-C6C8-732E-5F7E301A19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9FD3A1AA-B75F-727C-42EB-D91BE82D28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B3E74C23-1B6C-3A43-4C68-606DA4BC7E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1535E8F5-9D9F-ED6F-DA36-60DD2E8B4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A5177AA7-D9BE-A4A7-3104-CF17BB8D92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4DFC9CD9-70D8-DCD9-EA78-96AFBD22B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45E9406A-FE61-5F35-02C0-1DAEE46C0A4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13244BA1-38E4-F671-23D1-BAFC0D79FF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8C80F20C-BF31-0C5C-7A81-A4A4F7FC7D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350EDDAE-498A-96DB-7F1C-6BFA87AC59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AFDB65FD-34A7-B4F8-706D-0F70883DA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uppo 1">
            <a:extLst>
              <a:ext uri="{FF2B5EF4-FFF2-40B4-BE49-F238E27FC236}">
                <a16:creationId xmlns:a16="http://schemas.microsoft.com/office/drawing/2014/main" id="{2B237F13-A58E-ED5B-5369-074F20D8F503}"/>
              </a:ext>
            </a:extLst>
          </p:cNvPr>
          <p:cNvGrpSpPr/>
          <p:nvPr/>
        </p:nvGrpSpPr>
        <p:grpSpPr>
          <a:xfrm>
            <a:off x="8757011" y="1960454"/>
            <a:ext cx="2752284" cy="1256760"/>
            <a:chOff x="4313238" y="1517697"/>
            <a:chExt cx="3026019" cy="1416142"/>
          </a:xfrm>
        </p:grpSpPr>
        <p:sp>
          <p:nvSpPr>
            <p:cNvPr id="3" name="Cube 11">
              <a:extLst>
                <a:ext uri="{FF2B5EF4-FFF2-40B4-BE49-F238E27FC236}">
                  <a16:creationId xmlns:a16="http://schemas.microsoft.com/office/drawing/2014/main" id="{C0B5D7FF-8530-6330-19EA-C0B2BAFF96F9}"/>
                </a:ext>
              </a:extLst>
            </p:cNvPr>
            <p:cNvSpPr/>
            <p:nvPr/>
          </p:nvSpPr>
          <p:spPr>
            <a:xfrm>
              <a:off x="4313238" y="2501552"/>
              <a:ext cx="3026019" cy="432287"/>
            </a:xfrm>
            <a:prstGeom prst="cub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rPr>
                <a:t>Silanized ITO-PET</a:t>
              </a:r>
            </a:p>
          </p:txBody>
        </p:sp>
        <p:grpSp>
          <p:nvGrpSpPr>
            <p:cNvPr id="4" name="Gruppo 3">
              <a:extLst>
                <a:ext uri="{FF2B5EF4-FFF2-40B4-BE49-F238E27FC236}">
                  <a16:creationId xmlns:a16="http://schemas.microsoft.com/office/drawing/2014/main" id="{EBD2EB17-F8A4-1595-177F-46B91EF7D10B}"/>
                </a:ext>
              </a:extLst>
            </p:cNvPr>
            <p:cNvGrpSpPr/>
            <p:nvPr/>
          </p:nvGrpSpPr>
          <p:grpSpPr>
            <a:xfrm>
              <a:off x="4434135" y="1517697"/>
              <a:ext cx="2681655" cy="1069691"/>
              <a:chOff x="813287" y="5169768"/>
              <a:chExt cx="2681655" cy="1069691"/>
            </a:xfrm>
          </p:grpSpPr>
          <p:grpSp>
            <p:nvGrpSpPr>
              <p:cNvPr id="5" name="Gruppo 4">
                <a:extLst>
                  <a:ext uri="{FF2B5EF4-FFF2-40B4-BE49-F238E27FC236}">
                    <a16:creationId xmlns:a16="http://schemas.microsoft.com/office/drawing/2014/main" id="{5AE54E2B-E553-4CF7-893C-3A2379038EF3}"/>
                  </a:ext>
                </a:extLst>
              </p:cNvPr>
              <p:cNvGrpSpPr/>
              <p:nvPr/>
            </p:nvGrpSpPr>
            <p:grpSpPr>
              <a:xfrm>
                <a:off x="813287" y="5169768"/>
                <a:ext cx="2681655" cy="468924"/>
                <a:chOff x="819149" y="5443902"/>
                <a:chExt cx="2681655" cy="468924"/>
              </a:xfrm>
            </p:grpSpPr>
            <p:sp>
              <p:nvSpPr>
                <p:cNvPr id="22" name="Oval 5">
                  <a:extLst>
                    <a:ext uri="{FF2B5EF4-FFF2-40B4-BE49-F238E27FC236}">
                      <a16:creationId xmlns:a16="http://schemas.microsoft.com/office/drawing/2014/main" id="{42096353-34DD-1FB9-6D38-BAE2075BA56B}"/>
                    </a:ext>
                  </a:extLst>
                </p:cNvPr>
                <p:cNvSpPr/>
                <p:nvPr/>
              </p:nvSpPr>
              <p:spPr>
                <a:xfrm>
                  <a:off x="1500553" y="5443903"/>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bg1"/>
                    </a:solidFill>
                    <a:cs typeface="Calibri"/>
                  </a:endParaRPr>
                </a:p>
              </p:txBody>
            </p:sp>
            <p:sp>
              <p:nvSpPr>
                <p:cNvPr id="23" name="Oval 43">
                  <a:extLst>
                    <a:ext uri="{FF2B5EF4-FFF2-40B4-BE49-F238E27FC236}">
                      <a16:creationId xmlns:a16="http://schemas.microsoft.com/office/drawing/2014/main" id="{3D645624-D11C-B201-1FD7-7933A62882AD}"/>
                    </a:ext>
                  </a:extLst>
                </p:cNvPr>
                <p:cNvSpPr/>
                <p:nvPr/>
              </p:nvSpPr>
              <p:spPr>
                <a:xfrm>
                  <a:off x="2321168" y="5443903"/>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bg1"/>
                    </a:solidFill>
                    <a:cs typeface="Calibri"/>
                  </a:endParaRPr>
                </a:p>
              </p:txBody>
            </p:sp>
            <p:sp>
              <p:nvSpPr>
                <p:cNvPr id="24" name="Oval 82">
                  <a:extLst>
                    <a:ext uri="{FF2B5EF4-FFF2-40B4-BE49-F238E27FC236}">
                      <a16:creationId xmlns:a16="http://schemas.microsoft.com/office/drawing/2014/main" id="{E8751FFF-B445-3BA7-3968-14CE951A2EF4}"/>
                    </a:ext>
                  </a:extLst>
                </p:cNvPr>
                <p:cNvSpPr/>
                <p:nvPr/>
              </p:nvSpPr>
              <p:spPr>
                <a:xfrm>
                  <a:off x="819149" y="5443902"/>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bg1"/>
                    </a:solidFill>
                    <a:cs typeface="Calibri"/>
                  </a:endParaRPr>
                </a:p>
              </p:txBody>
            </p:sp>
            <p:sp>
              <p:nvSpPr>
                <p:cNvPr id="25" name="Oval 104">
                  <a:extLst>
                    <a:ext uri="{FF2B5EF4-FFF2-40B4-BE49-F238E27FC236}">
                      <a16:creationId xmlns:a16="http://schemas.microsoft.com/office/drawing/2014/main" id="{2D99920C-FA30-E277-FACF-983846F6D98F}"/>
                    </a:ext>
                  </a:extLst>
                </p:cNvPr>
                <p:cNvSpPr/>
                <p:nvPr/>
              </p:nvSpPr>
              <p:spPr>
                <a:xfrm>
                  <a:off x="3039207" y="5443904"/>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bg1"/>
                    </a:solidFill>
                    <a:cs typeface="Calibri"/>
                  </a:endParaRPr>
                </a:p>
              </p:txBody>
            </p:sp>
          </p:grpSp>
          <p:grpSp>
            <p:nvGrpSpPr>
              <p:cNvPr id="6" name="Gruppo 5">
                <a:extLst>
                  <a:ext uri="{FF2B5EF4-FFF2-40B4-BE49-F238E27FC236}">
                    <a16:creationId xmlns:a16="http://schemas.microsoft.com/office/drawing/2014/main" id="{5DCCDC8D-A6BC-BD8A-07AE-8FE673FF0D1F}"/>
                  </a:ext>
                </a:extLst>
              </p:cNvPr>
              <p:cNvGrpSpPr/>
              <p:nvPr/>
            </p:nvGrpSpPr>
            <p:grpSpPr>
              <a:xfrm>
                <a:off x="3110279" y="5618135"/>
                <a:ext cx="379532" cy="621324"/>
                <a:chOff x="3283194" y="4736748"/>
                <a:chExt cx="379532" cy="621324"/>
              </a:xfrm>
            </p:grpSpPr>
            <p:cxnSp>
              <p:nvCxnSpPr>
                <p:cNvPr id="19" name="Straight Arrow Connector 105">
                  <a:extLst>
                    <a:ext uri="{FF2B5EF4-FFF2-40B4-BE49-F238E27FC236}">
                      <a16:creationId xmlns:a16="http://schemas.microsoft.com/office/drawing/2014/main" id="{E406C06A-4C9B-DDBE-EC67-273AE7213334}"/>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Arrow Connector 107">
                  <a:extLst>
                    <a:ext uri="{FF2B5EF4-FFF2-40B4-BE49-F238E27FC236}">
                      <a16:creationId xmlns:a16="http://schemas.microsoft.com/office/drawing/2014/main" id="{E1EAE8DB-CF46-EE3A-A722-CD2E0B55DE3E}"/>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Arrow Connector 109">
                  <a:extLst>
                    <a:ext uri="{FF2B5EF4-FFF2-40B4-BE49-F238E27FC236}">
                      <a16:creationId xmlns:a16="http://schemas.microsoft.com/office/drawing/2014/main" id="{9EFA567A-EDDA-250C-0DB0-F1F2E1FFDFDC}"/>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7" name="Gruppo 6">
                <a:extLst>
                  <a:ext uri="{FF2B5EF4-FFF2-40B4-BE49-F238E27FC236}">
                    <a16:creationId xmlns:a16="http://schemas.microsoft.com/office/drawing/2014/main" id="{F7FBD0EC-A5FB-C1CA-2086-40801B550646}"/>
                  </a:ext>
                </a:extLst>
              </p:cNvPr>
              <p:cNvGrpSpPr/>
              <p:nvPr/>
            </p:nvGrpSpPr>
            <p:grpSpPr>
              <a:xfrm>
                <a:off x="2405427" y="5612124"/>
                <a:ext cx="379532" cy="621324"/>
                <a:chOff x="3283194" y="4736748"/>
                <a:chExt cx="379532" cy="621324"/>
              </a:xfrm>
            </p:grpSpPr>
            <p:cxnSp>
              <p:nvCxnSpPr>
                <p:cNvPr id="16" name="Straight Arrow Connector 105">
                  <a:extLst>
                    <a:ext uri="{FF2B5EF4-FFF2-40B4-BE49-F238E27FC236}">
                      <a16:creationId xmlns:a16="http://schemas.microsoft.com/office/drawing/2014/main" id="{836EA2AD-F28D-729C-3EA2-15F55B502729}"/>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Arrow Connector 107">
                  <a:extLst>
                    <a:ext uri="{FF2B5EF4-FFF2-40B4-BE49-F238E27FC236}">
                      <a16:creationId xmlns:a16="http://schemas.microsoft.com/office/drawing/2014/main" id="{1F380E70-7786-7BFF-B50A-313669578BE3}"/>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Arrow Connector 109">
                  <a:extLst>
                    <a:ext uri="{FF2B5EF4-FFF2-40B4-BE49-F238E27FC236}">
                      <a16:creationId xmlns:a16="http://schemas.microsoft.com/office/drawing/2014/main" id="{1717F4B7-CD05-4C2F-E256-C5A2E68867EE}"/>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8" name="Gruppo 7">
                <a:extLst>
                  <a:ext uri="{FF2B5EF4-FFF2-40B4-BE49-F238E27FC236}">
                    <a16:creationId xmlns:a16="http://schemas.microsoft.com/office/drawing/2014/main" id="{324E4E17-ABBF-A738-051F-973785CC9267}"/>
                  </a:ext>
                </a:extLst>
              </p:cNvPr>
              <p:cNvGrpSpPr/>
              <p:nvPr/>
            </p:nvGrpSpPr>
            <p:grpSpPr>
              <a:xfrm>
                <a:off x="1592140" y="5612124"/>
                <a:ext cx="379532" cy="621324"/>
                <a:chOff x="3283194" y="4736748"/>
                <a:chExt cx="379532" cy="621324"/>
              </a:xfrm>
            </p:grpSpPr>
            <p:cxnSp>
              <p:nvCxnSpPr>
                <p:cNvPr id="13" name="Straight Arrow Connector 105">
                  <a:extLst>
                    <a:ext uri="{FF2B5EF4-FFF2-40B4-BE49-F238E27FC236}">
                      <a16:creationId xmlns:a16="http://schemas.microsoft.com/office/drawing/2014/main" id="{C0FE64CC-C608-C2E2-3CFE-1D2E1DE2CD3E}"/>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Arrow Connector 107">
                  <a:extLst>
                    <a:ext uri="{FF2B5EF4-FFF2-40B4-BE49-F238E27FC236}">
                      <a16:creationId xmlns:a16="http://schemas.microsoft.com/office/drawing/2014/main" id="{F95317A5-59BA-38FC-DAC0-9C8F79AC159E}"/>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Arrow Connector 109">
                  <a:extLst>
                    <a:ext uri="{FF2B5EF4-FFF2-40B4-BE49-F238E27FC236}">
                      <a16:creationId xmlns:a16="http://schemas.microsoft.com/office/drawing/2014/main" id="{73561DEA-0375-38F7-8E4F-D43DF39404EA}"/>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9" name="Gruppo 8">
                <a:extLst>
                  <a:ext uri="{FF2B5EF4-FFF2-40B4-BE49-F238E27FC236}">
                    <a16:creationId xmlns:a16="http://schemas.microsoft.com/office/drawing/2014/main" id="{EE7DF46A-3FD8-D817-3E51-8D918BBF1AFE}"/>
                  </a:ext>
                </a:extLst>
              </p:cNvPr>
              <p:cNvGrpSpPr/>
              <p:nvPr/>
            </p:nvGrpSpPr>
            <p:grpSpPr>
              <a:xfrm>
                <a:off x="890950" y="5613267"/>
                <a:ext cx="379532" cy="621324"/>
                <a:chOff x="3283194" y="4736748"/>
                <a:chExt cx="379532" cy="621324"/>
              </a:xfrm>
            </p:grpSpPr>
            <p:cxnSp>
              <p:nvCxnSpPr>
                <p:cNvPr id="10" name="Straight Arrow Connector 105">
                  <a:extLst>
                    <a:ext uri="{FF2B5EF4-FFF2-40B4-BE49-F238E27FC236}">
                      <a16:creationId xmlns:a16="http://schemas.microsoft.com/office/drawing/2014/main" id="{0A24B170-E72C-55A8-6F1E-85A67DEB8D32}"/>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Arrow Connector 107">
                  <a:extLst>
                    <a:ext uri="{FF2B5EF4-FFF2-40B4-BE49-F238E27FC236}">
                      <a16:creationId xmlns:a16="http://schemas.microsoft.com/office/drawing/2014/main" id="{45D54A43-4B46-45AF-4AD8-C8423A4143E9}"/>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 name="Straight Arrow Connector 109">
                  <a:extLst>
                    <a:ext uri="{FF2B5EF4-FFF2-40B4-BE49-F238E27FC236}">
                      <a16:creationId xmlns:a16="http://schemas.microsoft.com/office/drawing/2014/main" id="{3AB5F946-3E85-2DF3-A2DB-C697223C44AD}"/>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grpSp>
      <p:pic>
        <p:nvPicPr>
          <p:cNvPr id="26" name="Immagine 25" descr="Immagine che contiene violetto, blu, Blu elettrico, Blu cobalto&#10;&#10;Descrizione generata automaticamente">
            <a:extLst>
              <a:ext uri="{FF2B5EF4-FFF2-40B4-BE49-F238E27FC236}">
                <a16:creationId xmlns:a16="http://schemas.microsoft.com/office/drawing/2014/main" id="{603E7F0B-681C-E9CC-0DB2-1B915309C948}"/>
              </a:ext>
            </a:extLst>
          </p:cNvPr>
          <p:cNvPicPr>
            <a:picLocks noChangeAspect="1"/>
          </p:cNvPicPr>
          <p:nvPr/>
        </p:nvPicPr>
        <p:blipFill rotWithShape="1">
          <a:blip r:embed="rId2"/>
          <a:srcRect t="17213"/>
          <a:stretch/>
        </p:blipFill>
        <p:spPr>
          <a:xfrm rot="5400000">
            <a:off x="3432115" y="536240"/>
            <a:ext cx="1914584" cy="3420474"/>
          </a:xfrm>
          <a:prstGeom prst="rect">
            <a:avLst/>
          </a:prstGeom>
        </p:spPr>
      </p:pic>
      <p:grpSp>
        <p:nvGrpSpPr>
          <p:cNvPr id="27" name="Gruppo 26">
            <a:extLst>
              <a:ext uri="{FF2B5EF4-FFF2-40B4-BE49-F238E27FC236}">
                <a16:creationId xmlns:a16="http://schemas.microsoft.com/office/drawing/2014/main" id="{8361B276-E128-7557-2A00-D98CD87D8A31}"/>
              </a:ext>
            </a:extLst>
          </p:cNvPr>
          <p:cNvGrpSpPr/>
          <p:nvPr/>
        </p:nvGrpSpPr>
        <p:grpSpPr>
          <a:xfrm>
            <a:off x="5537098" y="456931"/>
            <a:ext cx="2538951" cy="2746836"/>
            <a:chOff x="4041508" y="933772"/>
            <a:chExt cx="2538951" cy="2746836"/>
          </a:xfrm>
        </p:grpSpPr>
        <p:grpSp>
          <p:nvGrpSpPr>
            <p:cNvPr id="28" name="Gruppo 27">
              <a:extLst>
                <a:ext uri="{FF2B5EF4-FFF2-40B4-BE49-F238E27FC236}">
                  <a16:creationId xmlns:a16="http://schemas.microsoft.com/office/drawing/2014/main" id="{D9C6526E-9E77-C467-8934-BEC59FF0A0B6}"/>
                </a:ext>
              </a:extLst>
            </p:cNvPr>
            <p:cNvGrpSpPr/>
            <p:nvPr/>
          </p:nvGrpSpPr>
          <p:grpSpPr>
            <a:xfrm>
              <a:off x="4041508" y="1766026"/>
              <a:ext cx="2538951" cy="1914582"/>
              <a:chOff x="3064504" y="1989234"/>
              <a:chExt cx="2540361" cy="1915647"/>
            </a:xfrm>
          </p:grpSpPr>
          <p:grpSp>
            <p:nvGrpSpPr>
              <p:cNvPr id="30" name="Gruppo 29">
                <a:extLst>
                  <a:ext uri="{FF2B5EF4-FFF2-40B4-BE49-F238E27FC236}">
                    <a16:creationId xmlns:a16="http://schemas.microsoft.com/office/drawing/2014/main" id="{528BAD12-5A0B-7F99-2A93-ABEDEEA24A39}"/>
                  </a:ext>
                </a:extLst>
              </p:cNvPr>
              <p:cNvGrpSpPr/>
              <p:nvPr/>
            </p:nvGrpSpPr>
            <p:grpSpPr>
              <a:xfrm>
                <a:off x="3618906" y="1989234"/>
                <a:ext cx="1985959" cy="1915647"/>
                <a:chOff x="3618906" y="1989234"/>
                <a:chExt cx="1985959" cy="1915647"/>
              </a:xfrm>
            </p:grpSpPr>
            <p:pic>
              <p:nvPicPr>
                <p:cNvPr id="32" name="Immagine 31" descr="Immagine che contiene oro, giallo&#10;&#10;Descrizione generata automaticamente">
                  <a:extLst>
                    <a:ext uri="{FF2B5EF4-FFF2-40B4-BE49-F238E27FC236}">
                      <a16:creationId xmlns:a16="http://schemas.microsoft.com/office/drawing/2014/main" id="{073AD8BE-4E6F-33A3-EB41-32A5F4119C9A}"/>
                    </a:ext>
                  </a:extLst>
                </p:cNvPr>
                <p:cNvPicPr>
                  <a:picLocks noChangeAspect="1"/>
                </p:cNvPicPr>
                <p:nvPr/>
              </p:nvPicPr>
              <p:blipFill>
                <a:blip r:embed="rId3"/>
                <a:stretch>
                  <a:fillRect/>
                </a:stretch>
              </p:blipFill>
              <p:spPr>
                <a:xfrm>
                  <a:off x="3618906" y="1989234"/>
                  <a:ext cx="1915647" cy="1915647"/>
                </a:xfrm>
                <a:prstGeom prst="rect">
                  <a:avLst/>
                </a:prstGeom>
              </p:spPr>
            </p:pic>
            <p:cxnSp>
              <p:nvCxnSpPr>
                <p:cNvPr id="33" name="Connettore 1 50">
                  <a:extLst>
                    <a:ext uri="{FF2B5EF4-FFF2-40B4-BE49-F238E27FC236}">
                      <a16:creationId xmlns:a16="http://schemas.microsoft.com/office/drawing/2014/main" id="{5E08DB32-11C1-A0E3-7EB7-EF83CF82EFD1}"/>
                    </a:ext>
                  </a:extLst>
                </p:cNvPr>
                <p:cNvCxnSpPr/>
                <p:nvPr/>
              </p:nvCxnSpPr>
              <p:spPr>
                <a:xfrm>
                  <a:off x="5080401" y="3831688"/>
                  <a:ext cx="4212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CasellaDiTesto 33">
                  <a:extLst>
                    <a:ext uri="{FF2B5EF4-FFF2-40B4-BE49-F238E27FC236}">
                      <a16:creationId xmlns:a16="http://schemas.microsoft.com/office/drawing/2014/main" id="{57ADA694-1B9F-A812-24F0-5765BB79598D}"/>
                    </a:ext>
                  </a:extLst>
                </p:cNvPr>
                <p:cNvSpPr txBox="1"/>
                <p:nvPr/>
              </p:nvSpPr>
              <p:spPr>
                <a:xfrm>
                  <a:off x="4691929" y="3465465"/>
                  <a:ext cx="912936" cy="369537"/>
                </a:xfrm>
                <a:prstGeom prst="rect">
                  <a:avLst/>
                </a:prstGeom>
                <a:noFill/>
                <a:ln>
                  <a:noFill/>
                </a:ln>
              </p:spPr>
              <p:txBody>
                <a:bodyPr wrap="none" rtlCol="0">
                  <a:spAutoFit/>
                </a:bodyPr>
                <a:lstStyle/>
                <a:p>
                  <a:r>
                    <a:rPr lang="en-US" dirty="0">
                      <a:solidFill>
                        <a:schemeClr val="bg1"/>
                      </a:solidFill>
                    </a:rPr>
                    <a:t>100 </a:t>
                  </a:r>
                  <a:r>
                    <a:rPr lang="en-US" b="0" i="0" dirty="0">
                      <a:solidFill>
                        <a:schemeClr val="bg1"/>
                      </a:solidFill>
                      <a:effectLst/>
                      <a:latin typeface="Google Sans"/>
                    </a:rPr>
                    <a:t>µm</a:t>
                  </a:r>
                  <a:endParaRPr lang="en-US" dirty="0">
                    <a:solidFill>
                      <a:schemeClr val="bg1"/>
                    </a:solidFill>
                  </a:endParaRPr>
                </a:p>
              </p:txBody>
            </p:sp>
          </p:grpSp>
          <p:cxnSp>
            <p:nvCxnSpPr>
              <p:cNvPr id="31" name="Connettore 2 48">
                <a:extLst>
                  <a:ext uri="{FF2B5EF4-FFF2-40B4-BE49-F238E27FC236}">
                    <a16:creationId xmlns:a16="http://schemas.microsoft.com/office/drawing/2014/main" id="{3C821051-D812-DA56-B2A8-FCB0A011A21E}"/>
                  </a:ext>
                </a:extLst>
              </p:cNvPr>
              <p:cNvCxnSpPr>
                <a:cxnSpLocks/>
              </p:cNvCxnSpPr>
              <p:nvPr/>
            </p:nvCxnSpPr>
            <p:spPr>
              <a:xfrm>
                <a:off x="3064504" y="2671635"/>
                <a:ext cx="1125717" cy="134082"/>
              </a:xfrm>
              <a:prstGeom prst="straightConnector1">
                <a:avLst/>
              </a:prstGeom>
              <a:ln w="38100">
                <a:solidFill>
                  <a:schemeClr val="bg1"/>
                </a:solidFill>
                <a:tailEnd type="triangle"/>
              </a:ln>
            </p:spPr>
            <p:style>
              <a:lnRef idx="1">
                <a:schemeClr val="dk1"/>
              </a:lnRef>
              <a:fillRef idx="0">
                <a:schemeClr val="dk1"/>
              </a:fillRef>
              <a:effectRef idx="0">
                <a:schemeClr val="dk1"/>
              </a:effectRef>
              <a:fontRef idx="minor">
                <a:schemeClr val="tx1"/>
              </a:fontRef>
            </p:style>
          </p:cxnSp>
        </p:grpSp>
        <p:sp>
          <p:nvSpPr>
            <p:cNvPr id="29" name="CasellaDiTesto 28">
              <a:extLst>
                <a:ext uri="{FF2B5EF4-FFF2-40B4-BE49-F238E27FC236}">
                  <a16:creationId xmlns:a16="http://schemas.microsoft.com/office/drawing/2014/main" id="{2CFDABCB-32D2-39D3-68E2-1ADF1E8A0C74}"/>
                </a:ext>
              </a:extLst>
            </p:cNvPr>
            <p:cNvSpPr txBox="1"/>
            <p:nvPr/>
          </p:nvSpPr>
          <p:spPr>
            <a:xfrm>
              <a:off x="4604054" y="933772"/>
              <a:ext cx="1873198" cy="707886"/>
            </a:xfrm>
            <a:prstGeom prst="rect">
              <a:avLst/>
            </a:prstGeom>
            <a:noFill/>
            <a:ln w="28575">
              <a:solidFill>
                <a:schemeClr val="tx1"/>
              </a:solidFill>
            </a:ln>
          </p:spPr>
          <p:txBody>
            <a:bodyPr wrap="square" rtlCol="0">
              <a:spAutoFit/>
            </a:bodyPr>
            <a:lstStyle/>
            <a:p>
              <a:pPr algn="ctr"/>
              <a:r>
                <a:rPr lang="en-US" sz="2000" dirty="0"/>
                <a:t>Confocal microscope</a:t>
              </a:r>
            </a:p>
          </p:txBody>
        </p:sp>
      </p:grpSp>
      <p:grpSp>
        <p:nvGrpSpPr>
          <p:cNvPr id="35" name="Gruppo 34">
            <a:extLst>
              <a:ext uri="{FF2B5EF4-FFF2-40B4-BE49-F238E27FC236}">
                <a16:creationId xmlns:a16="http://schemas.microsoft.com/office/drawing/2014/main" id="{02B729BC-805D-B30E-297C-1977791CE740}"/>
              </a:ext>
            </a:extLst>
          </p:cNvPr>
          <p:cNvGrpSpPr/>
          <p:nvPr/>
        </p:nvGrpSpPr>
        <p:grpSpPr>
          <a:xfrm>
            <a:off x="6316054" y="4038822"/>
            <a:ext cx="3811793" cy="2790913"/>
            <a:chOff x="3391843" y="4299852"/>
            <a:chExt cx="3458856" cy="2532500"/>
          </a:xfrm>
        </p:grpSpPr>
        <p:grpSp>
          <p:nvGrpSpPr>
            <p:cNvPr id="36" name="Gruppo 35">
              <a:extLst>
                <a:ext uri="{FF2B5EF4-FFF2-40B4-BE49-F238E27FC236}">
                  <a16:creationId xmlns:a16="http://schemas.microsoft.com/office/drawing/2014/main" id="{58A166C5-C0D6-E0D0-00FF-6550D6CDE96B}"/>
                </a:ext>
              </a:extLst>
            </p:cNvPr>
            <p:cNvGrpSpPr/>
            <p:nvPr/>
          </p:nvGrpSpPr>
          <p:grpSpPr>
            <a:xfrm>
              <a:off x="3391843" y="4299852"/>
              <a:ext cx="3458856" cy="2532500"/>
              <a:chOff x="1395106" y="18343"/>
              <a:chExt cx="5624689" cy="3618843"/>
            </a:xfrm>
          </p:grpSpPr>
          <p:pic>
            <p:nvPicPr>
              <p:cNvPr id="38" name="Immagine 37" descr="Immagine che contiene Policromia, schermata&#10;&#10;Descrizione generata automaticamente">
                <a:extLst>
                  <a:ext uri="{FF2B5EF4-FFF2-40B4-BE49-F238E27FC236}">
                    <a16:creationId xmlns:a16="http://schemas.microsoft.com/office/drawing/2014/main" id="{C48511EE-7FE6-E258-FCDF-4F9C7CDB86B7}"/>
                  </a:ext>
                </a:extLst>
              </p:cNvPr>
              <p:cNvPicPr>
                <a:picLocks noChangeAspect="1"/>
              </p:cNvPicPr>
              <p:nvPr/>
            </p:nvPicPr>
            <p:blipFill>
              <a:blip r:embed="rId4"/>
              <a:stretch>
                <a:fillRect/>
              </a:stretch>
            </p:blipFill>
            <p:spPr>
              <a:xfrm>
                <a:off x="1856886" y="18343"/>
                <a:ext cx="5162909" cy="3305529"/>
              </a:xfrm>
              <a:prstGeom prst="rect">
                <a:avLst/>
              </a:prstGeom>
            </p:spPr>
          </p:pic>
          <p:sp>
            <p:nvSpPr>
              <p:cNvPr id="39" name="CasellaDiTesto 38">
                <a:extLst>
                  <a:ext uri="{FF2B5EF4-FFF2-40B4-BE49-F238E27FC236}">
                    <a16:creationId xmlns:a16="http://schemas.microsoft.com/office/drawing/2014/main" id="{5AAA4D3D-2F49-CF2C-FBB4-B4B54CC27AA3}"/>
                  </a:ext>
                </a:extLst>
              </p:cNvPr>
              <p:cNvSpPr txBox="1"/>
              <p:nvPr/>
            </p:nvSpPr>
            <p:spPr>
              <a:xfrm rot="16200000">
                <a:off x="325208" y="1306323"/>
                <a:ext cx="2548536" cy="408740"/>
              </a:xfrm>
              <a:prstGeom prst="rect">
                <a:avLst/>
              </a:prstGeom>
              <a:noFill/>
            </p:spPr>
            <p:txBody>
              <a:bodyPr wrap="none" rtlCol="0">
                <a:spAutoFit/>
              </a:bodyPr>
              <a:lstStyle/>
              <a:p>
                <a:r>
                  <a:rPr lang="en-US" sz="1200" dirty="0"/>
                  <a:t>Excitation wavelength (nm)</a:t>
                </a:r>
              </a:p>
            </p:txBody>
          </p:sp>
          <p:sp>
            <p:nvSpPr>
              <p:cNvPr id="40" name="CasellaDiTesto 39">
                <a:extLst>
                  <a:ext uri="{FF2B5EF4-FFF2-40B4-BE49-F238E27FC236}">
                    <a16:creationId xmlns:a16="http://schemas.microsoft.com/office/drawing/2014/main" id="{F24970F6-0EEB-A990-CC8E-152FCCF211E8}"/>
                  </a:ext>
                </a:extLst>
              </p:cNvPr>
              <p:cNvSpPr txBox="1"/>
              <p:nvPr/>
            </p:nvSpPr>
            <p:spPr>
              <a:xfrm>
                <a:off x="2666609" y="3278015"/>
                <a:ext cx="2838190" cy="359171"/>
              </a:xfrm>
              <a:prstGeom prst="rect">
                <a:avLst/>
              </a:prstGeom>
              <a:noFill/>
            </p:spPr>
            <p:txBody>
              <a:bodyPr wrap="none" rtlCol="0">
                <a:spAutoFit/>
              </a:bodyPr>
              <a:lstStyle/>
              <a:p>
                <a:r>
                  <a:rPr lang="en-US" sz="1200" dirty="0"/>
                  <a:t>Emission wavelength (nm)</a:t>
                </a:r>
              </a:p>
            </p:txBody>
          </p:sp>
        </p:grpSp>
        <p:sp>
          <p:nvSpPr>
            <p:cNvPr id="37" name="CasellaDiTesto 36">
              <a:extLst>
                <a:ext uri="{FF2B5EF4-FFF2-40B4-BE49-F238E27FC236}">
                  <a16:creationId xmlns:a16="http://schemas.microsoft.com/office/drawing/2014/main" id="{DC0151A4-0BA7-A350-1202-2B5F89092F88}"/>
                </a:ext>
              </a:extLst>
            </p:cNvPr>
            <p:cNvSpPr txBox="1"/>
            <p:nvPr/>
          </p:nvSpPr>
          <p:spPr>
            <a:xfrm>
              <a:off x="5728388" y="6086713"/>
              <a:ext cx="621397" cy="335135"/>
            </a:xfrm>
            <a:prstGeom prst="rect">
              <a:avLst/>
            </a:prstGeom>
            <a:noFill/>
          </p:spPr>
          <p:txBody>
            <a:bodyPr wrap="none" rtlCol="0">
              <a:spAutoFit/>
            </a:bodyPr>
            <a:lstStyle/>
            <a:p>
              <a:r>
                <a:rPr lang="en-US" dirty="0"/>
                <a:t>Solid</a:t>
              </a:r>
            </a:p>
          </p:txBody>
        </p:sp>
      </p:grpSp>
      <p:grpSp>
        <p:nvGrpSpPr>
          <p:cNvPr id="41" name="Gruppo 40">
            <a:extLst>
              <a:ext uri="{FF2B5EF4-FFF2-40B4-BE49-F238E27FC236}">
                <a16:creationId xmlns:a16="http://schemas.microsoft.com/office/drawing/2014/main" id="{49502F4A-21C5-61CA-B4F1-9E58D33E2A86}"/>
              </a:ext>
            </a:extLst>
          </p:cNvPr>
          <p:cNvGrpSpPr/>
          <p:nvPr/>
        </p:nvGrpSpPr>
        <p:grpSpPr>
          <a:xfrm>
            <a:off x="2693644" y="4038822"/>
            <a:ext cx="3612236" cy="2790913"/>
            <a:chOff x="108579" y="4404083"/>
            <a:chExt cx="3270439" cy="2532499"/>
          </a:xfrm>
        </p:grpSpPr>
        <p:grpSp>
          <p:nvGrpSpPr>
            <p:cNvPr id="42" name="Gruppo 41">
              <a:extLst>
                <a:ext uri="{FF2B5EF4-FFF2-40B4-BE49-F238E27FC236}">
                  <a16:creationId xmlns:a16="http://schemas.microsoft.com/office/drawing/2014/main" id="{6E348DC4-BFE9-8EF3-10D2-8DF7E0CBBEDE}"/>
                </a:ext>
              </a:extLst>
            </p:cNvPr>
            <p:cNvGrpSpPr/>
            <p:nvPr/>
          </p:nvGrpSpPr>
          <p:grpSpPr>
            <a:xfrm>
              <a:off x="372474" y="4404083"/>
              <a:ext cx="3006544" cy="2322978"/>
              <a:chOff x="372474" y="4404083"/>
              <a:chExt cx="3006544" cy="2322978"/>
            </a:xfrm>
          </p:grpSpPr>
          <p:pic>
            <p:nvPicPr>
              <p:cNvPr id="45" name="Immagine 44" descr="Immagine che contiene Policromia, schermata, testo, cerchio&#10;&#10;Descrizione generata automaticamente">
                <a:extLst>
                  <a:ext uri="{FF2B5EF4-FFF2-40B4-BE49-F238E27FC236}">
                    <a16:creationId xmlns:a16="http://schemas.microsoft.com/office/drawing/2014/main" id="{0B1E5E6D-EB14-20F1-4F55-5573B85A9DC1}"/>
                  </a:ext>
                </a:extLst>
              </p:cNvPr>
              <p:cNvPicPr>
                <a:picLocks noChangeAspect="1"/>
              </p:cNvPicPr>
              <p:nvPr/>
            </p:nvPicPr>
            <p:blipFill rotWithShape="1">
              <a:blip r:embed="rId5"/>
              <a:srcRect l="4132" b="5418"/>
              <a:stretch/>
            </p:blipFill>
            <p:spPr>
              <a:xfrm>
                <a:off x="372474" y="4404083"/>
                <a:ext cx="3006544" cy="2322978"/>
              </a:xfrm>
              <a:prstGeom prst="rect">
                <a:avLst/>
              </a:prstGeom>
            </p:spPr>
          </p:pic>
          <p:sp>
            <p:nvSpPr>
              <p:cNvPr id="46" name="CasellaDiTesto 45">
                <a:extLst>
                  <a:ext uri="{FF2B5EF4-FFF2-40B4-BE49-F238E27FC236}">
                    <a16:creationId xmlns:a16="http://schemas.microsoft.com/office/drawing/2014/main" id="{AB2B2A93-7CC9-58B9-BC71-14AAF35AB4E3}"/>
                  </a:ext>
                </a:extLst>
              </p:cNvPr>
              <p:cNvSpPr txBox="1"/>
              <p:nvPr/>
            </p:nvSpPr>
            <p:spPr>
              <a:xfrm>
                <a:off x="2100024" y="6211669"/>
                <a:ext cx="721598" cy="335135"/>
              </a:xfrm>
              <a:prstGeom prst="rect">
                <a:avLst/>
              </a:prstGeom>
              <a:noFill/>
            </p:spPr>
            <p:txBody>
              <a:bodyPr wrap="none" rtlCol="0">
                <a:spAutoFit/>
              </a:bodyPr>
              <a:lstStyle/>
              <a:p>
                <a:r>
                  <a:rPr lang="en-US" dirty="0"/>
                  <a:t>Liquid</a:t>
                </a:r>
              </a:p>
            </p:txBody>
          </p:sp>
        </p:grpSp>
        <p:sp>
          <p:nvSpPr>
            <p:cNvPr id="43" name="CasellaDiTesto 42">
              <a:extLst>
                <a:ext uri="{FF2B5EF4-FFF2-40B4-BE49-F238E27FC236}">
                  <a16:creationId xmlns:a16="http://schemas.microsoft.com/office/drawing/2014/main" id="{DB4AE92E-BE8E-FD35-1AE2-175230E10975}"/>
                </a:ext>
              </a:extLst>
            </p:cNvPr>
            <p:cNvSpPr txBox="1"/>
            <p:nvPr/>
          </p:nvSpPr>
          <p:spPr>
            <a:xfrm rot="16200000">
              <a:off x="-657770" y="5330811"/>
              <a:ext cx="1783488" cy="250789"/>
            </a:xfrm>
            <a:prstGeom prst="rect">
              <a:avLst/>
            </a:prstGeom>
            <a:noFill/>
          </p:spPr>
          <p:txBody>
            <a:bodyPr wrap="none" rtlCol="0">
              <a:spAutoFit/>
            </a:bodyPr>
            <a:lstStyle/>
            <a:p>
              <a:r>
                <a:rPr lang="en-US" sz="1200" dirty="0"/>
                <a:t>Excitation wavelength (nm)</a:t>
              </a:r>
            </a:p>
          </p:txBody>
        </p:sp>
        <p:sp>
          <p:nvSpPr>
            <p:cNvPr id="44" name="CasellaDiTesto 43">
              <a:extLst>
                <a:ext uri="{FF2B5EF4-FFF2-40B4-BE49-F238E27FC236}">
                  <a16:creationId xmlns:a16="http://schemas.microsoft.com/office/drawing/2014/main" id="{00F09193-0744-AB24-36B6-16F34C1084CA}"/>
                </a:ext>
              </a:extLst>
            </p:cNvPr>
            <p:cNvSpPr txBox="1"/>
            <p:nvPr/>
          </p:nvSpPr>
          <p:spPr>
            <a:xfrm>
              <a:off x="791128" y="6685231"/>
              <a:ext cx="1741415" cy="251351"/>
            </a:xfrm>
            <a:prstGeom prst="rect">
              <a:avLst/>
            </a:prstGeom>
            <a:noFill/>
          </p:spPr>
          <p:txBody>
            <a:bodyPr wrap="none" rtlCol="0">
              <a:spAutoFit/>
            </a:bodyPr>
            <a:lstStyle/>
            <a:p>
              <a:r>
                <a:rPr lang="en-US" sz="1200" dirty="0"/>
                <a:t>Emission wavelength (nm)</a:t>
              </a:r>
            </a:p>
          </p:txBody>
        </p:sp>
      </p:grpSp>
      <p:sp>
        <p:nvSpPr>
          <p:cNvPr id="47" name="CasellaDiTesto 46">
            <a:extLst>
              <a:ext uri="{FF2B5EF4-FFF2-40B4-BE49-F238E27FC236}">
                <a16:creationId xmlns:a16="http://schemas.microsoft.com/office/drawing/2014/main" id="{7A9CA3C7-F692-F6F9-8A9C-E8BF267F8DDA}"/>
              </a:ext>
            </a:extLst>
          </p:cNvPr>
          <p:cNvSpPr txBox="1"/>
          <p:nvPr/>
        </p:nvSpPr>
        <p:spPr>
          <a:xfrm>
            <a:off x="4949745" y="3562437"/>
            <a:ext cx="3126304" cy="400110"/>
          </a:xfrm>
          <a:prstGeom prst="rect">
            <a:avLst/>
          </a:prstGeom>
          <a:noFill/>
          <a:ln w="28575">
            <a:solidFill>
              <a:schemeClr val="tx1"/>
            </a:solidFill>
          </a:ln>
        </p:spPr>
        <p:txBody>
          <a:bodyPr wrap="square" rtlCol="0">
            <a:spAutoFit/>
          </a:bodyPr>
          <a:lstStyle/>
          <a:p>
            <a:pPr algn="ctr"/>
            <a:r>
              <a:rPr lang="en-US" sz="2000" dirty="0"/>
              <a:t>Photoluminescence MAP</a:t>
            </a:r>
          </a:p>
        </p:txBody>
      </p:sp>
      <p:sp>
        <p:nvSpPr>
          <p:cNvPr id="48" name="Figura a mano libera 47">
            <a:extLst>
              <a:ext uri="{FF2B5EF4-FFF2-40B4-BE49-F238E27FC236}">
                <a16:creationId xmlns:a16="http://schemas.microsoft.com/office/drawing/2014/main" id="{18960BA7-9A3E-9B35-CC90-0F8D48C1E28F}"/>
              </a:ext>
            </a:extLst>
          </p:cNvPr>
          <p:cNvSpPr/>
          <p:nvPr/>
        </p:nvSpPr>
        <p:spPr>
          <a:xfrm rot="10617229">
            <a:off x="11076648" y="1184005"/>
            <a:ext cx="224653" cy="617788"/>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ln>
            <a:solidFill>
              <a:schemeClr val="tx1"/>
            </a:solidFill>
          </a:ln>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49" name="Gruppo 48">
            <a:extLst>
              <a:ext uri="{FF2B5EF4-FFF2-40B4-BE49-F238E27FC236}">
                <a16:creationId xmlns:a16="http://schemas.microsoft.com/office/drawing/2014/main" id="{805F99EC-575D-759F-5015-1CEB2E165B77}"/>
              </a:ext>
            </a:extLst>
          </p:cNvPr>
          <p:cNvGrpSpPr/>
          <p:nvPr/>
        </p:nvGrpSpPr>
        <p:grpSpPr>
          <a:xfrm>
            <a:off x="8936531" y="1304589"/>
            <a:ext cx="2233574" cy="627957"/>
            <a:chOff x="1709296" y="4375953"/>
            <a:chExt cx="2455719" cy="707594"/>
          </a:xfrm>
        </p:grpSpPr>
        <p:sp>
          <p:nvSpPr>
            <p:cNvPr id="50" name="Figura a mano libera 49">
              <a:extLst>
                <a:ext uri="{FF2B5EF4-FFF2-40B4-BE49-F238E27FC236}">
                  <a16:creationId xmlns:a16="http://schemas.microsoft.com/office/drawing/2014/main" id="{C55BA59C-5A2F-F8F7-1496-D25C46368E5C}"/>
                </a:ext>
              </a:extLst>
            </p:cNvPr>
            <p:cNvSpPr/>
            <p:nvPr/>
          </p:nvSpPr>
          <p:spPr>
            <a:xfrm rot="348319">
              <a:off x="1709296" y="4375955"/>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1" name="Figura a mano libera 50">
              <a:extLst>
                <a:ext uri="{FF2B5EF4-FFF2-40B4-BE49-F238E27FC236}">
                  <a16:creationId xmlns:a16="http://schemas.microsoft.com/office/drawing/2014/main" id="{48A7CA66-4FD0-AAEB-8EF5-245B4217E2A5}"/>
                </a:ext>
              </a:extLst>
            </p:cNvPr>
            <p:cNvSpPr/>
            <p:nvPr/>
          </p:nvSpPr>
          <p:spPr>
            <a:xfrm rot="348319">
              <a:off x="3918019" y="4387412"/>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Figura a mano libera 51">
              <a:extLst>
                <a:ext uri="{FF2B5EF4-FFF2-40B4-BE49-F238E27FC236}">
                  <a16:creationId xmlns:a16="http://schemas.microsoft.com/office/drawing/2014/main" id="{BDB3A2BE-2ADB-2762-9FEF-F99EDAE880D1}"/>
                </a:ext>
              </a:extLst>
            </p:cNvPr>
            <p:cNvSpPr/>
            <p:nvPr/>
          </p:nvSpPr>
          <p:spPr>
            <a:xfrm rot="348319">
              <a:off x="2404590" y="4387412"/>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3" name="Figura a mano libera 52">
              <a:extLst>
                <a:ext uri="{FF2B5EF4-FFF2-40B4-BE49-F238E27FC236}">
                  <a16:creationId xmlns:a16="http://schemas.microsoft.com/office/drawing/2014/main" id="{FFCAC302-DD04-F750-9599-274BFFBA5C03}"/>
                </a:ext>
              </a:extLst>
            </p:cNvPr>
            <p:cNvSpPr/>
            <p:nvPr/>
          </p:nvSpPr>
          <p:spPr>
            <a:xfrm rot="348319">
              <a:off x="3237557" y="4375953"/>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sp>
        <p:nvSpPr>
          <p:cNvPr id="56" name="Rettangolo 55">
            <a:extLst>
              <a:ext uri="{FF2B5EF4-FFF2-40B4-BE49-F238E27FC236}">
                <a16:creationId xmlns:a16="http://schemas.microsoft.com/office/drawing/2014/main" id="{A27CD3BD-7C46-0436-230C-234A9C22FE77}"/>
              </a:ext>
            </a:extLst>
          </p:cNvPr>
          <p:cNvSpPr/>
          <p:nvPr/>
        </p:nvSpPr>
        <p:spPr>
          <a:xfrm>
            <a:off x="255668" y="221138"/>
            <a:ext cx="5547218" cy="754053"/>
          </a:xfrm>
          <a:prstGeom prst="rect">
            <a:avLst/>
          </a:prstGeom>
          <a:solidFill>
            <a:srgbClr val="FFAA41"/>
          </a:solidFill>
          <a:ln w="19050">
            <a:noFill/>
          </a:ln>
          <a:effectLst>
            <a:glow rad="101600">
              <a:srgbClr val="FF7C00"/>
            </a:glow>
          </a:effectLst>
        </p:spPr>
        <p:txBody>
          <a:bodyPr wrap="square" rtlCol="0">
            <a:spAutoFit/>
          </a:bodyPr>
          <a:lstStyle/>
          <a:p>
            <a:pPr algn="ctr"/>
            <a:r>
              <a:rPr lang="en-US" sz="4300" noProof="1"/>
              <a:t>Solid sensor prototype</a:t>
            </a:r>
          </a:p>
        </p:txBody>
      </p:sp>
      <p:sp>
        <p:nvSpPr>
          <p:cNvPr id="57" name="Rettangolo 56">
            <a:extLst>
              <a:ext uri="{FF2B5EF4-FFF2-40B4-BE49-F238E27FC236}">
                <a16:creationId xmlns:a16="http://schemas.microsoft.com/office/drawing/2014/main" id="{3FFED23E-E551-99AE-E1EE-44295BB6E51B}"/>
              </a:ext>
            </a:extLst>
          </p:cNvPr>
          <p:cNvSpPr/>
          <p:nvPr/>
        </p:nvSpPr>
        <p:spPr>
          <a:xfrm>
            <a:off x="11643360" y="6400722"/>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10</a:t>
            </a:r>
          </a:p>
        </p:txBody>
      </p:sp>
    </p:spTree>
    <p:extLst>
      <p:ext uri="{BB962C8B-B14F-4D97-AF65-F5344CB8AC3E}">
        <p14:creationId xmlns:p14="http://schemas.microsoft.com/office/powerpoint/2010/main" val="641896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2385574-C68E-181B-BBF3-8E3A2D4A4A90}"/>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12DD3B9C-8EC5-790D-7014-EF9C791CA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398F7B86-285A-547D-CF85-0F6AF16AE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7CD502AB-2FB0-4869-FF5E-AA049B2A4AB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7779D891-D210-3CB9-FC20-A94DF4BD8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00431AD4-CF0E-6274-8139-D7FF826034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CF93B529-06EE-E94A-173E-4AB959DD98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E223014F-5D31-7414-F6F3-2862CFEF15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8B89B850-037E-12B2-B2A7-A5CA7FA186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781D2AAD-F8B3-85CD-0226-2910F4376E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381AA7E0-68D5-19AD-9BA7-843B66C844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98525908-AFEA-C793-C362-EBF4D5D1C3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C1852E15-A9FF-28F1-DD75-09DE859253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Immagine 1" descr="Immagine che contiene testo, schermata, diagramma, Carattere&#10;&#10;Descrizione generata automaticamente">
            <a:extLst>
              <a:ext uri="{FF2B5EF4-FFF2-40B4-BE49-F238E27FC236}">
                <a16:creationId xmlns:a16="http://schemas.microsoft.com/office/drawing/2014/main" id="{95AE9124-9D33-1B1F-8B48-19BE51C4586F}"/>
              </a:ext>
            </a:extLst>
          </p:cNvPr>
          <p:cNvPicPr>
            <a:picLocks noChangeAspect="1"/>
          </p:cNvPicPr>
          <p:nvPr/>
        </p:nvPicPr>
        <p:blipFill>
          <a:blip r:embed="rId2">
            <a:extLst>
              <a:ext uri="{28A0092B-C50C-407E-A947-70E740481C1C}">
                <a14:useLocalDpi xmlns:a14="http://schemas.microsoft.com/office/drawing/2010/main" val="0"/>
              </a:ext>
            </a:extLst>
          </a:blip>
          <a:srcRect b="31137"/>
          <a:stretch/>
        </p:blipFill>
        <p:spPr>
          <a:xfrm>
            <a:off x="797116" y="1846337"/>
            <a:ext cx="5816447" cy="2970042"/>
          </a:xfrm>
          <a:prstGeom prst="rect">
            <a:avLst/>
          </a:prstGeom>
        </p:spPr>
      </p:pic>
      <p:pic>
        <p:nvPicPr>
          <p:cNvPr id="3" name="Immagine 2" descr="Immagine che contiene testo, schermata, cerchio, Carattere&#10;&#10;Descrizione generata automaticamente">
            <a:extLst>
              <a:ext uri="{FF2B5EF4-FFF2-40B4-BE49-F238E27FC236}">
                <a16:creationId xmlns:a16="http://schemas.microsoft.com/office/drawing/2014/main" id="{460915BB-BD2B-465D-7EAD-0C8B8BEAE1CF}"/>
              </a:ext>
            </a:extLst>
          </p:cNvPr>
          <p:cNvPicPr>
            <a:picLocks noChangeAspect="1"/>
          </p:cNvPicPr>
          <p:nvPr/>
        </p:nvPicPr>
        <p:blipFill>
          <a:blip r:embed="rId3">
            <a:extLst>
              <a:ext uri="{28A0092B-C50C-407E-A947-70E740481C1C}">
                <a14:useLocalDpi xmlns:a14="http://schemas.microsoft.com/office/drawing/2010/main" val="0"/>
              </a:ext>
            </a:extLst>
          </a:blip>
          <a:srcRect b="67334"/>
          <a:stretch/>
        </p:blipFill>
        <p:spPr>
          <a:xfrm>
            <a:off x="6994548" y="1133455"/>
            <a:ext cx="4262913" cy="1618580"/>
          </a:xfrm>
          <a:prstGeom prst="rect">
            <a:avLst/>
          </a:prstGeom>
        </p:spPr>
      </p:pic>
      <p:sp>
        <p:nvSpPr>
          <p:cNvPr id="4" name="CasellaDiTesto 3">
            <a:extLst>
              <a:ext uri="{FF2B5EF4-FFF2-40B4-BE49-F238E27FC236}">
                <a16:creationId xmlns:a16="http://schemas.microsoft.com/office/drawing/2014/main" id="{776D45A7-8F63-8A05-786C-2F07874D22A2}"/>
              </a:ext>
            </a:extLst>
          </p:cNvPr>
          <p:cNvSpPr txBox="1"/>
          <p:nvPr/>
        </p:nvSpPr>
        <p:spPr>
          <a:xfrm>
            <a:off x="6994548" y="6166360"/>
            <a:ext cx="4478402" cy="523220"/>
          </a:xfrm>
          <a:prstGeom prst="rect">
            <a:avLst/>
          </a:prstGeom>
          <a:noFill/>
        </p:spPr>
        <p:txBody>
          <a:bodyPr wrap="square" rtlCol="0">
            <a:spAutoFit/>
          </a:bodyPr>
          <a:lstStyle/>
          <a:p>
            <a:r>
              <a:rPr lang="en-US" sz="1400" b="0" i="1" dirty="0">
                <a:effectLst/>
                <a:latin typeface="__Inter_e6130b"/>
              </a:rPr>
              <a:t>Chapter 11. Magnetic Nanoparticles for Application in Biomedical Sensing</a:t>
            </a:r>
            <a:endParaRPr lang="en-US" sz="1400" dirty="0"/>
          </a:p>
        </p:txBody>
      </p:sp>
      <p:pic>
        <p:nvPicPr>
          <p:cNvPr id="5" name="Immagine 4" descr="Immagine che contiene testo, schermata, cerchio, Carattere&#10;&#10;Descrizione generata automaticamente">
            <a:extLst>
              <a:ext uri="{FF2B5EF4-FFF2-40B4-BE49-F238E27FC236}">
                <a16:creationId xmlns:a16="http://schemas.microsoft.com/office/drawing/2014/main" id="{8182ABA4-59FF-14B4-7141-8BD4893DA175}"/>
              </a:ext>
            </a:extLst>
          </p:cNvPr>
          <p:cNvPicPr>
            <a:picLocks noChangeAspect="1"/>
          </p:cNvPicPr>
          <p:nvPr/>
        </p:nvPicPr>
        <p:blipFill>
          <a:blip r:embed="rId3">
            <a:extLst>
              <a:ext uri="{28A0092B-C50C-407E-A947-70E740481C1C}">
                <a14:useLocalDpi xmlns:a14="http://schemas.microsoft.com/office/drawing/2010/main" val="0"/>
              </a:ext>
            </a:extLst>
          </a:blip>
          <a:srcRect l="-524" t="33270" r="1" b="34064"/>
          <a:stretch/>
        </p:blipFill>
        <p:spPr>
          <a:xfrm>
            <a:off x="6994548" y="2752035"/>
            <a:ext cx="4285254" cy="1618580"/>
          </a:xfrm>
          <a:prstGeom prst="rect">
            <a:avLst/>
          </a:prstGeom>
        </p:spPr>
      </p:pic>
      <p:pic>
        <p:nvPicPr>
          <p:cNvPr id="6" name="Immagine 5" descr="Immagine che contiene testo, schermata, cerchio, Carattere&#10;&#10;Descrizione generata automaticamente">
            <a:extLst>
              <a:ext uri="{FF2B5EF4-FFF2-40B4-BE49-F238E27FC236}">
                <a16:creationId xmlns:a16="http://schemas.microsoft.com/office/drawing/2014/main" id="{F608C057-C864-8472-D14A-A4E06CC53A31}"/>
              </a:ext>
            </a:extLst>
          </p:cNvPr>
          <p:cNvPicPr>
            <a:picLocks noChangeAspect="1"/>
          </p:cNvPicPr>
          <p:nvPr/>
        </p:nvPicPr>
        <p:blipFill>
          <a:blip r:embed="rId3">
            <a:extLst>
              <a:ext uri="{28A0092B-C50C-407E-A947-70E740481C1C}">
                <a14:useLocalDpi xmlns:a14="http://schemas.microsoft.com/office/drawing/2010/main" val="0"/>
              </a:ext>
            </a:extLst>
          </a:blip>
          <a:srcRect l="-523" t="65332" b="-201"/>
          <a:stretch/>
        </p:blipFill>
        <p:spPr>
          <a:xfrm>
            <a:off x="6994548" y="4370615"/>
            <a:ext cx="4285254" cy="1727748"/>
          </a:xfrm>
          <a:prstGeom prst="rect">
            <a:avLst/>
          </a:prstGeom>
        </p:spPr>
      </p:pic>
      <p:sp>
        <p:nvSpPr>
          <p:cNvPr id="7" name="Rettangolo 6">
            <a:extLst>
              <a:ext uri="{FF2B5EF4-FFF2-40B4-BE49-F238E27FC236}">
                <a16:creationId xmlns:a16="http://schemas.microsoft.com/office/drawing/2014/main" id="{E04250CA-335D-A82F-31F4-89C88EEA7C35}"/>
              </a:ext>
            </a:extLst>
          </p:cNvPr>
          <p:cNvSpPr/>
          <p:nvPr/>
        </p:nvSpPr>
        <p:spPr>
          <a:xfrm>
            <a:off x="1991837" y="149071"/>
            <a:ext cx="8208019"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7500"/>
          </a:bodyPr>
          <a:lstStyle/>
          <a:p>
            <a:pPr>
              <a:lnSpc>
                <a:spcPct val="90000"/>
              </a:lnSpc>
              <a:spcBef>
                <a:spcPct val="0"/>
              </a:spcBef>
              <a:spcAft>
                <a:spcPts val="600"/>
              </a:spcAft>
            </a:pPr>
            <a:r>
              <a:rPr lang="en-US" sz="4400" dirty="0">
                <a:solidFill>
                  <a:schemeClr val="tx1"/>
                </a:solidFill>
              </a:rPr>
              <a:t>Iron Oxide </a:t>
            </a:r>
            <a:r>
              <a:rPr lang="en-US" sz="4400" dirty="0" err="1">
                <a:solidFill>
                  <a:schemeClr val="tx1"/>
                </a:solidFill>
              </a:rPr>
              <a:t>Nanoparticels</a:t>
            </a:r>
            <a:r>
              <a:rPr lang="en-US" sz="4400" dirty="0">
                <a:solidFill>
                  <a:schemeClr val="tx1"/>
                </a:solidFill>
              </a:rPr>
              <a:t> (IONPs)</a:t>
            </a:r>
          </a:p>
        </p:txBody>
      </p:sp>
      <p:sp>
        <p:nvSpPr>
          <p:cNvPr id="9" name="Rettangolo 8">
            <a:extLst>
              <a:ext uri="{FF2B5EF4-FFF2-40B4-BE49-F238E27FC236}">
                <a16:creationId xmlns:a16="http://schemas.microsoft.com/office/drawing/2014/main" id="{5F9B8646-912C-1E7F-9FBD-349522275AC0}"/>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11</a:t>
            </a:r>
            <a:endParaRPr lang="it-IT" sz="4400" dirty="0">
              <a:solidFill>
                <a:schemeClr val="tx1"/>
              </a:solidFill>
            </a:endParaRPr>
          </a:p>
        </p:txBody>
      </p:sp>
    </p:spTree>
    <p:extLst>
      <p:ext uri="{BB962C8B-B14F-4D97-AF65-F5344CB8AC3E}">
        <p14:creationId xmlns:p14="http://schemas.microsoft.com/office/powerpoint/2010/main" val="76712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3C09E3-C41F-52D5-0511-3A1F4BFFD3B8}"/>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FC9500AA-8480-0604-0F22-A166B1C15B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95340717-C4CD-FD82-ABF0-BF44EF76B5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ED861273-0BBB-672D-D76F-7DFB079E2A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AA27B2FC-6452-3E40-29EC-5A462C25EF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3CE08745-E098-F7F9-FDFB-C6A97CBD33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A895A565-7417-8D41-E611-366290EE1A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EA924409-5C9C-CFFF-5650-2507B285E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C716C2F9-5621-1EDC-B485-0A997F02B5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BEA26853-6CD8-B53D-0D44-0249071FCE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9205FDFA-3410-1A7F-8D79-A5A0530364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F72536A9-C4A8-EE2C-2979-E260C8D6B2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A1340522-86E8-66A8-9C27-EE35A2D28D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Nanosilver without Precursor Chemistry_ Realtime Silver Nanoparticle Formation During Laser Ablation">
            <a:hlinkClick r:id="" action="ppaction://media"/>
            <a:extLst>
              <a:ext uri="{FF2B5EF4-FFF2-40B4-BE49-F238E27FC236}">
                <a16:creationId xmlns:a16="http://schemas.microsoft.com/office/drawing/2014/main" id="{7CC0FF93-BDBB-D7C8-6B1C-FBB5AC0A5C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8128" r="28654"/>
          <a:stretch>
            <a:fillRect/>
          </a:stretch>
        </p:blipFill>
        <p:spPr>
          <a:xfrm>
            <a:off x="7427887" y="1286049"/>
            <a:ext cx="4032688" cy="5248670"/>
          </a:xfrm>
          <a:prstGeom prst="rect">
            <a:avLst/>
          </a:prstGeom>
        </p:spPr>
      </p:pic>
      <p:sp>
        <p:nvSpPr>
          <p:cNvPr id="52" name="Rettangolo 51">
            <a:extLst>
              <a:ext uri="{FF2B5EF4-FFF2-40B4-BE49-F238E27FC236}">
                <a16:creationId xmlns:a16="http://schemas.microsoft.com/office/drawing/2014/main" id="{AC10CF16-5FB2-4CAA-7CCD-ED750A181612}"/>
              </a:ext>
            </a:extLst>
          </p:cNvPr>
          <p:cNvSpPr/>
          <p:nvPr/>
        </p:nvSpPr>
        <p:spPr>
          <a:xfrm>
            <a:off x="2966944" y="171183"/>
            <a:ext cx="6276842"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7500"/>
          </a:bodyPr>
          <a:lstStyle/>
          <a:p>
            <a:pPr>
              <a:lnSpc>
                <a:spcPct val="90000"/>
              </a:lnSpc>
              <a:spcBef>
                <a:spcPct val="0"/>
              </a:spcBef>
              <a:spcAft>
                <a:spcPts val="600"/>
              </a:spcAft>
            </a:pPr>
            <a:r>
              <a:rPr lang="en-US" sz="4400" noProof="1">
                <a:solidFill>
                  <a:schemeClr val="tx1"/>
                </a:solidFill>
              </a:rPr>
              <a:t>Iron Oxide NPs synthesis</a:t>
            </a:r>
          </a:p>
        </p:txBody>
      </p:sp>
      <p:sp>
        <p:nvSpPr>
          <p:cNvPr id="53" name="Rettangolo 52">
            <a:extLst>
              <a:ext uri="{FF2B5EF4-FFF2-40B4-BE49-F238E27FC236}">
                <a16:creationId xmlns:a16="http://schemas.microsoft.com/office/drawing/2014/main" id="{EB34BF4A-3831-E4CE-7E6F-1E3A77019522}"/>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12</a:t>
            </a:r>
            <a:endParaRPr lang="it-IT" sz="4400" dirty="0">
              <a:solidFill>
                <a:schemeClr val="tx1"/>
              </a:solidFill>
            </a:endParaRPr>
          </a:p>
        </p:txBody>
      </p:sp>
      <p:grpSp>
        <p:nvGrpSpPr>
          <p:cNvPr id="57" name="Gruppo 56">
            <a:extLst>
              <a:ext uri="{FF2B5EF4-FFF2-40B4-BE49-F238E27FC236}">
                <a16:creationId xmlns:a16="http://schemas.microsoft.com/office/drawing/2014/main" id="{7C1DD79D-B664-6AE8-082F-553005B19C06}"/>
              </a:ext>
            </a:extLst>
          </p:cNvPr>
          <p:cNvGrpSpPr/>
          <p:nvPr/>
        </p:nvGrpSpPr>
        <p:grpSpPr>
          <a:xfrm>
            <a:off x="360501" y="1324570"/>
            <a:ext cx="7003336" cy="5440229"/>
            <a:chOff x="360501" y="1324570"/>
            <a:chExt cx="7003336" cy="5440229"/>
          </a:xfrm>
        </p:grpSpPr>
        <p:grpSp>
          <p:nvGrpSpPr>
            <p:cNvPr id="3" name="Gruppo 2">
              <a:extLst>
                <a:ext uri="{FF2B5EF4-FFF2-40B4-BE49-F238E27FC236}">
                  <a16:creationId xmlns:a16="http://schemas.microsoft.com/office/drawing/2014/main" id="{989CBE49-0D34-9895-80E1-7E7BAB2FC4F1}"/>
                </a:ext>
              </a:extLst>
            </p:cNvPr>
            <p:cNvGrpSpPr/>
            <p:nvPr/>
          </p:nvGrpSpPr>
          <p:grpSpPr>
            <a:xfrm>
              <a:off x="360501" y="1324570"/>
              <a:ext cx="6794785" cy="5440229"/>
              <a:chOff x="360501" y="1324570"/>
              <a:chExt cx="6794785" cy="5440229"/>
            </a:xfrm>
          </p:grpSpPr>
          <p:grpSp>
            <p:nvGrpSpPr>
              <p:cNvPr id="4" name="Gruppo 3">
                <a:extLst>
                  <a:ext uri="{FF2B5EF4-FFF2-40B4-BE49-F238E27FC236}">
                    <a16:creationId xmlns:a16="http://schemas.microsoft.com/office/drawing/2014/main" id="{42901403-3EFB-CD98-2055-6BD5D46A4A1E}"/>
                  </a:ext>
                </a:extLst>
              </p:cNvPr>
              <p:cNvGrpSpPr/>
              <p:nvPr/>
            </p:nvGrpSpPr>
            <p:grpSpPr>
              <a:xfrm>
                <a:off x="360501" y="1324570"/>
                <a:ext cx="6184462" cy="4905649"/>
                <a:chOff x="405105" y="1414510"/>
                <a:chExt cx="6184462" cy="4905649"/>
              </a:xfrm>
            </p:grpSpPr>
            <p:pic>
              <p:nvPicPr>
                <p:cNvPr id="5" name="Immagine 4" descr="Immagine che contiene testo, Proprietà materiale, bottiglia, interno&#10;&#10;Descrizione generata automaticamente">
                  <a:extLst>
                    <a:ext uri="{FF2B5EF4-FFF2-40B4-BE49-F238E27FC236}">
                      <a16:creationId xmlns:a16="http://schemas.microsoft.com/office/drawing/2014/main" id="{65228CB3-78FB-C4BA-9BBF-A0AB7AE50FD8}"/>
                    </a:ext>
                  </a:extLst>
                </p:cNvPr>
                <p:cNvPicPr>
                  <a:picLocks noChangeAspect="1"/>
                </p:cNvPicPr>
                <p:nvPr/>
              </p:nvPicPr>
              <p:blipFill rotWithShape="1">
                <a:blip r:embed="rId5"/>
                <a:srcRect l="26500" t="5724" r="9534" b="62857"/>
                <a:stretch/>
              </p:blipFill>
              <p:spPr>
                <a:xfrm rot="16200000">
                  <a:off x="2187838" y="4672222"/>
                  <a:ext cx="2127561" cy="783771"/>
                </a:xfrm>
                <a:prstGeom prst="rect">
                  <a:avLst/>
                </a:prstGeom>
                <a:ln>
                  <a:solidFill>
                    <a:schemeClr val="bg1"/>
                  </a:solidFill>
                </a:ln>
              </p:spPr>
            </p:pic>
            <p:pic>
              <p:nvPicPr>
                <p:cNvPr id="6" name="Immagine 5" descr="Immagine che contiene testo, Proprietà materiale, bottiglia, interno&#10;&#10;Descrizione generata automaticamente">
                  <a:extLst>
                    <a:ext uri="{FF2B5EF4-FFF2-40B4-BE49-F238E27FC236}">
                      <a16:creationId xmlns:a16="http://schemas.microsoft.com/office/drawing/2014/main" id="{9B6BF545-3CB8-CB4E-9155-23E3216477D0}"/>
                    </a:ext>
                  </a:extLst>
                </p:cNvPr>
                <p:cNvPicPr>
                  <a:picLocks noChangeAspect="1"/>
                </p:cNvPicPr>
                <p:nvPr/>
              </p:nvPicPr>
              <p:blipFill rotWithShape="1">
                <a:blip r:embed="rId5"/>
                <a:srcRect l="26613" t="33771" r="9421" b="34810"/>
                <a:stretch/>
              </p:blipFill>
              <p:spPr>
                <a:xfrm rot="16200000">
                  <a:off x="3634733" y="4672221"/>
                  <a:ext cx="2127561" cy="783771"/>
                </a:xfrm>
                <a:prstGeom prst="rect">
                  <a:avLst/>
                </a:prstGeom>
                <a:ln>
                  <a:solidFill>
                    <a:schemeClr val="bg1"/>
                  </a:solidFill>
                </a:ln>
              </p:spPr>
            </p:pic>
            <p:pic>
              <p:nvPicPr>
                <p:cNvPr id="7" name="Immagine 6" descr="Immagine che contiene testo, Proprietà materiale, bottiglia, interno&#10;&#10;Descrizione generata automaticamente">
                  <a:extLst>
                    <a:ext uri="{FF2B5EF4-FFF2-40B4-BE49-F238E27FC236}">
                      <a16:creationId xmlns:a16="http://schemas.microsoft.com/office/drawing/2014/main" id="{3892DD6E-9C81-932E-1780-54EC3CB9BEAA}"/>
                    </a:ext>
                  </a:extLst>
                </p:cNvPr>
                <p:cNvPicPr>
                  <a:picLocks noChangeAspect="1"/>
                </p:cNvPicPr>
                <p:nvPr/>
              </p:nvPicPr>
              <p:blipFill rotWithShape="1">
                <a:blip r:embed="rId5"/>
                <a:srcRect l="26761" t="60022" r="9273" b="8559"/>
                <a:stretch/>
              </p:blipFill>
              <p:spPr>
                <a:xfrm rot="16200000">
                  <a:off x="5125040" y="4672220"/>
                  <a:ext cx="2127561" cy="783771"/>
                </a:xfrm>
                <a:prstGeom prst="rect">
                  <a:avLst/>
                </a:prstGeom>
                <a:ln>
                  <a:solidFill>
                    <a:schemeClr val="bg1"/>
                  </a:solidFill>
                </a:ln>
              </p:spPr>
            </p:pic>
            <p:grpSp>
              <p:nvGrpSpPr>
                <p:cNvPr id="8" name="Gruppo 7">
                  <a:extLst>
                    <a:ext uri="{FF2B5EF4-FFF2-40B4-BE49-F238E27FC236}">
                      <a16:creationId xmlns:a16="http://schemas.microsoft.com/office/drawing/2014/main" id="{81F6713C-62D5-B06E-F848-81D80952B0AF}"/>
                    </a:ext>
                  </a:extLst>
                </p:cNvPr>
                <p:cNvGrpSpPr/>
                <p:nvPr/>
              </p:nvGrpSpPr>
              <p:grpSpPr>
                <a:xfrm>
                  <a:off x="405105" y="1593103"/>
                  <a:ext cx="2039203" cy="4727056"/>
                  <a:chOff x="743146" y="1022283"/>
                  <a:chExt cx="2346023" cy="5438290"/>
                </a:xfrm>
              </p:grpSpPr>
              <p:grpSp>
                <p:nvGrpSpPr>
                  <p:cNvPr id="21" name="Gruppo 20">
                    <a:extLst>
                      <a:ext uri="{FF2B5EF4-FFF2-40B4-BE49-F238E27FC236}">
                        <a16:creationId xmlns:a16="http://schemas.microsoft.com/office/drawing/2014/main" id="{7194E433-5BC4-2987-C640-1FA81D0A4D07}"/>
                      </a:ext>
                    </a:extLst>
                  </p:cNvPr>
                  <p:cNvGrpSpPr/>
                  <p:nvPr/>
                </p:nvGrpSpPr>
                <p:grpSpPr>
                  <a:xfrm>
                    <a:off x="743146" y="1022283"/>
                    <a:ext cx="2346023" cy="4568227"/>
                    <a:chOff x="4141252" y="868989"/>
                    <a:chExt cx="2346020" cy="4568221"/>
                  </a:xfrm>
                </p:grpSpPr>
                <p:grpSp>
                  <p:nvGrpSpPr>
                    <p:cNvPr id="28" name="Gruppo 27">
                      <a:extLst>
                        <a:ext uri="{FF2B5EF4-FFF2-40B4-BE49-F238E27FC236}">
                          <a16:creationId xmlns:a16="http://schemas.microsoft.com/office/drawing/2014/main" id="{92BC2AA2-E69A-2FF4-D8CC-706F406A3B4C}"/>
                        </a:ext>
                      </a:extLst>
                    </p:cNvPr>
                    <p:cNvGrpSpPr/>
                    <p:nvPr/>
                  </p:nvGrpSpPr>
                  <p:grpSpPr>
                    <a:xfrm>
                      <a:off x="4141252" y="2272812"/>
                      <a:ext cx="2346020" cy="3164398"/>
                      <a:chOff x="5572487" y="2978493"/>
                      <a:chExt cx="2346021" cy="3164401"/>
                    </a:xfrm>
                  </p:grpSpPr>
                  <p:pic>
                    <p:nvPicPr>
                      <p:cNvPr id="48" name="Immagine 47">
                        <a:extLst>
                          <a:ext uri="{FF2B5EF4-FFF2-40B4-BE49-F238E27FC236}">
                            <a16:creationId xmlns:a16="http://schemas.microsoft.com/office/drawing/2014/main" id="{9D823805-9ECF-9196-3A4D-C7E400705590}"/>
                          </a:ext>
                        </a:extLst>
                      </p:cNvPr>
                      <p:cNvPicPr>
                        <a:picLocks noChangeAspect="1"/>
                      </p:cNvPicPr>
                      <p:nvPr/>
                    </p:nvPicPr>
                    <p:blipFill>
                      <a:blip r:embed="rId6"/>
                      <a:stretch>
                        <a:fillRect/>
                      </a:stretch>
                    </p:blipFill>
                    <p:spPr>
                      <a:xfrm>
                        <a:off x="5826919" y="4536878"/>
                        <a:ext cx="2000728" cy="1602976"/>
                      </a:xfrm>
                      <a:prstGeom prst="rect">
                        <a:avLst/>
                      </a:prstGeom>
                      <a:ln>
                        <a:noFill/>
                      </a:ln>
                    </p:spPr>
                  </p:pic>
                  <p:pic>
                    <p:nvPicPr>
                      <p:cNvPr id="49" name="Immagine 48">
                        <a:extLst>
                          <a:ext uri="{FF2B5EF4-FFF2-40B4-BE49-F238E27FC236}">
                            <a16:creationId xmlns:a16="http://schemas.microsoft.com/office/drawing/2014/main" id="{8DBE9A13-ABB1-35FC-0C8F-EF304F53C7F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100000"/>
                                </a14:imgEffect>
                              </a14:imgLayer>
                            </a14:imgProps>
                          </a:ext>
                        </a:extLst>
                      </a:blip>
                      <a:stretch>
                        <a:fillRect/>
                      </a:stretch>
                    </p:blipFill>
                    <p:spPr>
                      <a:xfrm>
                        <a:off x="5572488" y="2978492"/>
                        <a:ext cx="2346021" cy="3164400"/>
                      </a:xfrm>
                      <a:prstGeom prst="rect">
                        <a:avLst/>
                      </a:prstGeom>
                      <a:ln>
                        <a:noFill/>
                      </a:ln>
                    </p:spPr>
                  </p:pic>
                  <p:pic>
                    <p:nvPicPr>
                      <p:cNvPr id="50" name="Immagine 49" descr="Immagine che contiene nero, oscurità&#10;&#10;Descrizione generata automaticamente">
                        <a:extLst>
                          <a:ext uri="{FF2B5EF4-FFF2-40B4-BE49-F238E27FC236}">
                            <a16:creationId xmlns:a16="http://schemas.microsoft.com/office/drawing/2014/main" id="{2E5D79C6-CC4E-2762-A856-AAD12D711595}"/>
                          </a:ext>
                        </a:extLst>
                      </p:cNvPr>
                      <p:cNvPicPr>
                        <a:picLocks noChangeAspect="1"/>
                      </p:cNvPicPr>
                      <p:nvPr/>
                    </p:nvPicPr>
                    <p:blipFill>
                      <a:blip r:embed="rId9"/>
                      <a:stretch>
                        <a:fillRect/>
                      </a:stretch>
                    </p:blipFill>
                    <p:spPr>
                      <a:xfrm>
                        <a:off x="5826919" y="4790016"/>
                        <a:ext cx="1995985" cy="469900"/>
                      </a:xfrm>
                      <a:prstGeom prst="rect">
                        <a:avLst/>
                      </a:prstGeom>
                      <a:ln>
                        <a:noFill/>
                      </a:ln>
                    </p:spPr>
                  </p:pic>
                  <p:pic>
                    <p:nvPicPr>
                      <p:cNvPr id="51" name="Immagine 50" descr="Immagine che contiene schermata, bianco e nero, design, monocromatico&#10;&#10;Descrizione generata automaticamente">
                        <a:extLst>
                          <a:ext uri="{FF2B5EF4-FFF2-40B4-BE49-F238E27FC236}">
                            <a16:creationId xmlns:a16="http://schemas.microsoft.com/office/drawing/2014/main" id="{40C90D63-83B7-E49B-2626-C5B4586A561B}"/>
                          </a:ext>
                        </a:extLst>
                      </p:cNvPr>
                      <p:cNvPicPr>
                        <a:picLocks noChangeAspect="1"/>
                      </p:cNvPicPr>
                      <p:nvPr/>
                    </p:nvPicPr>
                    <p:blipFill>
                      <a:blip r:embed="rId10"/>
                      <a:stretch>
                        <a:fillRect/>
                      </a:stretch>
                    </p:blipFill>
                    <p:spPr>
                      <a:xfrm>
                        <a:off x="6390313" y="5578804"/>
                        <a:ext cx="869196" cy="469900"/>
                      </a:xfrm>
                      <a:prstGeom prst="rect">
                        <a:avLst/>
                      </a:prstGeom>
                      <a:ln>
                        <a:noFill/>
                      </a:ln>
                    </p:spPr>
                  </p:pic>
                </p:grpSp>
                <p:sp>
                  <p:nvSpPr>
                    <p:cNvPr id="29" name="Nuvola 28">
                      <a:extLst>
                        <a:ext uri="{FF2B5EF4-FFF2-40B4-BE49-F238E27FC236}">
                          <a16:creationId xmlns:a16="http://schemas.microsoft.com/office/drawing/2014/main" id="{C8C31B05-752B-B3E6-9264-967232E5F3BA}"/>
                        </a:ext>
                      </a:extLst>
                    </p:cNvPr>
                    <p:cNvSpPr/>
                    <p:nvPr/>
                  </p:nvSpPr>
                  <p:spPr>
                    <a:xfrm>
                      <a:off x="5143392" y="4813316"/>
                      <a:ext cx="483861" cy="376361"/>
                    </a:xfrm>
                    <a:prstGeom prst="cloud">
                      <a:avLst/>
                    </a:prstGeom>
                    <a:solidFill>
                      <a:srgbClr val="FF0000"/>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endParaRPr>
                    </a:p>
                  </p:txBody>
                </p:sp>
                <p:sp>
                  <p:nvSpPr>
                    <p:cNvPr id="30" name="Triangolo 29">
                      <a:extLst>
                        <a:ext uri="{FF2B5EF4-FFF2-40B4-BE49-F238E27FC236}">
                          <a16:creationId xmlns:a16="http://schemas.microsoft.com/office/drawing/2014/main" id="{8C60CCAE-E79B-E552-155A-D97D674D3DCD}"/>
                        </a:ext>
                      </a:extLst>
                    </p:cNvPr>
                    <p:cNvSpPr/>
                    <p:nvPr/>
                  </p:nvSpPr>
                  <p:spPr>
                    <a:xfrm rot="10800000">
                      <a:off x="5125555" y="868989"/>
                      <a:ext cx="536237" cy="4077817"/>
                    </a:xfrm>
                    <a:prstGeom prst="triangle">
                      <a:avLst/>
                    </a:prstGeom>
                    <a:solidFill>
                      <a:srgbClr val="FF0000"/>
                    </a:solidFill>
                    <a:ln>
                      <a:noFill/>
                    </a:ln>
                    <a:scene3d>
                      <a:camera prst="orthographicFront"/>
                      <a:lightRig rig="twoPt" dir="t"/>
                    </a:scene3d>
                    <a:sp3d extrusionH="76200" contourW="12700" prstMaterial="plastic">
                      <a:bevelT w="165100" prst="coolSlant"/>
                      <a:bevelB/>
                      <a:contourClr>
                        <a:srgbClr val="C000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endParaRPr>
                    </a:p>
                  </p:txBody>
                </p:sp>
                <p:grpSp>
                  <p:nvGrpSpPr>
                    <p:cNvPr id="31" name="Gruppo 30">
                      <a:extLst>
                        <a:ext uri="{FF2B5EF4-FFF2-40B4-BE49-F238E27FC236}">
                          <a16:creationId xmlns:a16="http://schemas.microsoft.com/office/drawing/2014/main" id="{4E3AB7ED-1051-0DB1-8A5B-0C88AB10A092}"/>
                        </a:ext>
                      </a:extLst>
                    </p:cNvPr>
                    <p:cNvGrpSpPr/>
                    <p:nvPr/>
                  </p:nvGrpSpPr>
                  <p:grpSpPr>
                    <a:xfrm>
                      <a:off x="4530413" y="4120436"/>
                      <a:ext cx="1726521" cy="858293"/>
                      <a:chOff x="4443771" y="5134535"/>
                      <a:chExt cx="1726522" cy="858294"/>
                    </a:xfrm>
                  </p:grpSpPr>
                  <p:sp>
                    <p:nvSpPr>
                      <p:cNvPr id="32" name="Ovale 31">
                        <a:extLst>
                          <a:ext uri="{FF2B5EF4-FFF2-40B4-BE49-F238E27FC236}">
                            <a16:creationId xmlns:a16="http://schemas.microsoft.com/office/drawing/2014/main" id="{260BF6D0-1EF9-E248-01A0-43E136572002}"/>
                          </a:ext>
                        </a:extLst>
                      </p:cNvPr>
                      <p:cNvSpPr/>
                      <p:nvPr/>
                    </p:nvSpPr>
                    <p:spPr>
                      <a:xfrm>
                        <a:off x="5707599" y="5588596"/>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3" name="Ovale 32">
                        <a:extLst>
                          <a:ext uri="{FF2B5EF4-FFF2-40B4-BE49-F238E27FC236}">
                            <a16:creationId xmlns:a16="http://schemas.microsoft.com/office/drawing/2014/main" id="{5DEF272A-9777-2033-8ADC-A3E065B6B541}"/>
                          </a:ext>
                        </a:extLst>
                      </p:cNvPr>
                      <p:cNvSpPr/>
                      <p:nvPr/>
                    </p:nvSpPr>
                    <p:spPr>
                      <a:xfrm>
                        <a:off x="6098344" y="5917415"/>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4" name="Ovale 33">
                        <a:extLst>
                          <a:ext uri="{FF2B5EF4-FFF2-40B4-BE49-F238E27FC236}">
                            <a16:creationId xmlns:a16="http://schemas.microsoft.com/office/drawing/2014/main" id="{7E0A964A-8AED-F93A-FCD5-486F11D99F68}"/>
                          </a:ext>
                        </a:extLst>
                      </p:cNvPr>
                      <p:cNvSpPr/>
                      <p:nvPr/>
                    </p:nvSpPr>
                    <p:spPr>
                      <a:xfrm>
                        <a:off x="4667624" y="5626136"/>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5" name="Ovale 34">
                        <a:extLst>
                          <a:ext uri="{FF2B5EF4-FFF2-40B4-BE49-F238E27FC236}">
                            <a16:creationId xmlns:a16="http://schemas.microsoft.com/office/drawing/2014/main" id="{0E4EC736-C52B-3BA3-C1C6-F3F607363073}"/>
                          </a:ext>
                        </a:extLst>
                      </p:cNvPr>
                      <p:cNvSpPr/>
                      <p:nvPr/>
                    </p:nvSpPr>
                    <p:spPr>
                      <a:xfrm>
                        <a:off x="4935082" y="5663843"/>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6" name="Ovale 35">
                        <a:extLst>
                          <a:ext uri="{FF2B5EF4-FFF2-40B4-BE49-F238E27FC236}">
                            <a16:creationId xmlns:a16="http://schemas.microsoft.com/office/drawing/2014/main" id="{76502301-38CF-102E-F27A-73E5E390D711}"/>
                          </a:ext>
                        </a:extLst>
                      </p:cNvPr>
                      <p:cNvSpPr/>
                      <p:nvPr/>
                    </p:nvSpPr>
                    <p:spPr>
                      <a:xfrm>
                        <a:off x="4693679" y="5879708"/>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7" name="Ovale 36">
                        <a:extLst>
                          <a:ext uri="{FF2B5EF4-FFF2-40B4-BE49-F238E27FC236}">
                            <a16:creationId xmlns:a16="http://schemas.microsoft.com/office/drawing/2014/main" id="{895270C3-120D-EF71-1662-C5ACB8D34BE3}"/>
                          </a:ext>
                        </a:extLst>
                      </p:cNvPr>
                      <p:cNvSpPr/>
                      <p:nvPr/>
                    </p:nvSpPr>
                    <p:spPr>
                      <a:xfrm>
                        <a:off x="4603320" y="5198962"/>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8" name="Ovale 37">
                        <a:extLst>
                          <a:ext uri="{FF2B5EF4-FFF2-40B4-BE49-F238E27FC236}">
                            <a16:creationId xmlns:a16="http://schemas.microsoft.com/office/drawing/2014/main" id="{2FFC26D4-1053-79F9-AA7F-820F4A3D1386}"/>
                          </a:ext>
                        </a:extLst>
                      </p:cNvPr>
                      <p:cNvSpPr/>
                      <p:nvPr/>
                    </p:nvSpPr>
                    <p:spPr>
                      <a:xfrm>
                        <a:off x="6015828" y="5438999"/>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39" name="Ovale 38">
                        <a:extLst>
                          <a:ext uri="{FF2B5EF4-FFF2-40B4-BE49-F238E27FC236}">
                            <a16:creationId xmlns:a16="http://schemas.microsoft.com/office/drawing/2014/main" id="{D570D705-D51B-4641-5028-3FCA002C5D6B}"/>
                          </a:ext>
                        </a:extLst>
                      </p:cNvPr>
                      <p:cNvSpPr/>
                      <p:nvPr/>
                    </p:nvSpPr>
                    <p:spPr>
                      <a:xfrm>
                        <a:off x="5881452" y="5701550"/>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0" name="Ovale 39">
                        <a:extLst>
                          <a:ext uri="{FF2B5EF4-FFF2-40B4-BE49-F238E27FC236}">
                            <a16:creationId xmlns:a16="http://schemas.microsoft.com/office/drawing/2014/main" id="{D56BE812-BD90-B05D-A845-EE64575EEA75}"/>
                          </a:ext>
                        </a:extLst>
                      </p:cNvPr>
                      <p:cNvSpPr/>
                      <p:nvPr/>
                    </p:nvSpPr>
                    <p:spPr>
                      <a:xfrm>
                        <a:off x="5437394" y="5379923"/>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1" name="Ovale 40">
                        <a:extLst>
                          <a:ext uri="{FF2B5EF4-FFF2-40B4-BE49-F238E27FC236}">
                            <a16:creationId xmlns:a16="http://schemas.microsoft.com/office/drawing/2014/main" id="{ECA1A6B0-8173-D00F-A0B6-E58566CCD961}"/>
                          </a:ext>
                        </a:extLst>
                      </p:cNvPr>
                      <p:cNvSpPr/>
                      <p:nvPr/>
                    </p:nvSpPr>
                    <p:spPr>
                      <a:xfrm>
                        <a:off x="5624889" y="5787569"/>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2" name="Ovale 41">
                        <a:extLst>
                          <a:ext uri="{FF2B5EF4-FFF2-40B4-BE49-F238E27FC236}">
                            <a16:creationId xmlns:a16="http://schemas.microsoft.com/office/drawing/2014/main" id="{F8F763AF-CA75-BD68-F0F9-3B918B7DE588}"/>
                          </a:ext>
                        </a:extLst>
                      </p:cNvPr>
                      <p:cNvSpPr/>
                      <p:nvPr/>
                    </p:nvSpPr>
                    <p:spPr>
                      <a:xfrm>
                        <a:off x="4443772" y="580429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3" name="Ovale 42">
                        <a:extLst>
                          <a:ext uri="{FF2B5EF4-FFF2-40B4-BE49-F238E27FC236}">
                            <a16:creationId xmlns:a16="http://schemas.microsoft.com/office/drawing/2014/main" id="{B148DE9E-CA8F-B9B9-52E8-253F4D83ECDA}"/>
                          </a:ext>
                        </a:extLst>
                      </p:cNvPr>
                      <p:cNvSpPr/>
                      <p:nvPr/>
                    </p:nvSpPr>
                    <p:spPr>
                      <a:xfrm>
                        <a:off x="4443771" y="546190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4" name="Ovale 43">
                        <a:extLst>
                          <a:ext uri="{FF2B5EF4-FFF2-40B4-BE49-F238E27FC236}">
                            <a16:creationId xmlns:a16="http://schemas.microsoft.com/office/drawing/2014/main" id="{F0ED432E-7E4D-840E-3E99-7A2F5C4373EE}"/>
                          </a:ext>
                        </a:extLst>
                      </p:cNvPr>
                      <p:cNvSpPr/>
                      <p:nvPr/>
                    </p:nvSpPr>
                    <p:spPr>
                      <a:xfrm>
                        <a:off x="5907899" y="5134535"/>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5" name="Ovale 44">
                        <a:extLst>
                          <a:ext uri="{FF2B5EF4-FFF2-40B4-BE49-F238E27FC236}">
                            <a16:creationId xmlns:a16="http://schemas.microsoft.com/office/drawing/2014/main" id="{755380C7-2C97-61A3-FB88-9AC4ADBC0E8F}"/>
                          </a:ext>
                        </a:extLst>
                      </p:cNvPr>
                      <p:cNvSpPr/>
                      <p:nvPr/>
                    </p:nvSpPr>
                    <p:spPr>
                      <a:xfrm>
                        <a:off x="5733780" y="533941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6" name="Ovale 45">
                        <a:extLst>
                          <a:ext uri="{FF2B5EF4-FFF2-40B4-BE49-F238E27FC236}">
                            <a16:creationId xmlns:a16="http://schemas.microsoft.com/office/drawing/2014/main" id="{6F534B6E-ACF5-B736-F935-E45ED062DCA8}"/>
                          </a:ext>
                        </a:extLst>
                      </p:cNvPr>
                      <p:cNvSpPr/>
                      <p:nvPr/>
                    </p:nvSpPr>
                    <p:spPr>
                      <a:xfrm>
                        <a:off x="5006537" y="5172802"/>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47" name="Ovale 46">
                        <a:extLst>
                          <a:ext uri="{FF2B5EF4-FFF2-40B4-BE49-F238E27FC236}">
                            <a16:creationId xmlns:a16="http://schemas.microsoft.com/office/drawing/2014/main" id="{E035ACD1-8438-2CF8-EF38-62A5048B354A}"/>
                          </a:ext>
                        </a:extLst>
                      </p:cNvPr>
                      <p:cNvSpPr/>
                      <p:nvPr/>
                    </p:nvSpPr>
                    <p:spPr>
                      <a:xfrm>
                        <a:off x="4908772" y="5335601"/>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grpSp>
              </p:grpSp>
              <p:sp>
                <p:nvSpPr>
                  <p:cNvPr id="22" name="CasellaDiTesto 21">
                    <a:extLst>
                      <a:ext uri="{FF2B5EF4-FFF2-40B4-BE49-F238E27FC236}">
                        <a16:creationId xmlns:a16="http://schemas.microsoft.com/office/drawing/2014/main" id="{6ED734B3-4DC9-B48A-C040-60DBE9782B89}"/>
                      </a:ext>
                    </a:extLst>
                  </p:cNvPr>
                  <p:cNvSpPr txBox="1"/>
                  <p:nvPr/>
                </p:nvSpPr>
                <p:spPr>
                  <a:xfrm>
                    <a:off x="2018960" y="5929446"/>
                    <a:ext cx="752354" cy="531127"/>
                  </a:xfrm>
                  <a:prstGeom prst="rect">
                    <a:avLst/>
                  </a:prstGeom>
                  <a:noFill/>
                  <a:ln>
                    <a:solidFill>
                      <a:schemeClr val="tx1"/>
                    </a:solidFill>
                  </a:ln>
                </p:spPr>
                <p:txBody>
                  <a:bodyPr wrap="square" rtlCol="0">
                    <a:spAutoFit/>
                  </a:bodyPr>
                  <a:lstStyle/>
                  <a:p>
                    <a:pPr algn="ctr"/>
                    <a:r>
                      <a:rPr lang="it-IT" sz="1200" dirty="0"/>
                      <a:t>Iron target</a:t>
                    </a:r>
                  </a:p>
                </p:txBody>
              </p:sp>
              <p:sp>
                <p:nvSpPr>
                  <p:cNvPr id="23" name="CasellaDiTesto 22">
                    <a:extLst>
                      <a:ext uri="{FF2B5EF4-FFF2-40B4-BE49-F238E27FC236}">
                        <a16:creationId xmlns:a16="http://schemas.microsoft.com/office/drawing/2014/main" id="{D7441C91-1B42-A894-542F-AF821AF6D7E7}"/>
                      </a:ext>
                    </a:extLst>
                  </p:cNvPr>
                  <p:cNvSpPr txBox="1"/>
                  <p:nvPr/>
                </p:nvSpPr>
                <p:spPr>
                  <a:xfrm>
                    <a:off x="913837" y="5850575"/>
                    <a:ext cx="635845" cy="318676"/>
                  </a:xfrm>
                  <a:prstGeom prst="rect">
                    <a:avLst/>
                  </a:prstGeom>
                  <a:noFill/>
                  <a:ln>
                    <a:solidFill>
                      <a:schemeClr val="tx1"/>
                    </a:solidFill>
                  </a:ln>
                </p:spPr>
                <p:txBody>
                  <a:bodyPr wrap="square" rtlCol="0">
                    <a:spAutoFit/>
                  </a:bodyPr>
                  <a:lstStyle/>
                  <a:p>
                    <a:r>
                      <a:rPr lang="it-IT" sz="1200" dirty="0"/>
                      <a:t>NPs</a:t>
                    </a:r>
                  </a:p>
                </p:txBody>
              </p:sp>
              <p:sp>
                <p:nvSpPr>
                  <p:cNvPr id="24" name="CasellaDiTesto 23">
                    <a:extLst>
                      <a:ext uri="{FF2B5EF4-FFF2-40B4-BE49-F238E27FC236}">
                        <a16:creationId xmlns:a16="http://schemas.microsoft.com/office/drawing/2014/main" id="{BF7BBCA0-107C-B8F8-B0B9-9F5E26236C74}"/>
                      </a:ext>
                    </a:extLst>
                  </p:cNvPr>
                  <p:cNvSpPr txBox="1"/>
                  <p:nvPr/>
                </p:nvSpPr>
                <p:spPr>
                  <a:xfrm>
                    <a:off x="795768" y="1299948"/>
                    <a:ext cx="716293" cy="531127"/>
                  </a:xfrm>
                  <a:prstGeom prst="rect">
                    <a:avLst/>
                  </a:prstGeom>
                  <a:noFill/>
                  <a:ln>
                    <a:solidFill>
                      <a:schemeClr val="tx1"/>
                    </a:solidFill>
                  </a:ln>
                </p:spPr>
                <p:txBody>
                  <a:bodyPr wrap="square" rtlCol="0">
                    <a:spAutoFit/>
                  </a:bodyPr>
                  <a:lstStyle/>
                  <a:p>
                    <a:pPr algn="ctr"/>
                    <a:r>
                      <a:rPr lang="it-IT" sz="1200" dirty="0"/>
                      <a:t>Laser beam</a:t>
                    </a:r>
                  </a:p>
                </p:txBody>
              </p:sp>
              <p:cxnSp>
                <p:nvCxnSpPr>
                  <p:cNvPr id="25" name="Connettore 2 144">
                    <a:extLst>
                      <a:ext uri="{FF2B5EF4-FFF2-40B4-BE49-F238E27FC236}">
                        <a16:creationId xmlns:a16="http://schemas.microsoft.com/office/drawing/2014/main" id="{D0EF4370-0B32-4751-292A-F26E66D57B85}"/>
                      </a:ext>
                    </a:extLst>
                  </p:cNvPr>
                  <p:cNvCxnSpPr>
                    <a:cxnSpLocks/>
                    <a:stCxn id="22" idx="0"/>
                    <a:endCxn id="51" idx="2"/>
                  </p:cNvCxnSpPr>
                  <p:nvPr/>
                </p:nvCxnSpPr>
                <p:spPr>
                  <a:xfrm flipH="1" flipV="1">
                    <a:off x="1995570" y="5496322"/>
                    <a:ext cx="399566" cy="433124"/>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6" name="Connettore 2 145">
                    <a:extLst>
                      <a:ext uri="{FF2B5EF4-FFF2-40B4-BE49-F238E27FC236}">
                        <a16:creationId xmlns:a16="http://schemas.microsoft.com/office/drawing/2014/main" id="{C9CFA68D-7195-A873-EF91-32BE2AE5AC74}"/>
                      </a:ext>
                    </a:extLst>
                  </p:cNvPr>
                  <p:cNvCxnSpPr>
                    <a:cxnSpLocks/>
                    <a:stCxn id="23" idx="0"/>
                    <a:endCxn id="36" idx="4"/>
                  </p:cNvCxnSpPr>
                  <p:nvPr/>
                </p:nvCxnSpPr>
                <p:spPr>
                  <a:xfrm flipV="1">
                    <a:off x="1231760" y="5094317"/>
                    <a:ext cx="186429" cy="756257"/>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27" name="Connettore 2 146">
                    <a:extLst>
                      <a:ext uri="{FF2B5EF4-FFF2-40B4-BE49-F238E27FC236}">
                        <a16:creationId xmlns:a16="http://schemas.microsoft.com/office/drawing/2014/main" id="{0D136767-E1B1-EB40-17CA-82C4983E2578}"/>
                      </a:ext>
                    </a:extLst>
                  </p:cNvPr>
                  <p:cNvCxnSpPr>
                    <a:cxnSpLocks/>
                    <a:stCxn id="24" idx="2"/>
                  </p:cNvCxnSpPr>
                  <p:nvPr/>
                </p:nvCxnSpPr>
                <p:spPr>
                  <a:xfrm>
                    <a:off x="1153913" y="1831075"/>
                    <a:ext cx="613108" cy="354596"/>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grpSp>
              <p:nvGrpSpPr>
                <p:cNvPr id="9" name="Gruppo 8">
                  <a:extLst>
                    <a:ext uri="{FF2B5EF4-FFF2-40B4-BE49-F238E27FC236}">
                      <a16:creationId xmlns:a16="http://schemas.microsoft.com/office/drawing/2014/main" id="{1A75B525-0B2A-9C93-7A03-64937FE43777}"/>
                    </a:ext>
                  </a:extLst>
                </p:cNvPr>
                <p:cNvGrpSpPr/>
                <p:nvPr/>
              </p:nvGrpSpPr>
              <p:grpSpPr>
                <a:xfrm>
                  <a:off x="2632523" y="1941154"/>
                  <a:ext cx="3957044" cy="1097925"/>
                  <a:chOff x="5674987" y="3765549"/>
                  <a:chExt cx="8207315" cy="2277209"/>
                </a:xfrm>
              </p:grpSpPr>
              <p:sp>
                <p:nvSpPr>
                  <p:cNvPr id="13" name="CasellaDiTesto 12">
                    <a:extLst>
                      <a:ext uri="{FF2B5EF4-FFF2-40B4-BE49-F238E27FC236}">
                        <a16:creationId xmlns:a16="http://schemas.microsoft.com/office/drawing/2014/main" id="{7E8BFAED-8D15-02D3-DE4C-97772C125CF5}"/>
                      </a:ext>
                    </a:extLst>
                  </p:cNvPr>
                  <p:cNvSpPr txBox="1"/>
                  <p:nvPr/>
                </p:nvSpPr>
                <p:spPr>
                  <a:xfrm>
                    <a:off x="12355702" y="5434102"/>
                    <a:ext cx="961529" cy="542606"/>
                  </a:xfrm>
                  <a:prstGeom prst="rect">
                    <a:avLst/>
                  </a:prstGeom>
                  <a:noFill/>
                  <a:ln>
                    <a:solidFill>
                      <a:schemeClr val="tx1"/>
                    </a:solidFill>
                  </a:ln>
                </p:spPr>
                <p:txBody>
                  <a:bodyPr wrap="none" rtlCol="0">
                    <a:spAutoFit/>
                  </a:bodyPr>
                  <a:lstStyle/>
                  <a:p>
                    <a:r>
                      <a:rPr lang="it-IT" sz="1100" dirty="0"/>
                      <a:t>GSH</a:t>
                    </a:r>
                  </a:p>
                </p:txBody>
              </p:sp>
              <p:grpSp>
                <p:nvGrpSpPr>
                  <p:cNvPr id="14" name="Gruppo 13">
                    <a:extLst>
                      <a:ext uri="{FF2B5EF4-FFF2-40B4-BE49-F238E27FC236}">
                        <a16:creationId xmlns:a16="http://schemas.microsoft.com/office/drawing/2014/main" id="{99E1EBD5-8251-7788-E502-7945E39128D7}"/>
                      </a:ext>
                    </a:extLst>
                  </p:cNvPr>
                  <p:cNvGrpSpPr/>
                  <p:nvPr/>
                </p:nvGrpSpPr>
                <p:grpSpPr>
                  <a:xfrm>
                    <a:off x="5674987" y="3765549"/>
                    <a:ext cx="8207315" cy="2277209"/>
                    <a:chOff x="5674987" y="3765549"/>
                    <a:chExt cx="8207315" cy="2277209"/>
                  </a:xfrm>
                </p:grpSpPr>
                <p:sp>
                  <p:nvSpPr>
                    <p:cNvPr id="15" name="CasellaDiTesto 14">
                      <a:extLst>
                        <a:ext uri="{FF2B5EF4-FFF2-40B4-BE49-F238E27FC236}">
                          <a16:creationId xmlns:a16="http://schemas.microsoft.com/office/drawing/2014/main" id="{BFFC36D5-5B14-45DF-EC1B-FEF01120E14A}"/>
                        </a:ext>
                      </a:extLst>
                    </p:cNvPr>
                    <p:cNvSpPr txBox="1"/>
                    <p:nvPr/>
                  </p:nvSpPr>
                  <p:spPr>
                    <a:xfrm>
                      <a:off x="6301839" y="5429425"/>
                      <a:ext cx="1247463" cy="542606"/>
                    </a:xfrm>
                    <a:prstGeom prst="rect">
                      <a:avLst/>
                    </a:prstGeom>
                    <a:noFill/>
                    <a:ln>
                      <a:solidFill>
                        <a:schemeClr val="tx1"/>
                      </a:solidFill>
                    </a:ln>
                  </p:spPr>
                  <p:txBody>
                    <a:bodyPr wrap="none" rtlCol="0">
                      <a:spAutoFit/>
                    </a:bodyPr>
                    <a:lstStyle/>
                    <a:p>
                      <a:r>
                        <a:rPr lang="it-IT" sz="1100" dirty="0"/>
                        <a:t>Citrate</a:t>
                      </a:r>
                    </a:p>
                  </p:txBody>
                </p:sp>
                <p:sp>
                  <p:nvSpPr>
                    <p:cNvPr id="16" name="CasellaDiTesto 15">
                      <a:extLst>
                        <a:ext uri="{FF2B5EF4-FFF2-40B4-BE49-F238E27FC236}">
                          <a16:creationId xmlns:a16="http://schemas.microsoft.com/office/drawing/2014/main" id="{55E237C4-CE8A-1211-292A-FABC40C89918}"/>
                        </a:ext>
                      </a:extLst>
                    </p:cNvPr>
                    <p:cNvSpPr txBox="1"/>
                    <p:nvPr/>
                  </p:nvSpPr>
                  <p:spPr>
                    <a:xfrm>
                      <a:off x="9375628" y="5500152"/>
                      <a:ext cx="905010" cy="542606"/>
                    </a:xfrm>
                    <a:prstGeom prst="rect">
                      <a:avLst/>
                    </a:prstGeom>
                    <a:noFill/>
                    <a:ln>
                      <a:solidFill>
                        <a:schemeClr val="tx1"/>
                      </a:solidFill>
                    </a:ln>
                  </p:spPr>
                  <p:txBody>
                    <a:bodyPr wrap="none" rtlCol="0">
                      <a:spAutoFit/>
                    </a:bodyPr>
                    <a:lstStyle/>
                    <a:p>
                      <a:r>
                        <a:rPr lang="it-IT" sz="1100" dirty="0"/>
                        <a:t>H</a:t>
                      </a:r>
                      <a:r>
                        <a:rPr lang="it-IT" sz="1100" baseline="-25000" dirty="0"/>
                        <a:t>2</a:t>
                      </a:r>
                      <a:r>
                        <a:rPr lang="it-IT" sz="1100" dirty="0"/>
                        <a:t>O</a:t>
                      </a:r>
                    </a:p>
                  </p:txBody>
                </p:sp>
                <p:sp>
                  <p:nvSpPr>
                    <p:cNvPr id="17" name="Parentesi graffa aperta 16">
                      <a:extLst>
                        <a:ext uri="{FF2B5EF4-FFF2-40B4-BE49-F238E27FC236}">
                          <a16:creationId xmlns:a16="http://schemas.microsoft.com/office/drawing/2014/main" id="{536F2F7E-183D-FB98-69AD-C98743A9F4C6}"/>
                        </a:ext>
                      </a:extLst>
                    </p:cNvPr>
                    <p:cNvSpPr/>
                    <p:nvPr/>
                  </p:nvSpPr>
                  <p:spPr>
                    <a:xfrm rot="5400000">
                      <a:off x="9170957" y="269579"/>
                      <a:ext cx="1215376" cy="8207315"/>
                    </a:xfrm>
                    <a:prstGeom prst="leftBrace">
                      <a:avLst/>
                    </a:pr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it-IT" sz="800"/>
                    </a:p>
                  </p:txBody>
                </p:sp>
                <p:sp>
                  <p:nvSpPr>
                    <p:cNvPr id="18" name="Ovale 17">
                      <a:extLst>
                        <a:ext uri="{FF2B5EF4-FFF2-40B4-BE49-F238E27FC236}">
                          <a16:creationId xmlns:a16="http://schemas.microsoft.com/office/drawing/2014/main" id="{5A357B3E-2521-E5A5-172B-5D76F23A7CDA}"/>
                        </a:ext>
                      </a:extLst>
                    </p:cNvPr>
                    <p:cNvSpPr/>
                    <p:nvPr/>
                  </p:nvSpPr>
                  <p:spPr>
                    <a:xfrm>
                      <a:off x="6823579" y="4940813"/>
                      <a:ext cx="193696" cy="20025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9" name="Ovale 18">
                      <a:extLst>
                        <a:ext uri="{FF2B5EF4-FFF2-40B4-BE49-F238E27FC236}">
                          <a16:creationId xmlns:a16="http://schemas.microsoft.com/office/drawing/2014/main" id="{98760BB5-42BF-0F6C-3676-2AE7D12767CE}"/>
                        </a:ext>
                      </a:extLst>
                    </p:cNvPr>
                    <p:cNvSpPr/>
                    <p:nvPr/>
                  </p:nvSpPr>
                  <p:spPr>
                    <a:xfrm>
                      <a:off x="12776835" y="4934362"/>
                      <a:ext cx="193696" cy="20025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20" name="Ovale 19">
                      <a:extLst>
                        <a:ext uri="{FF2B5EF4-FFF2-40B4-BE49-F238E27FC236}">
                          <a16:creationId xmlns:a16="http://schemas.microsoft.com/office/drawing/2014/main" id="{E7079EC6-69CE-B9C4-12F6-4210A1F98E2F}"/>
                        </a:ext>
                      </a:extLst>
                    </p:cNvPr>
                    <p:cNvSpPr/>
                    <p:nvPr/>
                  </p:nvSpPr>
                  <p:spPr>
                    <a:xfrm>
                      <a:off x="9690778" y="4934853"/>
                      <a:ext cx="193696" cy="20025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grpSp>
            </p:grpSp>
            <p:sp>
              <p:nvSpPr>
                <p:cNvPr id="10" name="Freccia a inversione 9">
                  <a:extLst>
                    <a:ext uri="{FF2B5EF4-FFF2-40B4-BE49-F238E27FC236}">
                      <a16:creationId xmlns:a16="http://schemas.microsoft.com/office/drawing/2014/main" id="{D1FD6690-8B77-366A-E2BE-996E377881F3}"/>
                    </a:ext>
                  </a:extLst>
                </p:cNvPr>
                <p:cNvSpPr/>
                <p:nvPr/>
              </p:nvSpPr>
              <p:spPr>
                <a:xfrm>
                  <a:off x="1871491" y="1414510"/>
                  <a:ext cx="2955462" cy="2912024"/>
                </a:xfrm>
                <a:prstGeom prst="uturnArrow">
                  <a:avLst>
                    <a:gd name="adj1" fmla="val 1620"/>
                    <a:gd name="adj2" fmla="val 7465"/>
                    <a:gd name="adj3" fmla="val 10163"/>
                    <a:gd name="adj4" fmla="val 10804"/>
                    <a:gd name="adj5" fmla="val 1817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grpSp>
          <p:pic>
            <p:nvPicPr>
              <p:cNvPr id="54" name="Immagine 53">
                <a:extLst>
                  <a:ext uri="{FF2B5EF4-FFF2-40B4-BE49-F238E27FC236}">
                    <a16:creationId xmlns:a16="http://schemas.microsoft.com/office/drawing/2014/main" id="{7F682798-30C6-1FDE-8065-B3360CB05C6E}"/>
                  </a:ext>
                </a:extLst>
              </p:cNvPr>
              <p:cNvPicPr>
                <a:picLocks noChangeAspect="1"/>
              </p:cNvPicPr>
              <p:nvPr/>
            </p:nvPicPr>
            <p:blipFill>
              <a:blip r:embed="rId11">
                <a:grayscl/>
              </a:blip>
              <a:stretch>
                <a:fillRect/>
              </a:stretch>
            </p:blipFill>
            <p:spPr>
              <a:xfrm>
                <a:off x="2413670" y="3061687"/>
                <a:ext cx="1503502" cy="776534"/>
              </a:xfrm>
              <a:prstGeom prst="rect">
                <a:avLst/>
              </a:prstGeom>
              <a:ln>
                <a:noFill/>
              </a:ln>
            </p:spPr>
          </p:pic>
          <p:pic>
            <p:nvPicPr>
              <p:cNvPr id="55" name="Immagine 54">
                <a:extLst>
                  <a:ext uri="{FF2B5EF4-FFF2-40B4-BE49-F238E27FC236}">
                    <a16:creationId xmlns:a16="http://schemas.microsoft.com/office/drawing/2014/main" id="{AA6373F8-6CD4-07E0-7C17-0679F0EEB35A}"/>
                  </a:ext>
                </a:extLst>
              </p:cNvPr>
              <p:cNvPicPr>
                <a:picLocks noChangeAspect="1"/>
              </p:cNvPicPr>
              <p:nvPr/>
            </p:nvPicPr>
            <p:blipFill>
              <a:blip r:embed="rId12">
                <a:grayscl/>
              </a:blip>
              <a:stretch>
                <a:fillRect/>
              </a:stretch>
            </p:blipFill>
            <p:spPr>
              <a:xfrm>
                <a:off x="4701224" y="3025562"/>
                <a:ext cx="2454062" cy="755096"/>
              </a:xfrm>
              <a:prstGeom prst="rect">
                <a:avLst/>
              </a:prstGeom>
              <a:ln>
                <a:noFill/>
              </a:ln>
            </p:spPr>
          </p:pic>
          <p:sp>
            <p:nvSpPr>
              <p:cNvPr id="56" name="CasellaDiTesto 55">
                <a:extLst>
                  <a:ext uri="{FF2B5EF4-FFF2-40B4-BE49-F238E27FC236}">
                    <a16:creationId xmlns:a16="http://schemas.microsoft.com/office/drawing/2014/main" id="{6C96A83C-6450-A942-C7CB-9155323BA62F}"/>
                  </a:ext>
                </a:extLst>
              </p:cNvPr>
              <p:cNvSpPr txBox="1"/>
              <p:nvPr/>
            </p:nvSpPr>
            <p:spPr>
              <a:xfrm>
                <a:off x="2956067" y="6180024"/>
                <a:ext cx="3448050" cy="584775"/>
              </a:xfrm>
              <a:prstGeom prst="rect">
                <a:avLst/>
              </a:prstGeom>
              <a:noFill/>
              <a:ln w="28575">
                <a:solidFill>
                  <a:srgbClr val="AEBDC1"/>
                </a:solidFill>
              </a:ln>
            </p:spPr>
            <p:txBody>
              <a:bodyPr wrap="square">
                <a:spAutoFit/>
              </a:bodyPr>
              <a:lstStyle/>
              <a:p>
                <a:pPr fontAlgn="ctr"/>
                <a:r>
                  <a:rPr lang="en-US" sz="1600" i="1" dirty="0"/>
                  <a:t>R. Chiechio et Al., </a:t>
                </a:r>
                <a:r>
                  <a:rPr lang="en-US" sz="1600" b="0" i="1" dirty="0">
                    <a:effectLst/>
                    <a:latin typeface="Roboto" panose="020F0502020204030204" pitchFamily="34" charset="0"/>
                  </a:rPr>
                  <a:t>Journal of Physics and Chemistry of Solids - Submitted</a:t>
                </a:r>
              </a:p>
            </p:txBody>
          </p:sp>
        </p:grpSp>
        <p:pic>
          <p:nvPicPr>
            <p:cNvPr id="12" name="Immagine 11">
              <a:extLst>
                <a:ext uri="{FF2B5EF4-FFF2-40B4-BE49-F238E27FC236}">
                  <a16:creationId xmlns:a16="http://schemas.microsoft.com/office/drawing/2014/main" id="{284A4ABA-2101-C59E-7F9F-C893E4BFD6B3}"/>
                </a:ext>
              </a:extLst>
            </p:cNvPr>
            <p:cNvPicPr>
              <a:picLocks noChangeAspect="1"/>
            </p:cNvPicPr>
            <p:nvPr/>
          </p:nvPicPr>
          <p:blipFill>
            <a:blip r:embed="rId13"/>
            <a:stretch>
              <a:fillRect/>
            </a:stretch>
          </p:blipFill>
          <p:spPr>
            <a:xfrm>
              <a:off x="2320932" y="2586567"/>
              <a:ext cx="5042905" cy="1327721"/>
            </a:xfrm>
            <a:prstGeom prst="rect">
              <a:avLst/>
            </a:prstGeom>
          </p:spPr>
        </p:pic>
      </p:grpSp>
    </p:spTree>
    <p:extLst>
      <p:ext uri="{BB962C8B-B14F-4D97-AF65-F5344CB8AC3E}">
        <p14:creationId xmlns:p14="http://schemas.microsoft.com/office/powerpoint/2010/main" val="327752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54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F1D6CF-7317-DCA3-1A5A-BFD49D89E7D4}"/>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8F41EE9F-1D7B-0748-EF27-47F8E5F31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DBB97AA3-9E18-2241-7711-87310C2878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782672D5-B72F-DF98-E501-190FBACEF7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371E3E1C-3442-58F3-2711-196D230B97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68F736AB-ACFC-9991-2E9E-E4ED4F16E8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0662C683-86BA-8034-6DAF-4F0EC7A00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17354B59-E9E2-9FFE-4918-180A92B467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126F4BBF-16AC-0877-A5FB-9F397C63D23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404B5EF2-B3E6-F6C4-9317-532524BCFA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CF11A252-2F6E-B276-C1F3-160F91F48F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1D98AB2B-0CB7-CF4A-E5FE-9B96FAF7AE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2A43AD0C-6DB5-4D77-BFE1-BB035E928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ttangolo 1">
            <a:extLst>
              <a:ext uri="{FF2B5EF4-FFF2-40B4-BE49-F238E27FC236}">
                <a16:creationId xmlns:a16="http://schemas.microsoft.com/office/drawing/2014/main" id="{3FCA2958-0C9E-FA08-5F16-D51EEEB624C4}"/>
              </a:ext>
            </a:extLst>
          </p:cNvPr>
          <p:cNvSpPr/>
          <p:nvPr/>
        </p:nvSpPr>
        <p:spPr>
          <a:xfrm>
            <a:off x="1943149" y="209311"/>
            <a:ext cx="8741005"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pPr>
              <a:lnSpc>
                <a:spcPct val="90000"/>
              </a:lnSpc>
              <a:spcBef>
                <a:spcPct val="0"/>
              </a:spcBef>
              <a:spcAft>
                <a:spcPts val="600"/>
              </a:spcAft>
            </a:pPr>
            <a:r>
              <a:rPr lang="en-US" sz="4400" dirty="0">
                <a:solidFill>
                  <a:schemeClr val="tx1"/>
                </a:solidFill>
              </a:rPr>
              <a:t>IONPs: Morphological characterization</a:t>
            </a:r>
          </a:p>
        </p:txBody>
      </p:sp>
      <p:grpSp>
        <p:nvGrpSpPr>
          <p:cNvPr id="3" name="Gruppo 2">
            <a:extLst>
              <a:ext uri="{FF2B5EF4-FFF2-40B4-BE49-F238E27FC236}">
                <a16:creationId xmlns:a16="http://schemas.microsoft.com/office/drawing/2014/main" id="{1721B81F-72C4-A849-A2D6-856B09829273}"/>
              </a:ext>
            </a:extLst>
          </p:cNvPr>
          <p:cNvGrpSpPr/>
          <p:nvPr/>
        </p:nvGrpSpPr>
        <p:grpSpPr>
          <a:xfrm>
            <a:off x="3394565" y="1249735"/>
            <a:ext cx="8683097" cy="5061418"/>
            <a:chOff x="1272295" y="454437"/>
            <a:chExt cx="9815004" cy="5721214"/>
          </a:xfrm>
        </p:grpSpPr>
        <p:grpSp>
          <p:nvGrpSpPr>
            <p:cNvPr id="4" name="Gruppo 3">
              <a:extLst>
                <a:ext uri="{FF2B5EF4-FFF2-40B4-BE49-F238E27FC236}">
                  <a16:creationId xmlns:a16="http://schemas.microsoft.com/office/drawing/2014/main" id="{F8D7BAE1-154B-0412-B290-47B3D17A60C9}"/>
                </a:ext>
              </a:extLst>
            </p:cNvPr>
            <p:cNvGrpSpPr/>
            <p:nvPr/>
          </p:nvGrpSpPr>
          <p:grpSpPr>
            <a:xfrm>
              <a:off x="4547181" y="454803"/>
              <a:ext cx="3294559" cy="5720848"/>
              <a:chOff x="4418844" y="1135940"/>
              <a:chExt cx="3294559" cy="5720848"/>
            </a:xfrm>
          </p:grpSpPr>
          <p:pic>
            <p:nvPicPr>
              <p:cNvPr id="32" name="Immagine 31" descr="Immagine che contiene barriera corallina, bianco e nero, natura, monocromatico&#10;&#10;Descrizione generata automaticamente">
                <a:extLst>
                  <a:ext uri="{FF2B5EF4-FFF2-40B4-BE49-F238E27FC236}">
                    <a16:creationId xmlns:a16="http://schemas.microsoft.com/office/drawing/2014/main" id="{59610927-CB52-28BD-BDDD-17856A93B57A}"/>
                  </a:ext>
                </a:extLst>
              </p:cNvPr>
              <p:cNvPicPr>
                <a:picLocks noChangeAspect="1"/>
              </p:cNvPicPr>
              <p:nvPr/>
            </p:nvPicPr>
            <p:blipFill rotWithShape="1">
              <a:blip r:embed="rId4"/>
              <a:srcRect t="220" r="32802" b="32581"/>
              <a:stretch/>
            </p:blipFill>
            <p:spPr>
              <a:xfrm>
                <a:off x="4427547" y="4392394"/>
                <a:ext cx="3285856" cy="2464394"/>
              </a:xfrm>
              <a:prstGeom prst="rect">
                <a:avLst/>
              </a:prstGeom>
            </p:spPr>
          </p:pic>
          <p:grpSp>
            <p:nvGrpSpPr>
              <p:cNvPr id="33" name="Gruppo 32">
                <a:extLst>
                  <a:ext uri="{FF2B5EF4-FFF2-40B4-BE49-F238E27FC236}">
                    <a16:creationId xmlns:a16="http://schemas.microsoft.com/office/drawing/2014/main" id="{8AF67848-614A-D158-4C95-23DF648B5D06}"/>
                  </a:ext>
                </a:extLst>
              </p:cNvPr>
              <p:cNvGrpSpPr/>
              <p:nvPr/>
            </p:nvGrpSpPr>
            <p:grpSpPr>
              <a:xfrm>
                <a:off x="6721290" y="6348500"/>
                <a:ext cx="951645" cy="382687"/>
                <a:chOff x="8403410" y="6489039"/>
                <a:chExt cx="1779607" cy="715640"/>
              </a:xfrm>
            </p:grpSpPr>
            <p:sp>
              <p:nvSpPr>
                <p:cNvPr id="36" name="CasellaDiTesto 35">
                  <a:extLst>
                    <a:ext uri="{FF2B5EF4-FFF2-40B4-BE49-F238E27FC236}">
                      <a16:creationId xmlns:a16="http://schemas.microsoft.com/office/drawing/2014/main" id="{1763FAA4-300C-DFA6-4746-7AE983329FBD}"/>
                    </a:ext>
                  </a:extLst>
                </p:cNvPr>
                <p:cNvSpPr txBox="1"/>
                <p:nvPr/>
              </p:nvSpPr>
              <p:spPr>
                <a:xfrm>
                  <a:off x="8403410" y="6489039"/>
                  <a:ext cx="1779607" cy="715640"/>
                </a:xfrm>
                <a:prstGeom prst="rect">
                  <a:avLst/>
                </a:prstGeom>
                <a:noFill/>
              </p:spPr>
              <p:txBody>
                <a:bodyPr wrap="none" rtlCol="0">
                  <a:spAutoFit/>
                </a:bodyPr>
                <a:lstStyle/>
                <a:p>
                  <a:r>
                    <a:rPr lang="en-US" sz="1600" dirty="0">
                      <a:solidFill>
                        <a:schemeClr val="bg1"/>
                      </a:solidFill>
                    </a:rPr>
                    <a:t>200 nm</a:t>
                  </a:r>
                </a:p>
              </p:txBody>
            </p:sp>
            <p:cxnSp>
              <p:nvCxnSpPr>
                <p:cNvPr id="37" name="Connettore 1 73">
                  <a:extLst>
                    <a:ext uri="{FF2B5EF4-FFF2-40B4-BE49-F238E27FC236}">
                      <a16:creationId xmlns:a16="http://schemas.microsoft.com/office/drawing/2014/main" id="{EC94B9BB-35C0-F2A7-97A0-341ADF3EC26F}"/>
                    </a:ext>
                  </a:extLst>
                </p:cNvPr>
                <p:cNvCxnSpPr>
                  <a:cxnSpLocks/>
                </p:cNvCxnSpPr>
                <p:nvPr/>
              </p:nvCxnSpPr>
              <p:spPr>
                <a:xfrm>
                  <a:off x="8961475" y="7096255"/>
                  <a:ext cx="98720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4" name="Picture 3">
                <a:extLst>
                  <a:ext uri="{FF2B5EF4-FFF2-40B4-BE49-F238E27FC236}">
                    <a16:creationId xmlns:a16="http://schemas.microsoft.com/office/drawing/2014/main" id="{88F979D6-1020-BFA6-5040-9B8EF2775E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8844" y="1135940"/>
                <a:ext cx="3276026" cy="3282375"/>
              </a:xfrm>
              <a:prstGeom prst="rect">
                <a:avLst/>
              </a:prstGeom>
              <a:noFill/>
              <a:extLst>
                <a:ext uri="{909E8E84-426E-40DD-AFC4-6F175D3DCCD1}">
                  <a14:hiddenFill xmlns:a14="http://schemas.microsoft.com/office/drawing/2010/main">
                    <a:solidFill>
                      <a:srgbClr val="FFFFFF"/>
                    </a:solidFill>
                  </a14:hiddenFill>
                </a:ext>
              </a:extLst>
            </p:spPr>
          </p:pic>
          <p:sp>
            <p:nvSpPr>
              <p:cNvPr id="35" name="CasellaDiTesto 34">
                <a:extLst>
                  <a:ext uri="{FF2B5EF4-FFF2-40B4-BE49-F238E27FC236}">
                    <a16:creationId xmlns:a16="http://schemas.microsoft.com/office/drawing/2014/main" id="{FC12BE85-0267-3B85-7DC5-96C80E614484}"/>
                  </a:ext>
                </a:extLst>
              </p:cNvPr>
              <p:cNvSpPr txBox="1"/>
              <p:nvPr/>
            </p:nvSpPr>
            <p:spPr>
              <a:xfrm>
                <a:off x="6588320" y="1256275"/>
                <a:ext cx="1013252" cy="591426"/>
              </a:xfrm>
              <a:prstGeom prst="rect">
                <a:avLst/>
              </a:prstGeom>
              <a:solidFill>
                <a:schemeClr val="tx1"/>
              </a:solidFill>
              <a:ln w="28575">
                <a:solidFill>
                  <a:schemeClr val="bg1"/>
                </a:solidFill>
              </a:ln>
            </p:spPr>
            <p:txBody>
              <a:bodyPr wrap="none" rtlCol="0">
                <a:spAutoFit/>
              </a:bodyPr>
              <a:lstStyle/>
              <a:p>
                <a:r>
                  <a:rPr lang="en-US" sz="2800" dirty="0">
                    <a:solidFill>
                      <a:schemeClr val="bg1"/>
                    </a:solidFill>
                  </a:rPr>
                  <a:t>GSH</a:t>
                </a:r>
              </a:p>
            </p:txBody>
          </p:sp>
        </p:grpSp>
        <p:grpSp>
          <p:nvGrpSpPr>
            <p:cNvPr id="5" name="Gruppo 4">
              <a:extLst>
                <a:ext uri="{FF2B5EF4-FFF2-40B4-BE49-F238E27FC236}">
                  <a16:creationId xmlns:a16="http://schemas.microsoft.com/office/drawing/2014/main" id="{6736A17F-E4D4-57C4-4779-46280BD07EFF}"/>
                </a:ext>
              </a:extLst>
            </p:cNvPr>
            <p:cNvGrpSpPr/>
            <p:nvPr/>
          </p:nvGrpSpPr>
          <p:grpSpPr>
            <a:xfrm>
              <a:off x="7801446" y="457772"/>
              <a:ext cx="3285853" cy="5717879"/>
              <a:chOff x="7673109" y="1138909"/>
              <a:chExt cx="3285853" cy="5717879"/>
            </a:xfrm>
          </p:grpSpPr>
          <p:grpSp>
            <p:nvGrpSpPr>
              <p:cNvPr id="20" name="Gruppo 19">
                <a:extLst>
                  <a:ext uri="{FF2B5EF4-FFF2-40B4-BE49-F238E27FC236}">
                    <a16:creationId xmlns:a16="http://schemas.microsoft.com/office/drawing/2014/main" id="{AC42C221-0587-788F-DCE9-D584A31A0DE8}"/>
                  </a:ext>
                </a:extLst>
              </p:cNvPr>
              <p:cNvGrpSpPr/>
              <p:nvPr/>
            </p:nvGrpSpPr>
            <p:grpSpPr>
              <a:xfrm>
                <a:off x="7673109" y="1138909"/>
                <a:ext cx="3285853" cy="5717879"/>
                <a:chOff x="1154048" y="1138909"/>
                <a:chExt cx="3285853" cy="5717879"/>
              </a:xfrm>
            </p:grpSpPr>
            <p:pic>
              <p:nvPicPr>
                <p:cNvPr id="22" name="Immagine 21" descr="Immagine che contiene schermata, nebbia, bianco e nero&#10;&#10;Descrizione generata automaticamente">
                  <a:extLst>
                    <a:ext uri="{FF2B5EF4-FFF2-40B4-BE49-F238E27FC236}">
                      <a16:creationId xmlns:a16="http://schemas.microsoft.com/office/drawing/2014/main" id="{60B65B1B-31A9-AB12-C124-4B3AC8E9A77D}"/>
                    </a:ext>
                  </a:extLst>
                </p:cNvPr>
                <p:cNvPicPr>
                  <a:picLocks noChangeAspect="1"/>
                </p:cNvPicPr>
                <p:nvPr/>
              </p:nvPicPr>
              <p:blipFill>
                <a:blip r:embed="rId6"/>
                <a:stretch>
                  <a:fillRect/>
                </a:stretch>
              </p:blipFill>
              <p:spPr>
                <a:xfrm>
                  <a:off x="1166981" y="1138909"/>
                  <a:ext cx="3258000" cy="3258000"/>
                </a:xfrm>
                <a:prstGeom prst="rect">
                  <a:avLst/>
                </a:prstGeom>
              </p:spPr>
            </p:pic>
            <p:grpSp>
              <p:nvGrpSpPr>
                <p:cNvPr id="23" name="Gruppo 22">
                  <a:extLst>
                    <a:ext uri="{FF2B5EF4-FFF2-40B4-BE49-F238E27FC236}">
                      <a16:creationId xmlns:a16="http://schemas.microsoft.com/office/drawing/2014/main" id="{F7E980E6-0A67-7D11-0F3A-3A0D78AD1BE6}"/>
                    </a:ext>
                  </a:extLst>
                </p:cNvPr>
                <p:cNvGrpSpPr/>
                <p:nvPr/>
              </p:nvGrpSpPr>
              <p:grpSpPr>
                <a:xfrm>
                  <a:off x="1154048" y="4392395"/>
                  <a:ext cx="3285853" cy="2464393"/>
                  <a:chOff x="227989" y="1580095"/>
                  <a:chExt cx="4447309" cy="3335482"/>
                </a:xfrm>
              </p:grpSpPr>
              <p:pic>
                <p:nvPicPr>
                  <p:cNvPr id="28" name="Immagine 27" descr="Immagine che contiene fungo, muffa, barriera corallina, bianco e nero&#10;&#10;Descrizione generata automaticamente">
                    <a:extLst>
                      <a:ext uri="{FF2B5EF4-FFF2-40B4-BE49-F238E27FC236}">
                        <a16:creationId xmlns:a16="http://schemas.microsoft.com/office/drawing/2014/main" id="{61C4D570-85B5-1A33-3F6E-4AAEDFC2CA4F}"/>
                      </a:ext>
                    </a:extLst>
                  </p:cNvPr>
                  <p:cNvPicPr>
                    <a:picLocks noChangeAspect="1"/>
                  </p:cNvPicPr>
                  <p:nvPr/>
                </p:nvPicPr>
                <p:blipFill>
                  <a:blip r:embed="rId7"/>
                  <a:stretch>
                    <a:fillRect/>
                  </a:stretch>
                </p:blipFill>
                <p:spPr>
                  <a:xfrm>
                    <a:off x="227989" y="1580095"/>
                    <a:ext cx="4447309" cy="3335482"/>
                  </a:xfrm>
                  <a:prstGeom prst="rect">
                    <a:avLst/>
                  </a:prstGeom>
                </p:spPr>
              </p:pic>
              <p:grpSp>
                <p:nvGrpSpPr>
                  <p:cNvPr id="29" name="Gruppo 28">
                    <a:extLst>
                      <a:ext uri="{FF2B5EF4-FFF2-40B4-BE49-F238E27FC236}">
                        <a16:creationId xmlns:a16="http://schemas.microsoft.com/office/drawing/2014/main" id="{C68BD125-82F3-8828-C988-5FB4F4308D42}"/>
                      </a:ext>
                    </a:extLst>
                  </p:cNvPr>
                  <p:cNvGrpSpPr/>
                  <p:nvPr/>
                </p:nvGrpSpPr>
                <p:grpSpPr>
                  <a:xfrm>
                    <a:off x="3148145" y="4243592"/>
                    <a:ext cx="1288024" cy="517955"/>
                    <a:chOff x="12536061" y="6328900"/>
                    <a:chExt cx="2648275" cy="1064953"/>
                  </a:xfrm>
                </p:grpSpPr>
                <p:cxnSp>
                  <p:nvCxnSpPr>
                    <p:cNvPr id="30" name="Connettore 1 33">
                      <a:extLst>
                        <a:ext uri="{FF2B5EF4-FFF2-40B4-BE49-F238E27FC236}">
                          <a16:creationId xmlns:a16="http://schemas.microsoft.com/office/drawing/2014/main" id="{E41255F6-1748-267F-1751-0FB0C1FD5106}"/>
                        </a:ext>
                      </a:extLst>
                    </p:cNvPr>
                    <p:cNvCxnSpPr>
                      <a:cxnSpLocks/>
                    </p:cNvCxnSpPr>
                    <p:nvPr/>
                  </p:nvCxnSpPr>
                  <p:spPr>
                    <a:xfrm>
                      <a:off x="13423218" y="7242415"/>
                      <a:ext cx="14779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CasellaDiTesto 30">
                      <a:extLst>
                        <a:ext uri="{FF2B5EF4-FFF2-40B4-BE49-F238E27FC236}">
                          <a16:creationId xmlns:a16="http://schemas.microsoft.com/office/drawing/2014/main" id="{47AD6232-CC81-3235-4347-BDA7764AB1C8}"/>
                        </a:ext>
                      </a:extLst>
                    </p:cNvPr>
                    <p:cNvSpPr txBox="1"/>
                    <p:nvPr/>
                  </p:nvSpPr>
                  <p:spPr>
                    <a:xfrm>
                      <a:off x="12536061" y="6328900"/>
                      <a:ext cx="2648275" cy="1064953"/>
                    </a:xfrm>
                    <a:prstGeom prst="rect">
                      <a:avLst/>
                    </a:prstGeom>
                    <a:noFill/>
                  </p:spPr>
                  <p:txBody>
                    <a:bodyPr wrap="none" rtlCol="0">
                      <a:spAutoFit/>
                    </a:bodyPr>
                    <a:lstStyle/>
                    <a:p>
                      <a:r>
                        <a:rPr lang="en-US" sz="1600" dirty="0">
                          <a:solidFill>
                            <a:schemeClr val="bg1"/>
                          </a:solidFill>
                        </a:rPr>
                        <a:t>200 nm</a:t>
                      </a:r>
                    </a:p>
                  </p:txBody>
                </p:sp>
              </p:grpSp>
            </p:grpSp>
            <p:grpSp>
              <p:nvGrpSpPr>
                <p:cNvPr id="24" name="Gruppo 23">
                  <a:extLst>
                    <a:ext uri="{FF2B5EF4-FFF2-40B4-BE49-F238E27FC236}">
                      <a16:creationId xmlns:a16="http://schemas.microsoft.com/office/drawing/2014/main" id="{2CEBCB96-F569-9CD9-AA76-2D82EB3994B6}"/>
                    </a:ext>
                  </a:extLst>
                </p:cNvPr>
                <p:cNvGrpSpPr/>
                <p:nvPr/>
              </p:nvGrpSpPr>
              <p:grpSpPr>
                <a:xfrm>
                  <a:off x="1186779" y="4437119"/>
                  <a:ext cx="1549734" cy="1164339"/>
                  <a:chOff x="7007737" y="2997512"/>
                  <a:chExt cx="5332829" cy="4006638"/>
                </a:xfrm>
              </p:grpSpPr>
              <p:pic>
                <p:nvPicPr>
                  <p:cNvPr id="26" name="Immagine 25" descr="Immagine che contiene testo, Diagramma, linea, diagramma&#10;&#10;Descrizione generata automaticamente">
                    <a:extLst>
                      <a:ext uri="{FF2B5EF4-FFF2-40B4-BE49-F238E27FC236}">
                        <a16:creationId xmlns:a16="http://schemas.microsoft.com/office/drawing/2014/main" id="{738CD6DF-2B7F-CBB9-E582-144489401AC7}"/>
                      </a:ext>
                    </a:extLst>
                  </p:cNvPr>
                  <p:cNvPicPr>
                    <a:picLocks noChangeAspect="1"/>
                  </p:cNvPicPr>
                  <p:nvPr/>
                </p:nvPicPr>
                <p:blipFill>
                  <a:blip r:embed="rId8"/>
                  <a:stretch>
                    <a:fillRect/>
                  </a:stretch>
                </p:blipFill>
                <p:spPr>
                  <a:xfrm>
                    <a:off x="7007737" y="2997512"/>
                    <a:ext cx="5332829" cy="4006638"/>
                  </a:xfrm>
                  <a:prstGeom prst="rect">
                    <a:avLst/>
                  </a:prstGeom>
                </p:spPr>
              </p:pic>
              <p:sp>
                <p:nvSpPr>
                  <p:cNvPr id="27" name="Rettangolo 26">
                    <a:extLst>
                      <a:ext uri="{FF2B5EF4-FFF2-40B4-BE49-F238E27FC236}">
                        <a16:creationId xmlns:a16="http://schemas.microsoft.com/office/drawing/2014/main" id="{DACB1587-FDFE-7498-8CE9-FF8AA9AEFB07}"/>
                      </a:ext>
                    </a:extLst>
                  </p:cNvPr>
                  <p:cNvSpPr/>
                  <p:nvPr/>
                </p:nvSpPr>
                <p:spPr>
                  <a:xfrm>
                    <a:off x="9854418" y="3250197"/>
                    <a:ext cx="2043113" cy="134302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tx1"/>
                      </a:solidFill>
                    </a:endParaRPr>
                  </a:p>
                </p:txBody>
              </p:sp>
            </p:grpSp>
            <p:sp>
              <p:nvSpPr>
                <p:cNvPr id="25" name="CasellaDiTesto 24">
                  <a:extLst>
                    <a:ext uri="{FF2B5EF4-FFF2-40B4-BE49-F238E27FC236}">
                      <a16:creationId xmlns:a16="http://schemas.microsoft.com/office/drawing/2014/main" id="{B34D3F69-5255-F5B9-5139-68AA192CC55B}"/>
                    </a:ext>
                  </a:extLst>
                </p:cNvPr>
                <p:cNvSpPr txBox="1"/>
                <p:nvPr/>
              </p:nvSpPr>
              <p:spPr>
                <a:xfrm>
                  <a:off x="2917030" y="1256276"/>
                  <a:ext cx="1405145" cy="591426"/>
                </a:xfrm>
                <a:prstGeom prst="rect">
                  <a:avLst/>
                </a:prstGeom>
                <a:solidFill>
                  <a:schemeClr val="tx1"/>
                </a:solidFill>
                <a:ln w="28575">
                  <a:solidFill>
                    <a:schemeClr val="bg1"/>
                  </a:solidFill>
                </a:ln>
              </p:spPr>
              <p:txBody>
                <a:bodyPr wrap="none" rtlCol="0">
                  <a:spAutoFit/>
                </a:bodyPr>
                <a:lstStyle/>
                <a:p>
                  <a:r>
                    <a:rPr lang="en-US" sz="2800" dirty="0" err="1">
                      <a:solidFill>
                        <a:schemeClr val="bg1"/>
                      </a:solidFill>
                    </a:rPr>
                    <a:t>Citrato</a:t>
                  </a:r>
                  <a:endParaRPr lang="en-US" sz="2800" dirty="0">
                    <a:solidFill>
                      <a:schemeClr val="bg1"/>
                    </a:solidFill>
                  </a:endParaRPr>
                </a:p>
              </p:txBody>
            </p:sp>
          </p:grpSp>
          <p:sp>
            <p:nvSpPr>
              <p:cNvPr id="21" name="Rettangolo 20">
                <a:extLst>
                  <a:ext uri="{FF2B5EF4-FFF2-40B4-BE49-F238E27FC236}">
                    <a16:creationId xmlns:a16="http://schemas.microsoft.com/office/drawing/2014/main" id="{51800E48-86B3-AD6E-9553-05AE71DA77CB}"/>
                  </a:ext>
                </a:extLst>
              </p:cNvPr>
              <p:cNvSpPr/>
              <p:nvPr/>
            </p:nvSpPr>
            <p:spPr>
              <a:xfrm>
                <a:off x="8137653" y="4246551"/>
                <a:ext cx="1334389" cy="8771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d≃9 nm</a:t>
                </a:r>
              </a:p>
            </p:txBody>
          </p:sp>
        </p:grpSp>
        <p:grpSp>
          <p:nvGrpSpPr>
            <p:cNvPr id="6" name="Gruppo 5">
              <a:extLst>
                <a:ext uri="{FF2B5EF4-FFF2-40B4-BE49-F238E27FC236}">
                  <a16:creationId xmlns:a16="http://schemas.microsoft.com/office/drawing/2014/main" id="{66B4277F-3A5C-945D-1458-60E977760B68}"/>
                </a:ext>
              </a:extLst>
            </p:cNvPr>
            <p:cNvGrpSpPr/>
            <p:nvPr/>
          </p:nvGrpSpPr>
          <p:grpSpPr>
            <a:xfrm>
              <a:off x="1272295" y="454437"/>
              <a:ext cx="3318621" cy="5703322"/>
              <a:chOff x="1143958" y="1160288"/>
              <a:chExt cx="3318621" cy="5703322"/>
            </a:xfrm>
          </p:grpSpPr>
          <p:grpSp>
            <p:nvGrpSpPr>
              <p:cNvPr id="10" name="Gruppo 9">
                <a:extLst>
                  <a:ext uri="{FF2B5EF4-FFF2-40B4-BE49-F238E27FC236}">
                    <a16:creationId xmlns:a16="http://schemas.microsoft.com/office/drawing/2014/main" id="{3BCF6235-B8A1-160A-6D64-EC6C8EC02AE0}"/>
                  </a:ext>
                </a:extLst>
              </p:cNvPr>
              <p:cNvGrpSpPr/>
              <p:nvPr/>
            </p:nvGrpSpPr>
            <p:grpSpPr>
              <a:xfrm>
                <a:off x="1143958" y="1160288"/>
                <a:ext cx="3318621" cy="5703322"/>
                <a:chOff x="1143958" y="1135574"/>
                <a:chExt cx="3318621" cy="5703322"/>
              </a:xfrm>
            </p:grpSpPr>
            <p:grpSp>
              <p:nvGrpSpPr>
                <p:cNvPr id="13" name="Gruppo 12">
                  <a:extLst>
                    <a:ext uri="{FF2B5EF4-FFF2-40B4-BE49-F238E27FC236}">
                      <a16:creationId xmlns:a16="http://schemas.microsoft.com/office/drawing/2014/main" id="{C3B791E6-1AF8-2426-AB59-3FAD1658C8EA}"/>
                    </a:ext>
                  </a:extLst>
                </p:cNvPr>
                <p:cNvGrpSpPr/>
                <p:nvPr/>
              </p:nvGrpSpPr>
              <p:grpSpPr>
                <a:xfrm>
                  <a:off x="1143958" y="4374502"/>
                  <a:ext cx="3318621" cy="2464394"/>
                  <a:chOff x="2313654" y="0"/>
                  <a:chExt cx="9235189" cy="6858000"/>
                </a:xfrm>
              </p:grpSpPr>
              <p:pic>
                <p:nvPicPr>
                  <p:cNvPr id="16" name="Immagine 15" descr="Immagine che contiene bianco e nero, monocromatico&#10;&#10;Descrizione generata automaticamente">
                    <a:extLst>
                      <a:ext uri="{FF2B5EF4-FFF2-40B4-BE49-F238E27FC236}">
                        <a16:creationId xmlns:a16="http://schemas.microsoft.com/office/drawing/2014/main" id="{4C848057-A8EA-44A4-051D-B075B27548D2}"/>
                      </a:ext>
                    </a:extLst>
                  </p:cNvPr>
                  <p:cNvPicPr>
                    <a:picLocks noChangeAspect="1"/>
                  </p:cNvPicPr>
                  <p:nvPr/>
                </p:nvPicPr>
                <p:blipFill>
                  <a:blip r:embed="rId9"/>
                  <a:stretch>
                    <a:fillRect/>
                  </a:stretch>
                </p:blipFill>
                <p:spPr>
                  <a:xfrm>
                    <a:off x="2313654" y="0"/>
                    <a:ext cx="9144000" cy="6858000"/>
                  </a:xfrm>
                  <a:prstGeom prst="rect">
                    <a:avLst/>
                  </a:prstGeom>
                </p:spPr>
              </p:pic>
              <p:grpSp>
                <p:nvGrpSpPr>
                  <p:cNvPr id="17" name="Gruppo 16">
                    <a:extLst>
                      <a:ext uri="{FF2B5EF4-FFF2-40B4-BE49-F238E27FC236}">
                        <a16:creationId xmlns:a16="http://schemas.microsoft.com/office/drawing/2014/main" id="{1E9FDC78-9674-70A5-47EB-1A37AA8F765D}"/>
                      </a:ext>
                    </a:extLst>
                  </p:cNvPr>
                  <p:cNvGrpSpPr/>
                  <p:nvPr/>
                </p:nvGrpSpPr>
                <p:grpSpPr>
                  <a:xfrm>
                    <a:off x="8900571" y="5493311"/>
                    <a:ext cx="2648272" cy="1064954"/>
                    <a:chOff x="11094828" y="6666880"/>
                    <a:chExt cx="2648272" cy="1064954"/>
                  </a:xfrm>
                </p:grpSpPr>
                <p:cxnSp>
                  <p:nvCxnSpPr>
                    <p:cNvPr id="18" name="Connettore 1 76">
                      <a:extLst>
                        <a:ext uri="{FF2B5EF4-FFF2-40B4-BE49-F238E27FC236}">
                          <a16:creationId xmlns:a16="http://schemas.microsoft.com/office/drawing/2014/main" id="{9ECE9B00-4E45-2C0C-70E8-139BE8A9171A}"/>
                        </a:ext>
                      </a:extLst>
                    </p:cNvPr>
                    <p:cNvCxnSpPr>
                      <a:cxnSpLocks/>
                    </p:cNvCxnSpPr>
                    <p:nvPr/>
                  </p:nvCxnSpPr>
                  <p:spPr>
                    <a:xfrm>
                      <a:off x="11902201" y="7584806"/>
                      <a:ext cx="147112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CasellaDiTesto 18">
                      <a:extLst>
                        <a:ext uri="{FF2B5EF4-FFF2-40B4-BE49-F238E27FC236}">
                          <a16:creationId xmlns:a16="http://schemas.microsoft.com/office/drawing/2014/main" id="{EF2E1789-2FC5-AEB2-7073-6EC4C025F3AB}"/>
                        </a:ext>
                      </a:extLst>
                    </p:cNvPr>
                    <p:cNvSpPr txBox="1"/>
                    <p:nvPr/>
                  </p:nvSpPr>
                  <p:spPr>
                    <a:xfrm>
                      <a:off x="11094828" y="6666880"/>
                      <a:ext cx="2648272" cy="1064954"/>
                    </a:xfrm>
                    <a:prstGeom prst="rect">
                      <a:avLst/>
                    </a:prstGeom>
                    <a:noFill/>
                  </p:spPr>
                  <p:txBody>
                    <a:bodyPr wrap="none" rtlCol="0">
                      <a:spAutoFit/>
                    </a:bodyPr>
                    <a:lstStyle/>
                    <a:p>
                      <a:r>
                        <a:rPr lang="en-US" sz="1600" dirty="0">
                          <a:solidFill>
                            <a:schemeClr val="bg1"/>
                          </a:solidFill>
                        </a:rPr>
                        <a:t>200 nm</a:t>
                      </a:r>
                    </a:p>
                  </p:txBody>
                </p:sp>
              </p:grpSp>
            </p:grpSp>
            <p:pic>
              <p:nvPicPr>
                <p:cNvPr id="14" name="Picture 2">
                  <a:extLst>
                    <a:ext uri="{FF2B5EF4-FFF2-40B4-BE49-F238E27FC236}">
                      <a16:creationId xmlns:a16="http://schemas.microsoft.com/office/drawing/2014/main" id="{9A6B2746-F845-5CC7-29CF-D4039B5A734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54749" y="1135574"/>
                  <a:ext cx="3276026" cy="3270726"/>
                </a:xfrm>
                <a:prstGeom prst="rect">
                  <a:avLst/>
                </a:prstGeom>
                <a:noFill/>
                <a:extLst>
                  <a:ext uri="{909E8E84-426E-40DD-AFC4-6F175D3DCCD1}">
                    <a14:hiddenFill xmlns:a14="http://schemas.microsoft.com/office/drawing/2010/main">
                      <a:solidFill>
                        <a:srgbClr val="FFFFFF"/>
                      </a:solidFill>
                    </a14:hiddenFill>
                  </a:ext>
                </a:extLst>
              </p:spPr>
            </p:pic>
            <p:sp>
              <p:nvSpPr>
                <p:cNvPr id="15" name="CasellaDiTesto 14">
                  <a:extLst>
                    <a:ext uri="{FF2B5EF4-FFF2-40B4-BE49-F238E27FC236}">
                      <a16:creationId xmlns:a16="http://schemas.microsoft.com/office/drawing/2014/main" id="{BD418C26-4D14-EE5F-C557-C073C61A1501}"/>
                    </a:ext>
                  </a:extLst>
                </p:cNvPr>
                <p:cNvSpPr txBox="1"/>
                <p:nvPr/>
              </p:nvSpPr>
              <p:spPr>
                <a:xfrm>
                  <a:off x="3342743" y="1256275"/>
                  <a:ext cx="1009628" cy="591426"/>
                </a:xfrm>
                <a:prstGeom prst="rect">
                  <a:avLst/>
                </a:prstGeom>
                <a:solidFill>
                  <a:schemeClr val="tx1"/>
                </a:solidFill>
                <a:ln w="28575">
                  <a:solidFill>
                    <a:schemeClr val="bg1"/>
                  </a:solidFill>
                </a:ln>
              </p:spPr>
              <p:txBody>
                <a:bodyPr wrap="none" rtlCol="0">
                  <a:spAutoFit/>
                </a:bodyPr>
                <a:lstStyle/>
                <a:p>
                  <a:r>
                    <a:rPr lang="en-US" sz="2800" dirty="0">
                      <a:solidFill>
                        <a:schemeClr val="bg1"/>
                      </a:solidFill>
                    </a:rPr>
                    <a:t>H2O</a:t>
                  </a:r>
                </a:p>
              </p:txBody>
            </p:sp>
          </p:grpSp>
          <p:sp>
            <p:nvSpPr>
              <p:cNvPr id="11" name="CasellaDiTesto 10">
                <a:extLst>
                  <a:ext uri="{FF2B5EF4-FFF2-40B4-BE49-F238E27FC236}">
                    <a16:creationId xmlns:a16="http://schemas.microsoft.com/office/drawing/2014/main" id="{93AA719E-5511-38EA-71BC-BAB4B41C2A54}"/>
                  </a:ext>
                </a:extLst>
              </p:cNvPr>
              <p:cNvSpPr txBox="1"/>
              <p:nvPr/>
            </p:nvSpPr>
            <p:spPr>
              <a:xfrm>
                <a:off x="1256451" y="1239567"/>
                <a:ext cx="983072" cy="606004"/>
              </a:xfrm>
              <a:prstGeom prst="rect">
                <a:avLst/>
              </a:prstGeom>
              <a:solidFill>
                <a:schemeClr val="bg1"/>
              </a:solidFill>
              <a:ln w="38100">
                <a:solidFill>
                  <a:schemeClr val="tx1"/>
                </a:solidFill>
              </a:ln>
            </p:spPr>
            <p:txBody>
              <a:bodyPr wrap="none" rtlCol="0">
                <a:spAutoFit/>
              </a:bodyPr>
              <a:lstStyle/>
              <a:p>
                <a:r>
                  <a:rPr lang="en-US" sz="2800" dirty="0"/>
                  <a:t>TEM</a:t>
                </a:r>
              </a:p>
            </p:txBody>
          </p:sp>
          <p:sp>
            <p:nvSpPr>
              <p:cNvPr id="12" name="CasellaDiTesto 11">
                <a:extLst>
                  <a:ext uri="{FF2B5EF4-FFF2-40B4-BE49-F238E27FC236}">
                    <a16:creationId xmlns:a16="http://schemas.microsoft.com/office/drawing/2014/main" id="{7622698A-B2F2-4D96-213A-B3837EF88710}"/>
                  </a:ext>
                </a:extLst>
              </p:cNvPr>
              <p:cNvSpPr txBox="1"/>
              <p:nvPr/>
            </p:nvSpPr>
            <p:spPr>
              <a:xfrm>
                <a:off x="1233036" y="4521148"/>
                <a:ext cx="986073" cy="591426"/>
              </a:xfrm>
              <a:prstGeom prst="rect">
                <a:avLst/>
              </a:prstGeom>
              <a:solidFill>
                <a:schemeClr val="bg1"/>
              </a:solidFill>
              <a:ln w="28575">
                <a:solidFill>
                  <a:schemeClr val="tx1"/>
                </a:solidFill>
              </a:ln>
            </p:spPr>
            <p:txBody>
              <a:bodyPr wrap="none" rtlCol="0">
                <a:spAutoFit/>
              </a:bodyPr>
              <a:lstStyle/>
              <a:p>
                <a:r>
                  <a:rPr lang="en-US" sz="2800" dirty="0"/>
                  <a:t>SEM</a:t>
                </a:r>
              </a:p>
            </p:txBody>
          </p:sp>
        </p:grpSp>
        <p:cxnSp>
          <p:nvCxnSpPr>
            <p:cNvPr id="7" name="Connettore 1 52">
              <a:extLst>
                <a:ext uri="{FF2B5EF4-FFF2-40B4-BE49-F238E27FC236}">
                  <a16:creationId xmlns:a16="http://schemas.microsoft.com/office/drawing/2014/main" id="{A9C8F60B-77AF-4C6D-B44C-66F179CEB249}"/>
                </a:ext>
              </a:extLst>
            </p:cNvPr>
            <p:cNvCxnSpPr>
              <a:cxnSpLocks/>
            </p:cNvCxnSpPr>
            <p:nvPr/>
          </p:nvCxnSpPr>
          <p:spPr>
            <a:xfrm>
              <a:off x="1283086" y="3711257"/>
              <a:ext cx="9760328" cy="12357"/>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Connettore 1 54">
              <a:extLst>
                <a:ext uri="{FF2B5EF4-FFF2-40B4-BE49-F238E27FC236}">
                  <a16:creationId xmlns:a16="http://schemas.microsoft.com/office/drawing/2014/main" id="{D042789E-196B-8807-EE0E-6E7CC19075C5}"/>
                </a:ext>
              </a:extLst>
            </p:cNvPr>
            <p:cNvCxnSpPr>
              <a:cxnSpLocks/>
            </p:cNvCxnSpPr>
            <p:nvPr/>
          </p:nvCxnSpPr>
          <p:spPr>
            <a:xfrm>
              <a:off x="4555884" y="454437"/>
              <a:ext cx="0" cy="572121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Connettore 1 57">
              <a:extLst>
                <a:ext uri="{FF2B5EF4-FFF2-40B4-BE49-F238E27FC236}">
                  <a16:creationId xmlns:a16="http://schemas.microsoft.com/office/drawing/2014/main" id="{B19A7391-8459-D9CD-C3EA-DADA0E2CC704}"/>
                </a:ext>
              </a:extLst>
            </p:cNvPr>
            <p:cNvCxnSpPr>
              <a:cxnSpLocks/>
            </p:cNvCxnSpPr>
            <p:nvPr/>
          </p:nvCxnSpPr>
          <p:spPr>
            <a:xfrm>
              <a:off x="7817304" y="454437"/>
              <a:ext cx="0" cy="5721214"/>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8" name="NPs magnetiche_79196827-7524-496F-9A70-A673EC0BFC78.mp4">
            <a:hlinkClick r:id="" action="ppaction://media"/>
            <a:extLst>
              <a:ext uri="{FF2B5EF4-FFF2-40B4-BE49-F238E27FC236}">
                <a16:creationId xmlns:a16="http://schemas.microsoft.com/office/drawing/2014/main" id="{1626A512-DE9E-0A9E-DF63-E9424977CA3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31108" t="21539" b="16762"/>
          <a:stretch/>
        </p:blipFill>
        <p:spPr>
          <a:xfrm>
            <a:off x="132416" y="1249735"/>
            <a:ext cx="3170165" cy="5047383"/>
          </a:xfrm>
          <a:prstGeom prst="rect">
            <a:avLst/>
          </a:prstGeom>
        </p:spPr>
      </p:pic>
      <p:sp>
        <p:nvSpPr>
          <p:cNvPr id="40" name="Rettangolo 39">
            <a:extLst>
              <a:ext uri="{FF2B5EF4-FFF2-40B4-BE49-F238E27FC236}">
                <a16:creationId xmlns:a16="http://schemas.microsoft.com/office/drawing/2014/main" id="{146BFA74-51E2-79D2-D46A-536026F018A8}"/>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13</a:t>
            </a:r>
            <a:endParaRPr lang="it-IT" sz="4400" dirty="0">
              <a:solidFill>
                <a:schemeClr val="tx1"/>
              </a:solidFill>
            </a:endParaRPr>
          </a:p>
        </p:txBody>
      </p:sp>
      <p:sp>
        <p:nvSpPr>
          <p:cNvPr id="41" name="CasellaDiTesto 40">
            <a:extLst>
              <a:ext uri="{FF2B5EF4-FFF2-40B4-BE49-F238E27FC236}">
                <a16:creationId xmlns:a16="http://schemas.microsoft.com/office/drawing/2014/main" id="{E4EA7B15-C53D-827E-3E72-FFFED9FA25E6}"/>
              </a:ext>
            </a:extLst>
          </p:cNvPr>
          <p:cNvSpPr txBox="1"/>
          <p:nvPr/>
        </p:nvSpPr>
        <p:spPr>
          <a:xfrm>
            <a:off x="3060808" y="6420183"/>
            <a:ext cx="6688962" cy="338554"/>
          </a:xfrm>
          <a:prstGeom prst="rect">
            <a:avLst/>
          </a:prstGeom>
          <a:noFill/>
          <a:ln w="28575">
            <a:solidFill>
              <a:srgbClr val="AEBDC1"/>
            </a:solidFill>
          </a:ln>
        </p:spPr>
        <p:txBody>
          <a:bodyPr wrap="square">
            <a:spAutoFit/>
          </a:bodyPr>
          <a:lstStyle/>
          <a:p>
            <a:pPr fontAlgn="ctr"/>
            <a:r>
              <a:rPr lang="en-US" sz="1600" i="1" dirty="0"/>
              <a:t>R. Chiechio et Al., </a:t>
            </a:r>
            <a:r>
              <a:rPr lang="en-US" sz="1600" b="0" i="1" dirty="0">
                <a:effectLst/>
                <a:latin typeface="Roboto" panose="020F0502020204030204" pitchFamily="34" charset="0"/>
              </a:rPr>
              <a:t>Journal of Physics and Chemistry of Solids - Submitted</a:t>
            </a:r>
          </a:p>
        </p:txBody>
      </p:sp>
    </p:spTree>
    <p:extLst>
      <p:ext uri="{BB962C8B-B14F-4D97-AF65-F5344CB8AC3E}">
        <p14:creationId xmlns:p14="http://schemas.microsoft.com/office/powerpoint/2010/main" val="266105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69"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8"/>
                                        </p:tgtEl>
                                      </p:cBhvr>
                                    </p:cmd>
                                  </p:childTnLst>
                                </p:cTn>
                              </p:par>
                            </p:childTnLst>
                          </p:cTn>
                        </p:par>
                      </p:childTnLst>
                    </p:cTn>
                  </p:par>
                </p:childTnLst>
              </p:cTn>
              <p:nextCondLst>
                <p:cond evt="onClick" delay="0">
                  <p:tgtEl>
                    <p:spTgt spid="38"/>
                  </p:tgtEl>
                </p:cond>
              </p:nextCondLst>
            </p:seq>
            <p:video>
              <p:cMediaNode vol="80000">
                <p:cTn id="12" repeatCount="indefinite" fill="hold" display="0">
                  <p:stCondLst>
                    <p:cond delay="indefinite"/>
                  </p:stCondLst>
                </p:cTn>
                <p:tgtEl>
                  <p:spTgt spid="3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19844EA-C447-60EF-3A07-3E0F1D030421}"/>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25D81AFA-8CE1-90AD-77FB-5EF5784BD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7ED2DEBA-3DA1-EFBD-E991-276405881B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C8E6F10E-3AEE-48A5-F94E-38008CF00BD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3E912065-30AD-89C4-3C6F-BC511CC4D2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77B84A81-80D1-F50B-49F7-71A3AED65C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56AECD62-C9F5-6DE9-F4C7-9A7554F5CB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21337CFC-A5A9-99CA-6B9D-020C89F23E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17AF290C-D270-5F0B-B6FA-C0371D534E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1571CB45-68BC-016A-C6E2-43A4BC2E11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248A5364-3271-33FF-FE70-3ED80A0320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14CAEEC1-A86B-6E09-F32C-3A77EE4C2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BE934FEF-4789-B505-3EA7-DB843C2819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asellaDiTesto 1">
            <a:extLst>
              <a:ext uri="{FF2B5EF4-FFF2-40B4-BE49-F238E27FC236}">
                <a16:creationId xmlns:a16="http://schemas.microsoft.com/office/drawing/2014/main" id="{72A1E868-BE27-4A0E-9D24-244FCA76AA0F}"/>
              </a:ext>
            </a:extLst>
          </p:cNvPr>
          <p:cNvSpPr txBox="1"/>
          <p:nvPr/>
        </p:nvSpPr>
        <p:spPr>
          <a:xfrm>
            <a:off x="478789" y="1388004"/>
            <a:ext cx="2442528" cy="646331"/>
          </a:xfrm>
          <a:prstGeom prst="rect">
            <a:avLst/>
          </a:prstGeom>
          <a:noFill/>
        </p:spPr>
        <p:txBody>
          <a:bodyPr wrap="none" rtlCol="0">
            <a:spAutoFit/>
          </a:bodyPr>
          <a:lstStyle/>
          <a:p>
            <a:r>
              <a:rPr lang="pt-BR" sz="3600" u="sng" dirty="0"/>
              <a:t>STEM-EELS</a:t>
            </a:r>
            <a:endParaRPr lang="it-IT" sz="3600" u="sng" dirty="0"/>
          </a:p>
        </p:txBody>
      </p:sp>
      <p:grpSp>
        <p:nvGrpSpPr>
          <p:cNvPr id="3" name="Gruppo 2">
            <a:extLst>
              <a:ext uri="{FF2B5EF4-FFF2-40B4-BE49-F238E27FC236}">
                <a16:creationId xmlns:a16="http://schemas.microsoft.com/office/drawing/2014/main" id="{D11C804D-E6BA-BFE8-0E87-00D553EB655D}"/>
              </a:ext>
            </a:extLst>
          </p:cNvPr>
          <p:cNvGrpSpPr/>
          <p:nvPr/>
        </p:nvGrpSpPr>
        <p:grpSpPr>
          <a:xfrm>
            <a:off x="401372" y="2102199"/>
            <a:ext cx="2767150" cy="4150950"/>
            <a:chOff x="-2221517" y="990886"/>
            <a:chExt cx="3554731" cy="5332385"/>
          </a:xfrm>
        </p:grpSpPr>
        <p:grpSp>
          <p:nvGrpSpPr>
            <p:cNvPr id="4" name="Gruppo 3">
              <a:extLst>
                <a:ext uri="{FF2B5EF4-FFF2-40B4-BE49-F238E27FC236}">
                  <a16:creationId xmlns:a16="http://schemas.microsoft.com/office/drawing/2014/main" id="{F7BA8399-C3F7-3F08-5D21-0397FE4B947B}"/>
                </a:ext>
              </a:extLst>
            </p:cNvPr>
            <p:cNvGrpSpPr/>
            <p:nvPr/>
          </p:nvGrpSpPr>
          <p:grpSpPr>
            <a:xfrm>
              <a:off x="-2213597" y="4552225"/>
              <a:ext cx="1917691" cy="1771046"/>
              <a:chOff x="-4758280" y="4775871"/>
              <a:chExt cx="1917691" cy="1771046"/>
            </a:xfrm>
          </p:grpSpPr>
          <p:grpSp>
            <p:nvGrpSpPr>
              <p:cNvPr id="16" name="Gruppo 15">
                <a:extLst>
                  <a:ext uri="{FF2B5EF4-FFF2-40B4-BE49-F238E27FC236}">
                    <a16:creationId xmlns:a16="http://schemas.microsoft.com/office/drawing/2014/main" id="{9F3C9BA6-E77B-71FA-BBEC-069613F5A868}"/>
                  </a:ext>
                </a:extLst>
              </p:cNvPr>
              <p:cNvGrpSpPr/>
              <p:nvPr/>
            </p:nvGrpSpPr>
            <p:grpSpPr>
              <a:xfrm>
                <a:off x="-4753288" y="4775871"/>
                <a:ext cx="1912699" cy="1759554"/>
                <a:chOff x="11727730" y="84688"/>
                <a:chExt cx="1912699" cy="1759554"/>
              </a:xfrm>
            </p:grpSpPr>
            <p:pic>
              <p:nvPicPr>
                <p:cNvPr id="18" name="Picture 7">
                  <a:extLst>
                    <a:ext uri="{FF2B5EF4-FFF2-40B4-BE49-F238E27FC236}">
                      <a16:creationId xmlns:a16="http://schemas.microsoft.com/office/drawing/2014/main" id="{15EF6B37-959A-8FF1-19BF-E019B513E0F7}"/>
                    </a:ext>
                  </a:extLst>
                </p:cNvPr>
                <p:cNvPicPr>
                  <a:picLocks noChangeAspect="1"/>
                </p:cNvPicPr>
                <p:nvPr/>
              </p:nvPicPr>
              <p:blipFill>
                <a:blip r:embed="rId2"/>
                <a:stretch>
                  <a:fillRect/>
                </a:stretch>
              </p:blipFill>
              <p:spPr>
                <a:xfrm>
                  <a:off x="11727730" y="102285"/>
                  <a:ext cx="1741957" cy="1741957"/>
                </a:xfrm>
                <a:prstGeom prst="rect">
                  <a:avLst/>
                </a:prstGeom>
              </p:spPr>
            </p:pic>
            <p:sp>
              <p:nvSpPr>
                <p:cNvPr id="19" name="CasellaDiTesto 23">
                  <a:extLst>
                    <a:ext uri="{FF2B5EF4-FFF2-40B4-BE49-F238E27FC236}">
                      <a16:creationId xmlns:a16="http://schemas.microsoft.com/office/drawing/2014/main" id="{1472C7A8-4ACF-C47A-6B54-17FB19ED368E}"/>
                    </a:ext>
                  </a:extLst>
                </p:cNvPr>
                <p:cNvSpPr txBox="1"/>
                <p:nvPr/>
              </p:nvSpPr>
              <p:spPr>
                <a:xfrm>
                  <a:off x="12765405" y="84688"/>
                  <a:ext cx="875024" cy="672138"/>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Fe</a:t>
                  </a:r>
                </a:p>
              </p:txBody>
            </p:sp>
          </p:grpSp>
          <p:sp>
            <p:nvSpPr>
              <p:cNvPr id="17" name="Rectangle 16">
                <a:extLst>
                  <a:ext uri="{FF2B5EF4-FFF2-40B4-BE49-F238E27FC236}">
                    <a16:creationId xmlns:a16="http://schemas.microsoft.com/office/drawing/2014/main" id="{66B460E7-A7C9-54DB-6247-168EFF3755D2}"/>
                  </a:ext>
                </a:extLst>
              </p:cNvPr>
              <p:cNvSpPr/>
              <p:nvPr/>
            </p:nvSpPr>
            <p:spPr>
              <a:xfrm>
                <a:off x="-4758280" y="4793468"/>
                <a:ext cx="1741956" cy="17534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uppo 4">
              <a:extLst>
                <a:ext uri="{FF2B5EF4-FFF2-40B4-BE49-F238E27FC236}">
                  <a16:creationId xmlns:a16="http://schemas.microsoft.com/office/drawing/2014/main" id="{351891F1-5B83-C9AB-DEB0-B7E6CA58E52A}"/>
                </a:ext>
              </a:extLst>
            </p:cNvPr>
            <p:cNvGrpSpPr/>
            <p:nvPr/>
          </p:nvGrpSpPr>
          <p:grpSpPr>
            <a:xfrm>
              <a:off x="-431596" y="4558330"/>
              <a:ext cx="1745756" cy="1753449"/>
              <a:chOff x="-2836257" y="4793468"/>
              <a:chExt cx="1745756" cy="1753449"/>
            </a:xfrm>
          </p:grpSpPr>
          <p:grpSp>
            <p:nvGrpSpPr>
              <p:cNvPr id="12" name="Gruppo 11">
                <a:extLst>
                  <a:ext uri="{FF2B5EF4-FFF2-40B4-BE49-F238E27FC236}">
                    <a16:creationId xmlns:a16="http://schemas.microsoft.com/office/drawing/2014/main" id="{EE7B9D82-B3C1-7389-DFE3-6455092ED92B}"/>
                  </a:ext>
                </a:extLst>
              </p:cNvPr>
              <p:cNvGrpSpPr/>
              <p:nvPr/>
            </p:nvGrpSpPr>
            <p:grpSpPr>
              <a:xfrm>
                <a:off x="-2836257" y="4793468"/>
                <a:ext cx="1741957" cy="1741957"/>
                <a:chOff x="13644761" y="102285"/>
                <a:chExt cx="1741957" cy="1741957"/>
              </a:xfrm>
            </p:grpSpPr>
            <p:pic>
              <p:nvPicPr>
                <p:cNvPr id="14" name="Picture 8">
                  <a:extLst>
                    <a:ext uri="{FF2B5EF4-FFF2-40B4-BE49-F238E27FC236}">
                      <a16:creationId xmlns:a16="http://schemas.microsoft.com/office/drawing/2014/main" id="{0437BA76-0421-3BBA-81CD-570E28A18930}"/>
                    </a:ext>
                  </a:extLst>
                </p:cNvPr>
                <p:cNvPicPr>
                  <a:picLocks noChangeAspect="1"/>
                </p:cNvPicPr>
                <p:nvPr/>
              </p:nvPicPr>
              <p:blipFill>
                <a:blip r:embed="rId3"/>
                <a:stretch>
                  <a:fillRect/>
                </a:stretch>
              </p:blipFill>
              <p:spPr>
                <a:xfrm>
                  <a:off x="13644761" y="102285"/>
                  <a:ext cx="1741957" cy="1741957"/>
                </a:xfrm>
                <a:prstGeom prst="rect">
                  <a:avLst/>
                </a:prstGeom>
              </p:spPr>
            </p:pic>
            <p:sp>
              <p:nvSpPr>
                <p:cNvPr id="15" name="CasellaDiTesto 21">
                  <a:extLst>
                    <a:ext uri="{FF2B5EF4-FFF2-40B4-BE49-F238E27FC236}">
                      <a16:creationId xmlns:a16="http://schemas.microsoft.com/office/drawing/2014/main" id="{25FE05C6-1F4E-3894-068D-38C375502E8C}"/>
                    </a:ext>
                  </a:extLst>
                </p:cNvPr>
                <p:cNvSpPr txBox="1"/>
                <p:nvPr/>
              </p:nvSpPr>
              <p:spPr>
                <a:xfrm>
                  <a:off x="14885058" y="142244"/>
                  <a:ext cx="413896" cy="672138"/>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O</a:t>
                  </a:r>
                </a:p>
              </p:txBody>
            </p:sp>
          </p:grpSp>
          <p:sp>
            <p:nvSpPr>
              <p:cNvPr id="13" name="Rectangle 17">
                <a:extLst>
                  <a:ext uri="{FF2B5EF4-FFF2-40B4-BE49-F238E27FC236}">
                    <a16:creationId xmlns:a16="http://schemas.microsoft.com/office/drawing/2014/main" id="{4F24A953-C5B9-AA43-A5CB-C06050FBF85D}"/>
                  </a:ext>
                </a:extLst>
              </p:cNvPr>
              <p:cNvSpPr/>
              <p:nvPr/>
            </p:nvSpPr>
            <p:spPr>
              <a:xfrm>
                <a:off x="-2832457" y="4793468"/>
                <a:ext cx="1741956" cy="17534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uppo 5">
              <a:extLst>
                <a:ext uri="{FF2B5EF4-FFF2-40B4-BE49-F238E27FC236}">
                  <a16:creationId xmlns:a16="http://schemas.microsoft.com/office/drawing/2014/main" id="{9867F9DD-CB2D-D61B-ABB4-BF0B3C82FDB3}"/>
                </a:ext>
              </a:extLst>
            </p:cNvPr>
            <p:cNvGrpSpPr/>
            <p:nvPr/>
          </p:nvGrpSpPr>
          <p:grpSpPr>
            <a:xfrm>
              <a:off x="-2221517" y="990886"/>
              <a:ext cx="3554731" cy="3545590"/>
              <a:chOff x="-4644039" y="816015"/>
              <a:chExt cx="3554731" cy="3545590"/>
            </a:xfrm>
          </p:grpSpPr>
          <p:grpSp>
            <p:nvGrpSpPr>
              <p:cNvPr id="7" name="Gruppo 6">
                <a:extLst>
                  <a:ext uri="{FF2B5EF4-FFF2-40B4-BE49-F238E27FC236}">
                    <a16:creationId xmlns:a16="http://schemas.microsoft.com/office/drawing/2014/main" id="{57FFCA21-795F-3A43-3916-29E78028245A}"/>
                  </a:ext>
                </a:extLst>
              </p:cNvPr>
              <p:cNvGrpSpPr/>
              <p:nvPr/>
            </p:nvGrpSpPr>
            <p:grpSpPr>
              <a:xfrm>
                <a:off x="-4639890" y="816015"/>
                <a:ext cx="3545590" cy="3545590"/>
                <a:chOff x="7979900" y="102286"/>
                <a:chExt cx="3545590" cy="3545590"/>
              </a:xfrm>
            </p:grpSpPr>
            <p:pic>
              <p:nvPicPr>
                <p:cNvPr id="10" name="Picture 6">
                  <a:extLst>
                    <a:ext uri="{FF2B5EF4-FFF2-40B4-BE49-F238E27FC236}">
                      <a16:creationId xmlns:a16="http://schemas.microsoft.com/office/drawing/2014/main" id="{4C848F3B-D6B1-37F3-0309-195380BDC7B4}"/>
                    </a:ext>
                  </a:extLst>
                </p:cNvPr>
                <p:cNvPicPr>
                  <a:picLocks noChangeAspect="1"/>
                </p:cNvPicPr>
                <p:nvPr/>
              </p:nvPicPr>
              <p:blipFill>
                <a:blip r:embed="rId4"/>
                <a:stretch>
                  <a:fillRect/>
                </a:stretch>
              </p:blipFill>
              <p:spPr>
                <a:xfrm>
                  <a:off x="7979900" y="102286"/>
                  <a:ext cx="3545590" cy="3545590"/>
                </a:xfrm>
                <a:prstGeom prst="rect">
                  <a:avLst/>
                </a:prstGeom>
              </p:spPr>
            </p:pic>
            <p:sp>
              <p:nvSpPr>
                <p:cNvPr id="11" name="CasellaDiTesto 18">
                  <a:extLst>
                    <a:ext uri="{FF2B5EF4-FFF2-40B4-BE49-F238E27FC236}">
                      <a16:creationId xmlns:a16="http://schemas.microsoft.com/office/drawing/2014/main" id="{3C873391-3A23-A264-B2B6-9A29BD76F953}"/>
                    </a:ext>
                  </a:extLst>
                </p:cNvPr>
                <p:cNvSpPr txBox="1"/>
                <p:nvPr/>
              </p:nvSpPr>
              <p:spPr>
                <a:xfrm>
                  <a:off x="10049035" y="260744"/>
                  <a:ext cx="1364676" cy="672138"/>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Fe - O</a:t>
                  </a:r>
                </a:p>
              </p:txBody>
            </p:sp>
          </p:grpSp>
          <p:sp>
            <p:nvSpPr>
              <p:cNvPr id="8" name="Rectangle 15">
                <a:extLst>
                  <a:ext uri="{FF2B5EF4-FFF2-40B4-BE49-F238E27FC236}">
                    <a16:creationId xmlns:a16="http://schemas.microsoft.com/office/drawing/2014/main" id="{D44C9E7C-D162-B122-6E51-131031AD44D5}"/>
                  </a:ext>
                </a:extLst>
              </p:cNvPr>
              <p:cNvSpPr/>
              <p:nvPr/>
            </p:nvSpPr>
            <p:spPr>
              <a:xfrm>
                <a:off x="-4644039" y="816015"/>
                <a:ext cx="3554731" cy="354559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B05E3E1E-9FAC-A44A-CD43-0583346446A5}"/>
                  </a:ext>
                </a:extLst>
              </p:cNvPr>
              <p:cNvSpPr txBox="1"/>
              <p:nvPr/>
            </p:nvSpPr>
            <p:spPr>
              <a:xfrm>
                <a:off x="-4498317" y="959879"/>
                <a:ext cx="945606" cy="593063"/>
              </a:xfrm>
              <a:prstGeom prst="rect">
                <a:avLst/>
              </a:prstGeom>
              <a:noFill/>
              <a:ln>
                <a:solidFill>
                  <a:schemeClr val="bg1"/>
                </a:solidFill>
              </a:ln>
            </p:spPr>
            <p:txBody>
              <a:bodyPr wrap="none" rtlCol="0">
                <a:spAutoFit/>
              </a:bodyPr>
              <a:lstStyle/>
              <a:p>
                <a:r>
                  <a:rPr lang="it-IT" sz="2400" dirty="0">
                    <a:solidFill>
                      <a:schemeClr val="bg1"/>
                    </a:solidFill>
                  </a:rPr>
                  <a:t>H2O</a:t>
                </a:r>
              </a:p>
            </p:txBody>
          </p:sp>
        </p:grpSp>
      </p:grpSp>
      <p:grpSp>
        <p:nvGrpSpPr>
          <p:cNvPr id="20" name="Gruppo 19">
            <a:extLst>
              <a:ext uri="{FF2B5EF4-FFF2-40B4-BE49-F238E27FC236}">
                <a16:creationId xmlns:a16="http://schemas.microsoft.com/office/drawing/2014/main" id="{F9712B1A-3886-0745-1BA7-356E3F267294}"/>
              </a:ext>
            </a:extLst>
          </p:cNvPr>
          <p:cNvGrpSpPr/>
          <p:nvPr/>
        </p:nvGrpSpPr>
        <p:grpSpPr>
          <a:xfrm>
            <a:off x="3317244" y="2298371"/>
            <a:ext cx="4930468" cy="3954778"/>
            <a:chOff x="1604922" y="922934"/>
            <a:chExt cx="5435412" cy="4359799"/>
          </a:xfrm>
        </p:grpSpPr>
        <p:sp>
          <p:nvSpPr>
            <p:cNvPr id="21" name="CasellaDiTesto 20">
              <a:extLst>
                <a:ext uri="{FF2B5EF4-FFF2-40B4-BE49-F238E27FC236}">
                  <a16:creationId xmlns:a16="http://schemas.microsoft.com/office/drawing/2014/main" id="{FAF12577-199F-52BD-B450-BE7EEF4B8A30}"/>
                </a:ext>
              </a:extLst>
            </p:cNvPr>
            <p:cNvSpPr txBox="1"/>
            <p:nvPr/>
          </p:nvSpPr>
          <p:spPr>
            <a:xfrm>
              <a:off x="2197340" y="922934"/>
              <a:ext cx="4371558" cy="712524"/>
            </a:xfrm>
            <a:prstGeom prst="rect">
              <a:avLst/>
            </a:prstGeom>
            <a:noFill/>
          </p:spPr>
          <p:txBody>
            <a:bodyPr wrap="none" rtlCol="0">
              <a:spAutoFit/>
            </a:bodyPr>
            <a:lstStyle/>
            <a:p>
              <a:r>
                <a:rPr lang="it-IT" sz="3600" u="sng" dirty="0"/>
                <a:t>HR-TEM </a:t>
              </a:r>
              <a:r>
                <a:rPr lang="en-AU" sz="3600" u="sng" dirty="0"/>
                <a:t>Diffraction</a:t>
              </a:r>
            </a:p>
          </p:txBody>
        </p:sp>
        <p:grpSp>
          <p:nvGrpSpPr>
            <p:cNvPr id="22" name="Gruppo 21">
              <a:extLst>
                <a:ext uri="{FF2B5EF4-FFF2-40B4-BE49-F238E27FC236}">
                  <a16:creationId xmlns:a16="http://schemas.microsoft.com/office/drawing/2014/main" id="{8F4C4F67-8FC0-988E-04A1-1917766AF4F1}"/>
                </a:ext>
              </a:extLst>
            </p:cNvPr>
            <p:cNvGrpSpPr/>
            <p:nvPr/>
          </p:nvGrpSpPr>
          <p:grpSpPr>
            <a:xfrm>
              <a:off x="5279964" y="1747857"/>
              <a:ext cx="1755102" cy="1747661"/>
              <a:chOff x="5279964" y="1747857"/>
              <a:chExt cx="1755102" cy="1747661"/>
            </a:xfrm>
          </p:grpSpPr>
          <p:grpSp>
            <p:nvGrpSpPr>
              <p:cNvPr id="51" name="Gruppo 50">
                <a:extLst>
                  <a:ext uri="{FF2B5EF4-FFF2-40B4-BE49-F238E27FC236}">
                    <a16:creationId xmlns:a16="http://schemas.microsoft.com/office/drawing/2014/main" id="{45F8C2C0-D645-50C9-19F7-555B0A134795}"/>
                  </a:ext>
                </a:extLst>
              </p:cNvPr>
              <p:cNvGrpSpPr/>
              <p:nvPr/>
            </p:nvGrpSpPr>
            <p:grpSpPr>
              <a:xfrm>
                <a:off x="5279964" y="1747857"/>
                <a:ext cx="1755102" cy="1747661"/>
                <a:chOff x="3426898" y="1254065"/>
                <a:chExt cx="2265347" cy="2255743"/>
              </a:xfrm>
            </p:grpSpPr>
            <p:grpSp>
              <p:nvGrpSpPr>
                <p:cNvPr id="53" name="Gruppo 52">
                  <a:extLst>
                    <a:ext uri="{FF2B5EF4-FFF2-40B4-BE49-F238E27FC236}">
                      <a16:creationId xmlns:a16="http://schemas.microsoft.com/office/drawing/2014/main" id="{96168416-0769-AC0A-0A30-7E1A8728D5B6}"/>
                    </a:ext>
                  </a:extLst>
                </p:cNvPr>
                <p:cNvGrpSpPr/>
                <p:nvPr/>
              </p:nvGrpSpPr>
              <p:grpSpPr>
                <a:xfrm>
                  <a:off x="3426898" y="1256474"/>
                  <a:ext cx="2265347" cy="2253334"/>
                  <a:chOff x="3426898" y="1256474"/>
                  <a:chExt cx="2265347" cy="2253334"/>
                </a:xfrm>
              </p:grpSpPr>
              <p:pic>
                <p:nvPicPr>
                  <p:cNvPr id="55" name="Immagine 54">
                    <a:extLst>
                      <a:ext uri="{FF2B5EF4-FFF2-40B4-BE49-F238E27FC236}">
                        <a16:creationId xmlns:a16="http://schemas.microsoft.com/office/drawing/2014/main" id="{71867133-DF2A-72B4-06F5-821454ADA918}"/>
                      </a:ext>
                    </a:extLst>
                  </p:cNvPr>
                  <p:cNvPicPr>
                    <a:picLocks noChangeAspect="1"/>
                  </p:cNvPicPr>
                  <p:nvPr/>
                </p:nvPicPr>
                <p:blipFill>
                  <a:blip r:embed="rId5"/>
                  <a:stretch>
                    <a:fillRect/>
                  </a:stretch>
                </p:blipFill>
                <p:spPr>
                  <a:xfrm>
                    <a:off x="3453972" y="1256474"/>
                    <a:ext cx="2238273" cy="2238273"/>
                  </a:xfrm>
                  <a:prstGeom prst="rect">
                    <a:avLst/>
                  </a:prstGeom>
                  <a:ln w="28575">
                    <a:noFill/>
                  </a:ln>
                </p:spPr>
              </p:pic>
              <p:sp>
                <p:nvSpPr>
                  <p:cNvPr id="56" name="CasellaDiTesto 55">
                    <a:extLst>
                      <a:ext uri="{FF2B5EF4-FFF2-40B4-BE49-F238E27FC236}">
                        <a16:creationId xmlns:a16="http://schemas.microsoft.com/office/drawing/2014/main" id="{EEF7C7B7-2832-88FD-7454-E2B1FCA5600F}"/>
                      </a:ext>
                    </a:extLst>
                  </p:cNvPr>
                  <p:cNvSpPr txBox="1"/>
                  <p:nvPr/>
                </p:nvSpPr>
                <p:spPr>
                  <a:xfrm>
                    <a:off x="3426898" y="2765314"/>
                    <a:ext cx="1316549" cy="744494"/>
                  </a:xfrm>
                  <a:prstGeom prst="rect">
                    <a:avLst/>
                  </a:prstGeom>
                  <a:noFill/>
                </p:spPr>
                <p:txBody>
                  <a:bodyPr wrap="none" rtlCol="0">
                    <a:spAutoFit/>
                  </a:bodyPr>
                  <a:lstStyle/>
                  <a:p>
                    <a:r>
                      <a:rPr lang="it-IT" sz="2800" dirty="0">
                        <a:solidFill>
                          <a:schemeClr val="bg1"/>
                        </a:solidFill>
                      </a:rPr>
                      <a:t>5 nm</a:t>
                    </a:r>
                  </a:p>
                </p:txBody>
              </p:sp>
            </p:grpSp>
            <p:sp>
              <p:nvSpPr>
                <p:cNvPr id="54" name="Rettangolo 53">
                  <a:extLst>
                    <a:ext uri="{FF2B5EF4-FFF2-40B4-BE49-F238E27FC236}">
                      <a16:creationId xmlns:a16="http://schemas.microsoft.com/office/drawing/2014/main" id="{CD3A93C1-F4FB-A60F-2C1B-A2CEB3527B23}"/>
                    </a:ext>
                  </a:extLst>
                </p:cNvPr>
                <p:cNvSpPr/>
                <p:nvPr/>
              </p:nvSpPr>
              <p:spPr>
                <a:xfrm>
                  <a:off x="3440501" y="1254065"/>
                  <a:ext cx="2251744" cy="22377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52" name="CasellaDiTesto 51">
                <a:extLst>
                  <a:ext uri="{FF2B5EF4-FFF2-40B4-BE49-F238E27FC236}">
                    <a16:creationId xmlns:a16="http://schemas.microsoft.com/office/drawing/2014/main" id="{A2F964E1-B137-39BE-E7E6-E6A7530771FE}"/>
                  </a:ext>
                </a:extLst>
              </p:cNvPr>
              <p:cNvSpPr txBox="1"/>
              <p:nvPr/>
            </p:nvSpPr>
            <p:spPr>
              <a:xfrm>
                <a:off x="5335501" y="1795932"/>
                <a:ext cx="795411" cy="461665"/>
              </a:xfrm>
              <a:prstGeom prst="rect">
                <a:avLst/>
              </a:prstGeom>
              <a:noFill/>
              <a:ln>
                <a:solidFill>
                  <a:schemeClr val="bg1"/>
                </a:solidFill>
              </a:ln>
            </p:spPr>
            <p:txBody>
              <a:bodyPr wrap="none" rtlCol="0">
                <a:spAutoFit/>
              </a:bodyPr>
              <a:lstStyle/>
              <a:p>
                <a:r>
                  <a:rPr lang="it-IT" sz="2400" dirty="0">
                    <a:solidFill>
                      <a:schemeClr val="bg1"/>
                    </a:solidFill>
                  </a:rPr>
                  <a:t>GSH</a:t>
                </a:r>
              </a:p>
            </p:txBody>
          </p:sp>
        </p:grpSp>
        <p:grpSp>
          <p:nvGrpSpPr>
            <p:cNvPr id="23" name="Gruppo 22">
              <a:extLst>
                <a:ext uri="{FF2B5EF4-FFF2-40B4-BE49-F238E27FC236}">
                  <a16:creationId xmlns:a16="http://schemas.microsoft.com/office/drawing/2014/main" id="{D4C53DED-FB0B-03D2-358D-7AD4F2AFA890}"/>
                </a:ext>
              </a:extLst>
            </p:cNvPr>
            <p:cNvGrpSpPr/>
            <p:nvPr/>
          </p:nvGrpSpPr>
          <p:grpSpPr>
            <a:xfrm>
              <a:off x="5295771" y="3548607"/>
              <a:ext cx="1744563" cy="1734126"/>
              <a:chOff x="5295771" y="3548607"/>
              <a:chExt cx="1744563" cy="1734126"/>
            </a:xfrm>
          </p:grpSpPr>
          <p:grpSp>
            <p:nvGrpSpPr>
              <p:cNvPr id="47" name="Gruppo 46">
                <a:extLst>
                  <a:ext uri="{FF2B5EF4-FFF2-40B4-BE49-F238E27FC236}">
                    <a16:creationId xmlns:a16="http://schemas.microsoft.com/office/drawing/2014/main" id="{46F92954-B88A-08EC-CCAF-982AB3641450}"/>
                  </a:ext>
                </a:extLst>
              </p:cNvPr>
              <p:cNvGrpSpPr/>
              <p:nvPr/>
            </p:nvGrpSpPr>
            <p:grpSpPr>
              <a:xfrm>
                <a:off x="5295771" y="3548607"/>
                <a:ext cx="1744563" cy="1734126"/>
                <a:chOff x="3447236" y="3675931"/>
                <a:chExt cx="2251744" cy="2238273"/>
              </a:xfrm>
            </p:grpSpPr>
            <p:pic>
              <p:nvPicPr>
                <p:cNvPr id="49" name="Immagine 48">
                  <a:extLst>
                    <a:ext uri="{FF2B5EF4-FFF2-40B4-BE49-F238E27FC236}">
                      <a16:creationId xmlns:a16="http://schemas.microsoft.com/office/drawing/2014/main" id="{4681A85B-7854-6CB4-11E8-FEFB7F0AD023}"/>
                    </a:ext>
                  </a:extLst>
                </p:cNvPr>
                <p:cNvPicPr>
                  <a:picLocks noChangeAspect="1"/>
                </p:cNvPicPr>
                <p:nvPr/>
              </p:nvPicPr>
              <p:blipFill rotWithShape="1">
                <a:blip r:embed="rId6"/>
                <a:srcRect l="37364" t="37382" r="37909" b="37891"/>
                <a:stretch/>
              </p:blipFill>
              <p:spPr>
                <a:xfrm>
                  <a:off x="3453973" y="3675931"/>
                  <a:ext cx="2238273" cy="2238273"/>
                </a:xfrm>
                <a:prstGeom prst="rect">
                  <a:avLst/>
                </a:prstGeom>
                <a:ln w="28575">
                  <a:noFill/>
                </a:ln>
              </p:spPr>
            </p:pic>
            <p:sp>
              <p:nvSpPr>
                <p:cNvPr id="50" name="Rettangolo 49">
                  <a:extLst>
                    <a:ext uri="{FF2B5EF4-FFF2-40B4-BE49-F238E27FC236}">
                      <a16:creationId xmlns:a16="http://schemas.microsoft.com/office/drawing/2014/main" id="{23F81C72-7998-F282-3FED-6593287AD4C7}"/>
                    </a:ext>
                  </a:extLst>
                </p:cNvPr>
                <p:cNvSpPr/>
                <p:nvPr/>
              </p:nvSpPr>
              <p:spPr>
                <a:xfrm>
                  <a:off x="3447236" y="3676502"/>
                  <a:ext cx="2251744" cy="22377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48" name="CasellaDiTesto 47">
                <a:extLst>
                  <a:ext uri="{FF2B5EF4-FFF2-40B4-BE49-F238E27FC236}">
                    <a16:creationId xmlns:a16="http://schemas.microsoft.com/office/drawing/2014/main" id="{4A647A44-5848-E05B-DB40-C01EC52B5D82}"/>
                  </a:ext>
                </a:extLst>
              </p:cNvPr>
              <p:cNvSpPr txBox="1"/>
              <p:nvPr/>
            </p:nvSpPr>
            <p:spPr>
              <a:xfrm>
                <a:off x="6375136" y="4911572"/>
                <a:ext cx="594326" cy="316096"/>
              </a:xfrm>
              <a:prstGeom prst="rect">
                <a:avLst/>
              </a:prstGeom>
              <a:noFill/>
            </p:spPr>
            <p:txBody>
              <a:bodyPr wrap="none" rtlCol="0">
                <a:spAutoFit/>
              </a:bodyPr>
              <a:lstStyle/>
              <a:p>
                <a:r>
                  <a:rPr lang="it-IT" sz="1800" b="1" dirty="0">
                    <a:solidFill>
                      <a:schemeClr val="bg1"/>
                    </a:solidFill>
                    <a:latin typeface="Arial Narrow" panose="020B0606020202030204" pitchFamily="34" charset="0"/>
                  </a:rPr>
                  <a:t>Fe</a:t>
                </a:r>
                <a:r>
                  <a:rPr lang="it-IT" sz="1800" b="1" baseline="-25000" dirty="0">
                    <a:solidFill>
                      <a:schemeClr val="bg1"/>
                    </a:solidFill>
                    <a:latin typeface="Arial Narrow" panose="020B0606020202030204" pitchFamily="34" charset="0"/>
                  </a:rPr>
                  <a:t>3</a:t>
                </a:r>
                <a:r>
                  <a:rPr lang="it-IT" sz="1800" b="1" dirty="0">
                    <a:solidFill>
                      <a:schemeClr val="bg1"/>
                    </a:solidFill>
                    <a:latin typeface="Arial Narrow" panose="020B0606020202030204" pitchFamily="34" charset="0"/>
                  </a:rPr>
                  <a:t>O</a:t>
                </a:r>
                <a:r>
                  <a:rPr lang="it-IT" sz="1800" b="1" baseline="-25000" dirty="0">
                    <a:solidFill>
                      <a:schemeClr val="bg1"/>
                    </a:solidFill>
                    <a:latin typeface="Arial Narrow" panose="020B0606020202030204" pitchFamily="34" charset="0"/>
                  </a:rPr>
                  <a:t>4</a:t>
                </a:r>
                <a:endParaRPr lang="it-IT" sz="1800" b="1" dirty="0">
                  <a:solidFill>
                    <a:schemeClr val="bg1"/>
                  </a:solidFill>
                  <a:latin typeface="Arial Narrow" panose="020B0606020202030204" pitchFamily="34" charset="0"/>
                </a:endParaRPr>
              </a:p>
            </p:txBody>
          </p:sp>
        </p:grpSp>
        <p:grpSp>
          <p:nvGrpSpPr>
            <p:cNvPr id="24" name="Gruppo 23">
              <a:extLst>
                <a:ext uri="{FF2B5EF4-FFF2-40B4-BE49-F238E27FC236}">
                  <a16:creationId xmlns:a16="http://schemas.microsoft.com/office/drawing/2014/main" id="{8A3FE9FD-9408-A343-8EF2-96E059419D20}"/>
                </a:ext>
              </a:extLst>
            </p:cNvPr>
            <p:cNvGrpSpPr/>
            <p:nvPr/>
          </p:nvGrpSpPr>
          <p:grpSpPr>
            <a:xfrm>
              <a:off x="3436031" y="1731475"/>
              <a:ext cx="1753058" cy="3539778"/>
              <a:chOff x="3043796" y="2602297"/>
              <a:chExt cx="1753058" cy="3539778"/>
            </a:xfrm>
          </p:grpSpPr>
          <p:grpSp>
            <p:nvGrpSpPr>
              <p:cNvPr id="35" name="Gruppo 34">
                <a:extLst>
                  <a:ext uri="{FF2B5EF4-FFF2-40B4-BE49-F238E27FC236}">
                    <a16:creationId xmlns:a16="http://schemas.microsoft.com/office/drawing/2014/main" id="{3F218B93-4466-9E1A-0EA8-2E7F4F16918A}"/>
                  </a:ext>
                </a:extLst>
              </p:cNvPr>
              <p:cNvGrpSpPr/>
              <p:nvPr/>
            </p:nvGrpSpPr>
            <p:grpSpPr>
              <a:xfrm>
                <a:off x="3043796" y="2602297"/>
                <a:ext cx="1744563" cy="1748157"/>
                <a:chOff x="3464749" y="1748696"/>
                <a:chExt cx="1744563" cy="1748157"/>
              </a:xfrm>
            </p:grpSpPr>
            <p:grpSp>
              <p:nvGrpSpPr>
                <p:cNvPr id="41" name="Gruppo 40">
                  <a:extLst>
                    <a:ext uri="{FF2B5EF4-FFF2-40B4-BE49-F238E27FC236}">
                      <a16:creationId xmlns:a16="http://schemas.microsoft.com/office/drawing/2014/main" id="{03C7AE4E-265E-ADDD-1209-5A3541EF0EF9}"/>
                    </a:ext>
                  </a:extLst>
                </p:cNvPr>
                <p:cNvGrpSpPr/>
                <p:nvPr/>
              </p:nvGrpSpPr>
              <p:grpSpPr>
                <a:xfrm>
                  <a:off x="3464749" y="1748696"/>
                  <a:ext cx="1744563" cy="1748157"/>
                  <a:chOff x="995514" y="1238364"/>
                  <a:chExt cx="2251744" cy="2256383"/>
                </a:xfrm>
              </p:grpSpPr>
              <p:grpSp>
                <p:nvGrpSpPr>
                  <p:cNvPr id="43" name="Gruppo 42">
                    <a:extLst>
                      <a:ext uri="{FF2B5EF4-FFF2-40B4-BE49-F238E27FC236}">
                        <a16:creationId xmlns:a16="http://schemas.microsoft.com/office/drawing/2014/main" id="{C3247350-EBD0-EA17-9A89-E690CA00F977}"/>
                      </a:ext>
                    </a:extLst>
                  </p:cNvPr>
                  <p:cNvGrpSpPr/>
                  <p:nvPr/>
                </p:nvGrpSpPr>
                <p:grpSpPr>
                  <a:xfrm>
                    <a:off x="1008985" y="1256474"/>
                    <a:ext cx="2238273" cy="2238273"/>
                    <a:chOff x="1008985" y="1256474"/>
                    <a:chExt cx="2238273" cy="2238273"/>
                  </a:xfrm>
                </p:grpSpPr>
                <p:pic>
                  <p:nvPicPr>
                    <p:cNvPr id="45" name="Immagine 44">
                      <a:extLst>
                        <a:ext uri="{FF2B5EF4-FFF2-40B4-BE49-F238E27FC236}">
                          <a16:creationId xmlns:a16="http://schemas.microsoft.com/office/drawing/2014/main" id="{E0368A37-8DCF-33D4-B0FA-B0229F459A47}"/>
                        </a:ext>
                      </a:extLst>
                    </p:cNvPr>
                    <p:cNvPicPr>
                      <a:picLocks noChangeAspect="1"/>
                    </p:cNvPicPr>
                    <p:nvPr/>
                  </p:nvPicPr>
                  <p:blipFill>
                    <a:blip r:embed="rId7"/>
                    <a:stretch>
                      <a:fillRect/>
                    </a:stretch>
                  </p:blipFill>
                  <p:spPr>
                    <a:xfrm>
                      <a:off x="1008985" y="1256474"/>
                      <a:ext cx="2238273" cy="2238273"/>
                    </a:xfrm>
                    <a:prstGeom prst="rect">
                      <a:avLst/>
                    </a:prstGeom>
                  </p:spPr>
                </p:pic>
                <p:sp>
                  <p:nvSpPr>
                    <p:cNvPr id="46" name="CasellaDiTesto 45">
                      <a:extLst>
                        <a:ext uri="{FF2B5EF4-FFF2-40B4-BE49-F238E27FC236}">
                          <a16:creationId xmlns:a16="http://schemas.microsoft.com/office/drawing/2014/main" id="{873B29CE-6CB6-862C-CE9C-C3632E888A80}"/>
                        </a:ext>
                      </a:extLst>
                    </p:cNvPr>
                    <p:cNvSpPr txBox="1"/>
                    <p:nvPr/>
                  </p:nvSpPr>
                  <p:spPr>
                    <a:xfrm>
                      <a:off x="1029831" y="2713816"/>
                      <a:ext cx="1316549" cy="744494"/>
                    </a:xfrm>
                    <a:prstGeom prst="rect">
                      <a:avLst/>
                    </a:prstGeom>
                    <a:noFill/>
                  </p:spPr>
                  <p:txBody>
                    <a:bodyPr wrap="none" rtlCol="0">
                      <a:spAutoFit/>
                    </a:bodyPr>
                    <a:lstStyle/>
                    <a:p>
                      <a:r>
                        <a:rPr lang="it-IT" sz="2800" dirty="0">
                          <a:solidFill>
                            <a:schemeClr val="bg1"/>
                          </a:solidFill>
                        </a:rPr>
                        <a:t>5 nm</a:t>
                      </a:r>
                    </a:p>
                  </p:txBody>
                </p:sp>
              </p:grpSp>
              <p:sp>
                <p:nvSpPr>
                  <p:cNvPr id="44" name="Rettangolo 43">
                    <a:extLst>
                      <a:ext uri="{FF2B5EF4-FFF2-40B4-BE49-F238E27FC236}">
                        <a16:creationId xmlns:a16="http://schemas.microsoft.com/office/drawing/2014/main" id="{0E309E60-67B9-E5B6-2A9B-98A90F4310EB}"/>
                      </a:ext>
                    </a:extLst>
                  </p:cNvPr>
                  <p:cNvSpPr/>
                  <p:nvPr/>
                </p:nvSpPr>
                <p:spPr>
                  <a:xfrm>
                    <a:off x="995514" y="1238364"/>
                    <a:ext cx="2251744" cy="223770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42" name="CasellaDiTesto 41">
                  <a:extLst>
                    <a:ext uri="{FF2B5EF4-FFF2-40B4-BE49-F238E27FC236}">
                      <a16:creationId xmlns:a16="http://schemas.microsoft.com/office/drawing/2014/main" id="{0A47BC29-8030-4BA5-C77F-110BE53A3A99}"/>
                    </a:ext>
                  </a:extLst>
                </p:cNvPr>
                <p:cNvSpPr txBox="1"/>
                <p:nvPr/>
              </p:nvSpPr>
              <p:spPr>
                <a:xfrm>
                  <a:off x="3517323" y="1794209"/>
                  <a:ext cx="1085041" cy="461665"/>
                </a:xfrm>
                <a:prstGeom prst="rect">
                  <a:avLst/>
                </a:prstGeom>
                <a:noFill/>
                <a:ln>
                  <a:solidFill>
                    <a:schemeClr val="bg1"/>
                  </a:solidFill>
                </a:ln>
              </p:spPr>
              <p:txBody>
                <a:bodyPr wrap="none" rtlCol="0">
                  <a:spAutoFit/>
                </a:bodyPr>
                <a:lstStyle/>
                <a:p>
                  <a:r>
                    <a:rPr lang="it-IT" sz="2400" dirty="0">
                      <a:solidFill>
                        <a:schemeClr val="bg1"/>
                      </a:solidFill>
                    </a:rPr>
                    <a:t>Citrate</a:t>
                  </a:r>
                </a:p>
              </p:txBody>
            </p:sp>
          </p:grpSp>
          <p:grpSp>
            <p:nvGrpSpPr>
              <p:cNvPr id="36" name="Gruppo 35">
                <a:extLst>
                  <a:ext uri="{FF2B5EF4-FFF2-40B4-BE49-F238E27FC236}">
                    <a16:creationId xmlns:a16="http://schemas.microsoft.com/office/drawing/2014/main" id="{BD86B3A6-7CA1-F35A-AE67-F8D25CC2624A}"/>
                  </a:ext>
                </a:extLst>
              </p:cNvPr>
              <p:cNvGrpSpPr/>
              <p:nvPr/>
            </p:nvGrpSpPr>
            <p:grpSpPr>
              <a:xfrm>
                <a:off x="3052291" y="4408390"/>
                <a:ext cx="1744563" cy="1733685"/>
                <a:chOff x="3052291" y="4408390"/>
                <a:chExt cx="1744563" cy="1733685"/>
              </a:xfrm>
            </p:grpSpPr>
            <p:grpSp>
              <p:nvGrpSpPr>
                <p:cNvPr id="37" name="Gruppo 36">
                  <a:extLst>
                    <a:ext uri="{FF2B5EF4-FFF2-40B4-BE49-F238E27FC236}">
                      <a16:creationId xmlns:a16="http://schemas.microsoft.com/office/drawing/2014/main" id="{725B723F-F7F3-C456-8D37-30BEA6FECC90}"/>
                    </a:ext>
                  </a:extLst>
                </p:cNvPr>
                <p:cNvGrpSpPr/>
                <p:nvPr/>
              </p:nvGrpSpPr>
              <p:grpSpPr>
                <a:xfrm>
                  <a:off x="3052291" y="4408390"/>
                  <a:ext cx="1744563" cy="1733685"/>
                  <a:chOff x="1006374" y="3658392"/>
                  <a:chExt cx="2251744" cy="2237705"/>
                </a:xfrm>
              </p:grpSpPr>
              <p:pic>
                <p:nvPicPr>
                  <p:cNvPr id="39" name="Immagine 38">
                    <a:extLst>
                      <a:ext uri="{FF2B5EF4-FFF2-40B4-BE49-F238E27FC236}">
                        <a16:creationId xmlns:a16="http://schemas.microsoft.com/office/drawing/2014/main" id="{A15993DB-AD04-8FA8-548D-CA42C3011642}"/>
                      </a:ext>
                    </a:extLst>
                  </p:cNvPr>
                  <p:cNvPicPr>
                    <a:picLocks noChangeAspect="1"/>
                  </p:cNvPicPr>
                  <p:nvPr/>
                </p:nvPicPr>
                <p:blipFill rotWithShape="1">
                  <a:blip r:embed="rId8"/>
                  <a:srcRect l="36925" t="36621" r="37879" b="38182"/>
                  <a:stretch/>
                </p:blipFill>
                <p:spPr>
                  <a:xfrm>
                    <a:off x="1013395" y="3658394"/>
                    <a:ext cx="2237703" cy="2237703"/>
                  </a:xfrm>
                  <a:prstGeom prst="rect">
                    <a:avLst/>
                  </a:prstGeom>
                  <a:solidFill>
                    <a:schemeClr val="accent2"/>
                  </a:solidFill>
                  <a:ln w="28575">
                    <a:noFill/>
                  </a:ln>
                </p:spPr>
              </p:pic>
              <p:sp>
                <p:nvSpPr>
                  <p:cNvPr id="40" name="Rettangolo 39">
                    <a:extLst>
                      <a:ext uri="{FF2B5EF4-FFF2-40B4-BE49-F238E27FC236}">
                        <a16:creationId xmlns:a16="http://schemas.microsoft.com/office/drawing/2014/main" id="{CBB4C50E-E318-C387-A161-2991E629CD3D}"/>
                      </a:ext>
                    </a:extLst>
                  </p:cNvPr>
                  <p:cNvSpPr/>
                  <p:nvPr/>
                </p:nvSpPr>
                <p:spPr>
                  <a:xfrm>
                    <a:off x="1006374" y="3658392"/>
                    <a:ext cx="2251744" cy="223770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38" name="CasellaDiTesto 37">
                  <a:extLst>
                    <a:ext uri="{FF2B5EF4-FFF2-40B4-BE49-F238E27FC236}">
                      <a16:creationId xmlns:a16="http://schemas.microsoft.com/office/drawing/2014/main" id="{E23921FB-3973-F5D7-C055-FE4C39E01CAE}"/>
                    </a:ext>
                  </a:extLst>
                </p:cNvPr>
                <p:cNvSpPr txBox="1"/>
                <p:nvPr/>
              </p:nvSpPr>
              <p:spPr>
                <a:xfrm>
                  <a:off x="4041341" y="5715156"/>
                  <a:ext cx="594326" cy="316096"/>
                </a:xfrm>
                <a:prstGeom prst="rect">
                  <a:avLst/>
                </a:prstGeom>
                <a:noFill/>
              </p:spPr>
              <p:txBody>
                <a:bodyPr wrap="none" rtlCol="0">
                  <a:spAutoFit/>
                </a:bodyPr>
                <a:lstStyle/>
                <a:p>
                  <a:r>
                    <a:rPr lang="it-IT" sz="1800" b="1" dirty="0">
                      <a:solidFill>
                        <a:schemeClr val="bg1"/>
                      </a:solidFill>
                      <a:latin typeface="Arial Narrow" panose="020B0606020202030204" pitchFamily="34" charset="0"/>
                    </a:rPr>
                    <a:t>Fe</a:t>
                  </a:r>
                  <a:r>
                    <a:rPr lang="it-IT" sz="1800" b="1" baseline="-25000" dirty="0">
                      <a:solidFill>
                        <a:schemeClr val="bg1"/>
                      </a:solidFill>
                      <a:latin typeface="Arial Narrow" panose="020B0606020202030204" pitchFamily="34" charset="0"/>
                    </a:rPr>
                    <a:t>2</a:t>
                  </a:r>
                  <a:r>
                    <a:rPr lang="it-IT" sz="1800" b="1" dirty="0">
                      <a:solidFill>
                        <a:schemeClr val="bg1"/>
                      </a:solidFill>
                      <a:latin typeface="Arial Narrow" panose="020B0606020202030204" pitchFamily="34" charset="0"/>
                    </a:rPr>
                    <a:t>O</a:t>
                  </a:r>
                  <a:r>
                    <a:rPr lang="it-IT" sz="1800" b="1" baseline="-25000" dirty="0">
                      <a:solidFill>
                        <a:schemeClr val="bg1"/>
                      </a:solidFill>
                      <a:latin typeface="Arial Narrow" panose="020B0606020202030204" pitchFamily="34" charset="0"/>
                    </a:rPr>
                    <a:t>3</a:t>
                  </a:r>
                  <a:endParaRPr lang="it-IT" sz="1800" b="1" dirty="0">
                    <a:solidFill>
                      <a:schemeClr val="bg1"/>
                    </a:solidFill>
                    <a:latin typeface="Arial Narrow" panose="020B0606020202030204" pitchFamily="34" charset="0"/>
                  </a:endParaRPr>
                </a:p>
              </p:txBody>
            </p:sp>
          </p:grpSp>
        </p:grpSp>
        <p:grpSp>
          <p:nvGrpSpPr>
            <p:cNvPr id="25" name="Gruppo 24">
              <a:extLst>
                <a:ext uri="{FF2B5EF4-FFF2-40B4-BE49-F238E27FC236}">
                  <a16:creationId xmlns:a16="http://schemas.microsoft.com/office/drawing/2014/main" id="{24215D30-B4CC-96CF-7436-17E739509513}"/>
                </a:ext>
              </a:extLst>
            </p:cNvPr>
            <p:cNvGrpSpPr/>
            <p:nvPr/>
          </p:nvGrpSpPr>
          <p:grpSpPr>
            <a:xfrm>
              <a:off x="1604922" y="1715699"/>
              <a:ext cx="1776349" cy="3555552"/>
              <a:chOff x="789334" y="1715517"/>
              <a:chExt cx="1776349" cy="3555552"/>
            </a:xfrm>
          </p:grpSpPr>
          <p:grpSp>
            <p:nvGrpSpPr>
              <p:cNvPr id="26" name="Gruppo 25">
                <a:extLst>
                  <a:ext uri="{FF2B5EF4-FFF2-40B4-BE49-F238E27FC236}">
                    <a16:creationId xmlns:a16="http://schemas.microsoft.com/office/drawing/2014/main" id="{0451AF6D-FD2E-A52A-F82E-A5149F35BDB4}"/>
                  </a:ext>
                </a:extLst>
              </p:cNvPr>
              <p:cNvGrpSpPr/>
              <p:nvPr/>
            </p:nvGrpSpPr>
            <p:grpSpPr>
              <a:xfrm>
                <a:off x="789334" y="1715517"/>
                <a:ext cx="1774579" cy="1775453"/>
                <a:chOff x="1629955" y="1728034"/>
                <a:chExt cx="1774579" cy="1775453"/>
              </a:xfrm>
            </p:grpSpPr>
            <p:pic>
              <p:nvPicPr>
                <p:cNvPr id="32" name="Picture 6">
                  <a:extLst>
                    <a:ext uri="{FF2B5EF4-FFF2-40B4-BE49-F238E27FC236}">
                      <a16:creationId xmlns:a16="http://schemas.microsoft.com/office/drawing/2014/main" id="{DD984457-2487-1EA0-DAFB-B624B11C35C5}"/>
                    </a:ext>
                  </a:extLst>
                </p:cNvPr>
                <p:cNvPicPr>
                  <a:picLocks noChangeAspect="1"/>
                </p:cNvPicPr>
                <p:nvPr/>
              </p:nvPicPr>
              <p:blipFill>
                <a:blip r:embed="rId9"/>
                <a:stretch>
                  <a:fillRect/>
                </a:stretch>
              </p:blipFill>
              <p:spPr>
                <a:xfrm>
                  <a:off x="1629955" y="1728034"/>
                  <a:ext cx="1774579" cy="1775453"/>
                </a:xfrm>
                <a:prstGeom prst="rect">
                  <a:avLst/>
                </a:prstGeom>
              </p:spPr>
            </p:pic>
            <p:sp>
              <p:nvSpPr>
                <p:cNvPr id="33" name="Rettangolo 32">
                  <a:extLst>
                    <a:ext uri="{FF2B5EF4-FFF2-40B4-BE49-F238E27FC236}">
                      <a16:creationId xmlns:a16="http://schemas.microsoft.com/office/drawing/2014/main" id="{B2F555D6-9737-5431-93E8-B5E7599FD575}"/>
                    </a:ext>
                  </a:extLst>
                </p:cNvPr>
                <p:cNvSpPr/>
                <p:nvPr/>
              </p:nvSpPr>
              <p:spPr>
                <a:xfrm>
                  <a:off x="1647456" y="1747857"/>
                  <a:ext cx="1744563" cy="173368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4" name="CasellaDiTesto 33">
                  <a:extLst>
                    <a:ext uri="{FF2B5EF4-FFF2-40B4-BE49-F238E27FC236}">
                      <a16:creationId xmlns:a16="http://schemas.microsoft.com/office/drawing/2014/main" id="{C4663B79-64D7-FFE8-C05A-7C530C461D0B}"/>
                    </a:ext>
                  </a:extLst>
                </p:cNvPr>
                <p:cNvSpPr txBox="1"/>
                <p:nvPr/>
              </p:nvSpPr>
              <p:spPr>
                <a:xfrm>
                  <a:off x="1732113" y="1843862"/>
                  <a:ext cx="737702" cy="461665"/>
                </a:xfrm>
                <a:prstGeom prst="rect">
                  <a:avLst/>
                </a:prstGeom>
                <a:noFill/>
                <a:ln>
                  <a:solidFill>
                    <a:schemeClr val="bg1"/>
                  </a:solidFill>
                </a:ln>
              </p:spPr>
              <p:txBody>
                <a:bodyPr wrap="none" rtlCol="0">
                  <a:spAutoFit/>
                </a:bodyPr>
                <a:lstStyle/>
                <a:p>
                  <a:r>
                    <a:rPr lang="it-IT" sz="2400" dirty="0">
                      <a:solidFill>
                        <a:schemeClr val="bg1"/>
                      </a:solidFill>
                    </a:rPr>
                    <a:t>H</a:t>
                  </a:r>
                  <a:r>
                    <a:rPr lang="it-IT" sz="2400" baseline="-25000" dirty="0">
                      <a:solidFill>
                        <a:schemeClr val="bg1"/>
                      </a:solidFill>
                    </a:rPr>
                    <a:t>2</a:t>
                  </a:r>
                  <a:r>
                    <a:rPr lang="it-IT" sz="2400" dirty="0">
                      <a:solidFill>
                        <a:schemeClr val="bg1"/>
                      </a:solidFill>
                    </a:rPr>
                    <a:t>O</a:t>
                  </a:r>
                </a:p>
              </p:txBody>
            </p:sp>
          </p:grpSp>
          <p:grpSp>
            <p:nvGrpSpPr>
              <p:cNvPr id="27" name="Gruppo 26">
                <a:extLst>
                  <a:ext uri="{FF2B5EF4-FFF2-40B4-BE49-F238E27FC236}">
                    <a16:creationId xmlns:a16="http://schemas.microsoft.com/office/drawing/2014/main" id="{7D9AF3A5-D3CB-4FAC-EED7-A97A4741C727}"/>
                  </a:ext>
                </a:extLst>
              </p:cNvPr>
              <p:cNvGrpSpPr/>
              <p:nvPr/>
            </p:nvGrpSpPr>
            <p:grpSpPr>
              <a:xfrm>
                <a:off x="800268" y="3531685"/>
                <a:ext cx="1765415" cy="1739384"/>
                <a:chOff x="800268" y="3531685"/>
                <a:chExt cx="1765415" cy="1739384"/>
              </a:xfrm>
            </p:grpSpPr>
            <p:grpSp>
              <p:nvGrpSpPr>
                <p:cNvPr id="28" name="Gruppo 27">
                  <a:extLst>
                    <a:ext uri="{FF2B5EF4-FFF2-40B4-BE49-F238E27FC236}">
                      <a16:creationId xmlns:a16="http://schemas.microsoft.com/office/drawing/2014/main" id="{BE31697F-EB28-A9F6-49ED-2CCA7CAFF5B0}"/>
                    </a:ext>
                  </a:extLst>
                </p:cNvPr>
                <p:cNvGrpSpPr/>
                <p:nvPr/>
              </p:nvGrpSpPr>
              <p:grpSpPr>
                <a:xfrm>
                  <a:off x="800268" y="3531685"/>
                  <a:ext cx="1751130" cy="1739384"/>
                  <a:chOff x="1640889" y="3544202"/>
                  <a:chExt cx="1751130" cy="1739384"/>
                </a:xfrm>
              </p:grpSpPr>
              <p:pic>
                <p:nvPicPr>
                  <p:cNvPr id="30" name="Picture 8">
                    <a:extLst>
                      <a:ext uri="{FF2B5EF4-FFF2-40B4-BE49-F238E27FC236}">
                        <a16:creationId xmlns:a16="http://schemas.microsoft.com/office/drawing/2014/main" id="{1FFF0EB0-4A26-7EFD-A5E3-BAE964A455BF}"/>
                      </a:ext>
                    </a:extLst>
                  </p:cNvPr>
                  <p:cNvPicPr>
                    <a:picLocks noChangeAspect="1"/>
                  </p:cNvPicPr>
                  <p:nvPr/>
                </p:nvPicPr>
                <p:blipFill rotWithShape="1">
                  <a:blip r:embed="rId10"/>
                  <a:srcRect l="32564" t="32565" r="32564" b="32565"/>
                  <a:stretch/>
                </p:blipFill>
                <p:spPr>
                  <a:xfrm>
                    <a:off x="1640889" y="3548607"/>
                    <a:ext cx="1734126" cy="1734979"/>
                  </a:xfrm>
                  <a:prstGeom prst="rect">
                    <a:avLst/>
                  </a:prstGeom>
                </p:spPr>
              </p:pic>
              <p:sp>
                <p:nvSpPr>
                  <p:cNvPr id="31" name="Rettangolo 30">
                    <a:extLst>
                      <a:ext uri="{FF2B5EF4-FFF2-40B4-BE49-F238E27FC236}">
                        <a16:creationId xmlns:a16="http://schemas.microsoft.com/office/drawing/2014/main" id="{0D047D47-8C5A-4241-C35A-AA455B4795F4}"/>
                      </a:ext>
                    </a:extLst>
                  </p:cNvPr>
                  <p:cNvSpPr/>
                  <p:nvPr/>
                </p:nvSpPr>
                <p:spPr>
                  <a:xfrm>
                    <a:off x="1647456" y="3544202"/>
                    <a:ext cx="1744563" cy="173368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29" name="CasellaDiTesto 28">
                  <a:extLst>
                    <a:ext uri="{FF2B5EF4-FFF2-40B4-BE49-F238E27FC236}">
                      <a16:creationId xmlns:a16="http://schemas.microsoft.com/office/drawing/2014/main" id="{482E93F1-2CDB-8186-1261-90A6A9F6F339}"/>
                    </a:ext>
                  </a:extLst>
                </p:cNvPr>
                <p:cNvSpPr txBox="1"/>
                <p:nvPr/>
              </p:nvSpPr>
              <p:spPr>
                <a:xfrm>
                  <a:off x="1871262" y="4858335"/>
                  <a:ext cx="694421" cy="369332"/>
                </a:xfrm>
                <a:prstGeom prst="rect">
                  <a:avLst/>
                </a:prstGeom>
                <a:noFill/>
              </p:spPr>
              <p:txBody>
                <a:bodyPr wrap="none" rtlCol="0">
                  <a:spAutoFit/>
                </a:bodyPr>
                <a:lstStyle/>
                <a:p>
                  <a:r>
                    <a:rPr lang="it-IT" sz="1800" b="1" dirty="0">
                      <a:solidFill>
                        <a:schemeClr val="bg1"/>
                      </a:solidFill>
                      <a:latin typeface="Arial Narrow" panose="020B0606020202030204" pitchFamily="34" charset="0"/>
                    </a:rPr>
                    <a:t>Fe</a:t>
                  </a:r>
                  <a:r>
                    <a:rPr lang="it-IT" b="1" baseline="-25000" dirty="0">
                      <a:solidFill>
                        <a:schemeClr val="bg1"/>
                      </a:solidFill>
                      <a:latin typeface="Arial Narrow" panose="020B0606020202030204" pitchFamily="34" charset="0"/>
                    </a:rPr>
                    <a:t>3</a:t>
                  </a:r>
                  <a:r>
                    <a:rPr lang="it-IT" sz="1800" b="1" dirty="0">
                      <a:solidFill>
                        <a:schemeClr val="bg1"/>
                      </a:solidFill>
                      <a:latin typeface="Arial Narrow" panose="020B0606020202030204" pitchFamily="34" charset="0"/>
                    </a:rPr>
                    <a:t>O</a:t>
                  </a:r>
                  <a:r>
                    <a:rPr lang="it-IT" b="1" baseline="-25000" dirty="0">
                      <a:solidFill>
                        <a:schemeClr val="bg1"/>
                      </a:solidFill>
                      <a:latin typeface="Arial Narrow" panose="020B0606020202030204" pitchFamily="34" charset="0"/>
                    </a:rPr>
                    <a:t>4</a:t>
                  </a:r>
                  <a:endParaRPr lang="it-IT" sz="1800" b="1" dirty="0">
                    <a:solidFill>
                      <a:schemeClr val="bg1"/>
                    </a:solidFill>
                    <a:latin typeface="Arial Narrow" panose="020B0606020202030204" pitchFamily="34" charset="0"/>
                  </a:endParaRPr>
                </a:p>
              </p:txBody>
            </p:sp>
          </p:grpSp>
        </p:grpSp>
      </p:grpSp>
      <p:grpSp>
        <p:nvGrpSpPr>
          <p:cNvPr id="57" name="Gruppo 56">
            <a:extLst>
              <a:ext uri="{FF2B5EF4-FFF2-40B4-BE49-F238E27FC236}">
                <a16:creationId xmlns:a16="http://schemas.microsoft.com/office/drawing/2014/main" id="{58053FDD-F25C-DBEB-4752-A4B22B0848ED}"/>
              </a:ext>
            </a:extLst>
          </p:cNvPr>
          <p:cNvGrpSpPr/>
          <p:nvPr/>
        </p:nvGrpSpPr>
        <p:grpSpPr>
          <a:xfrm>
            <a:off x="8589952" y="3768166"/>
            <a:ext cx="3342595" cy="2666917"/>
            <a:chOff x="7082407" y="1667414"/>
            <a:chExt cx="5462472" cy="4358278"/>
          </a:xfrm>
        </p:grpSpPr>
        <p:grpSp>
          <p:nvGrpSpPr>
            <p:cNvPr id="58" name="Gruppo 57">
              <a:extLst>
                <a:ext uri="{FF2B5EF4-FFF2-40B4-BE49-F238E27FC236}">
                  <a16:creationId xmlns:a16="http://schemas.microsoft.com/office/drawing/2014/main" id="{06147702-8E18-75F8-9318-B3768EFE38D3}"/>
                </a:ext>
              </a:extLst>
            </p:cNvPr>
            <p:cNvGrpSpPr/>
            <p:nvPr/>
          </p:nvGrpSpPr>
          <p:grpSpPr>
            <a:xfrm>
              <a:off x="7082407" y="1667414"/>
              <a:ext cx="5462472" cy="4358278"/>
              <a:chOff x="3974598" y="0"/>
              <a:chExt cx="4258879" cy="3397981"/>
            </a:xfrm>
          </p:grpSpPr>
          <p:pic>
            <p:nvPicPr>
              <p:cNvPr id="60" name="Immagine 59">
                <a:extLst>
                  <a:ext uri="{FF2B5EF4-FFF2-40B4-BE49-F238E27FC236}">
                    <a16:creationId xmlns:a16="http://schemas.microsoft.com/office/drawing/2014/main" id="{637E8F1E-9256-BA94-31BB-80660D1D4857}"/>
                  </a:ext>
                </a:extLst>
              </p:cNvPr>
              <p:cNvPicPr>
                <a:picLocks noChangeAspect="1"/>
              </p:cNvPicPr>
              <p:nvPr/>
            </p:nvPicPr>
            <p:blipFill>
              <a:blip r:embed="rId11"/>
              <a:stretch>
                <a:fillRect/>
              </a:stretch>
            </p:blipFill>
            <p:spPr>
              <a:xfrm>
                <a:off x="3974598" y="0"/>
                <a:ext cx="4258879" cy="3397981"/>
              </a:xfrm>
              <a:prstGeom prst="rect">
                <a:avLst/>
              </a:prstGeom>
            </p:spPr>
          </p:pic>
          <p:sp>
            <p:nvSpPr>
              <p:cNvPr id="61" name="Ovale 60">
                <a:extLst>
                  <a:ext uri="{FF2B5EF4-FFF2-40B4-BE49-F238E27FC236}">
                    <a16:creationId xmlns:a16="http://schemas.microsoft.com/office/drawing/2014/main" id="{0511D6BE-052E-354F-75D4-5832A4392ACD}"/>
                  </a:ext>
                </a:extLst>
              </p:cNvPr>
              <p:cNvSpPr/>
              <p:nvPr/>
            </p:nvSpPr>
            <p:spPr>
              <a:xfrm>
                <a:off x="7450932" y="1502765"/>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62" name="Stella a 5 punte 61">
                <a:extLst>
                  <a:ext uri="{FF2B5EF4-FFF2-40B4-BE49-F238E27FC236}">
                    <a16:creationId xmlns:a16="http://schemas.microsoft.com/office/drawing/2014/main" id="{6FB6BC7E-2279-2954-2846-2C16387B15F8}"/>
                  </a:ext>
                </a:extLst>
              </p:cNvPr>
              <p:cNvSpPr/>
              <p:nvPr/>
            </p:nvSpPr>
            <p:spPr>
              <a:xfrm>
                <a:off x="7422960" y="1319961"/>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63" name="Stella a 5 punte 62">
                <a:extLst>
                  <a:ext uri="{FF2B5EF4-FFF2-40B4-BE49-F238E27FC236}">
                    <a16:creationId xmlns:a16="http://schemas.microsoft.com/office/drawing/2014/main" id="{67A1AB20-F19D-5691-1F29-19E7F7174F74}"/>
                  </a:ext>
                </a:extLst>
              </p:cNvPr>
              <p:cNvSpPr/>
              <p:nvPr/>
            </p:nvSpPr>
            <p:spPr>
              <a:xfrm>
                <a:off x="5673241" y="1865806"/>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0" name="Ovale 319">
                <a:extLst>
                  <a:ext uri="{FF2B5EF4-FFF2-40B4-BE49-F238E27FC236}">
                    <a16:creationId xmlns:a16="http://schemas.microsoft.com/office/drawing/2014/main" id="{63448671-C24D-84B1-DC75-1872232532C9}"/>
                  </a:ext>
                </a:extLst>
              </p:cNvPr>
              <p:cNvSpPr/>
              <p:nvPr/>
            </p:nvSpPr>
            <p:spPr>
              <a:xfrm>
                <a:off x="5529308" y="1917577"/>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1" name="Ovale 320">
                <a:extLst>
                  <a:ext uri="{FF2B5EF4-FFF2-40B4-BE49-F238E27FC236}">
                    <a16:creationId xmlns:a16="http://schemas.microsoft.com/office/drawing/2014/main" id="{E450B651-3831-C7C8-E0CF-F1A8A5FA5F20}"/>
                  </a:ext>
                </a:extLst>
              </p:cNvPr>
              <p:cNvSpPr/>
              <p:nvPr/>
            </p:nvSpPr>
            <p:spPr>
              <a:xfrm>
                <a:off x="4491011" y="145306"/>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2" name="Ovale 321">
                <a:extLst>
                  <a:ext uri="{FF2B5EF4-FFF2-40B4-BE49-F238E27FC236}">
                    <a16:creationId xmlns:a16="http://schemas.microsoft.com/office/drawing/2014/main" id="{13F0EF80-D66F-CD2A-8F39-6933F0907551}"/>
                  </a:ext>
                </a:extLst>
              </p:cNvPr>
              <p:cNvSpPr/>
              <p:nvPr/>
            </p:nvSpPr>
            <p:spPr>
              <a:xfrm>
                <a:off x="4654605" y="576942"/>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3" name="Ovale 322">
                <a:extLst>
                  <a:ext uri="{FF2B5EF4-FFF2-40B4-BE49-F238E27FC236}">
                    <a16:creationId xmlns:a16="http://schemas.microsoft.com/office/drawing/2014/main" id="{55349C1E-7EBD-52E5-5A46-0842535A85CE}"/>
                  </a:ext>
                </a:extLst>
              </p:cNvPr>
              <p:cNvSpPr/>
              <p:nvPr/>
            </p:nvSpPr>
            <p:spPr>
              <a:xfrm>
                <a:off x="4972447" y="1735076"/>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4" name="Stella a 5 punte 323">
                <a:extLst>
                  <a:ext uri="{FF2B5EF4-FFF2-40B4-BE49-F238E27FC236}">
                    <a16:creationId xmlns:a16="http://schemas.microsoft.com/office/drawing/2014/main" id="{BE198D73-B181-6D03-8B92-E8E67F8ADAD9}"/>
                  </a:ext>
                </a:extLst>
              </p:cNvPr>
              <p:cNvSpPr/>
              <p:nvPr/>
            </p:nvSpPr>
            <p:spPr>
              <a:xfrm>
                <a:off x="4944474" y="1547017"/>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5" name="Stella a 5 punte 324">
                <a:extLst>
                  <a:ext uri="{FF2B5EF4-FFF2-40B4-BE49-F238E27FC236}">
                    <a16:creationId xmlns:a16="http://schemas.microsoft.com/office/drawing/2014/main" id="{6E9CD8A6-0786-42CA-FC14-BDB4F4754761}"/>
                  </a:ext>
                </a:extLst>
              </p:cNvPr>
              <p:cNvSpPr/>
              <p:nvPr/>
            </p:nvSpPr>
            <p:spPr>
              <a:xfrm>
                <a:off x="6223437" y="465140"/>
                <a:ext cx="192914" cy="17896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6" name="Ovale 325">
                <a:extLst>
                  <a:ext uri="{FF2B5EF4-FFF2-40B4-BE49-F238E27FC236}">
                    <a16:creationId xmlns:a16="http://schemas.microsoft.com/office/drawing/2014/main" id="{7D212303-B00D-8C3A-33FC-73D3B6457EE7}"/>
                  </a:ext>
                </a:extLst>
              </p:cNvPr>
              <p:cNvSpPr/>
              <p:nvPr/>
            </p:nvSpPr>
            <p:spPr>
              <a:xfrm>
                <a:off x="6251410" y="221425"/>
                <a:ext cx="136968"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7" name="CasellaDiTesto 326">
                <a:extLst>
                  <a:ext uri="{FF2B5EF4-FFF2-40B4-BE49-F238E27FC236}">
                    <a16:creationId xmlns:a16="http://schemas.microsoft.com/office/drawing/2014/main" id="{3AF41662-CE26-4325-0B01-B547626AC170}"/>
                  </a:ext>
                </a:extLst>
              </p:cNvPr>
              <p:cNvSpPr txBox="1"/>
              <p:nvPr/>
            </p:nvSpPr>
            <p:spPr>
              <a:xfrm>
                <a:off x="6380698" y="136028"/>
                <a:ext cx="670302" cy="326523"/>
              </a:xfrm>
              <a:prstGeom prst="rect">
                <a:avLst/>
              </a:prstGeom>
              <a:noFill/>
            </p:spPr>
            <p:txBody>
              <a:bodyPr wrap="none" rtlCol="0">
                <a:spAutoFit/>
              </a:bodyPr>
              <a:lstStyle/>
              <a:p>
                <a:r>
                  <a:rPr lang="it-IT" sz="1600" dirty="0"/>
                  <a:t>Fe</a:t>
                </a:r>
                <a:r>
                  <a:rPr lang="it-IT" sz="1600" baseline="-25000" dirty="0"/>
                  <a:t>2</a:t>
                </a:r>
                <a:r>
                  <a:rPr lang="it-IT" sz="1600" dirty="0"/>
                  <a:t>O</a:t>
                </a:r>
                <a:r>
                  <a:rPr lang="it-IT" sz="1600" baseline="-25000" dirty="0"/>
                  <a:t>3</a:t>
                </a:r>
              </a:p>
            </p:txBody>
          </p:sp>
          <p:sp>
            <p:nvSpPr>
              <p:cNvPr id="328" name="CasellaDiTesto 327">
                <a:extLst>
                  <a:ext uri="{FF2B5EF4-FFF2-40B4-BE49-F238E27FC236}">
                    <a16:creationId xmlns:a16="http://schemas.microsoft.com/office/drawing/2014/main" id="{2AB97DD7-8BF7-075B-127C-C8FFA2A148D4}"/>
                  </a:ext>
                </a:extLst>
              </p:cNvPr>
              <p:cNvSpPr txBox="1"/>
              <p:nvPr/>
            </p:nvSpPr>
            <p:spPr>
              <a:xfrm>
                <a:off x="6380698" y="422253"/>
                <a:ext cx="670302" cy="326523"/>
              </a:xfrm>
              <a:prstGeom prst="rect">
                <a:avLst/>
              </a:prstGeom>
              <a:noFill/>
            </p:spPr>
            <p:txBody>
              <a:bodyPr wrap="none" rtlCol="0">
                <a:spAutoFit/>
              </a:bodyPr>
              <a:lstStyle/>
              <a:p>
                <a:r>
                  <a:rPr lang="it-IT" sz="1600" dirty="0"/>
                  <a:t>Fe</a:t>
                </a:r>
                <a:r>
                  <a:rPr lang="it-IT" sz="1600" baseline="-25000" dirty="0"/>
                  <a:t>3</a:t>
                </a:r>
                <a:r>
                  <a:rPr lang="it-IT" sz="1600" dirty="0"/>
                  <a:t>O</a:t>
                </a:r>
                <a:r>
                  <a:rPr lang="it-IT" sz="1600" baseline="-25000" dirty="0"/>
                  <a:t>4</a:t>
                </a:r>
              </a:p>
            </p:txBody>
          </p:sp>
        </p:grpSp>
        <p:sp>
          <p:nvSpPr>
            <p:cNvPr id="59" name="CasellaDiTesto 58">
              <a:extLst>
                <a:ext uri="{FF2B5EF4-FFF2-40B4-BE49-F238E27FC236}">
                  <a16:creationId xmlns:a16="http://schemas.microsoft.com/office/drawing/2014/main" id="{7FC2539E-6B2E-21EC-26B6-FC544DF52D53}"/>
                </a:ext>
              </a:extLst>
            </p:cNvPr>
            <p:cNvSpPr txBox="1"/>
            <p:nvPr/>
          </p:nvSpPr>
          <p:spPr>
            <a:xfrm>
              <a:off x="8374305" y="2617378"/>
              <a:ext cx="2286151" cy="888716"/>
            </a:xfrm>
            <a:prstGeom prst="rect">
              <a:avLst/>
            </a:prstGeom>
            <a:noFill/>
          </p:spPr>
          <p:txBody>
            <a:bodyPr wrap="none" rtlCol="0">
              <a:spAutoFit/>
            </a:bodyPr>
            <a:lstStyle/>
            <a:p>
              <a:r>
                <a:rPr lang="it-IT" sz="3600" u="sng" dirty="0"/>
                <a:t>RAMAN</a:t>
              </a:r>
            </a:p>
          </p:txBody>
        </p:sp>
      </p:grpSp>
      <p:sp>
        <p:nvSpPr>
          <p:cNvPr id="337" name="Rettangolo 336">
            <a:extLst>
              <a:ext uri="{FF2B5EF4-FFF2-40B4-BE49-F238E27FC236}">
                <a16:creationId xmlns:a16="http://schemas.microsoft.com/office/drawing/2014/main" id="{DA1DA340-E956-770F-C6E2-2F8BEBE31B6E}"/>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14</a:t>
            </a:r>
            <a:endParaRPr lang="it-IT" sz="4400" dirty="0">
              <a:solidFill>
                <a:schemeClr val="tx1"/>
              </a:solidFill>
            </a:endParaRPr>
          </a:p>
        </p:txBody>
      </p:sp>
      <p:sp>
        <p:nvSpPr>
          <p:cNvPr id="340" name="Rettangolo 339">
            <a:extLst>
              <a:ext uri="{FF2B5EF4-FFF2-40B4-BE49-F238E27FC236}">
                <a16:creationId xmlns:a16="http://schemas.microsoft.com/office/drawing/2014/main" id="{D4B9F999-173C-3EEA-C9EB-BD5543220893}"/>
              </a:ext>
            </a:extLst>
          </p:cNvPr>
          <p:cNvSpPr/>
          <p:nvPr/>
        </p:nvSpPr>
        <p:spPr>
          <a:xfrm>
            <a:off x="1943149" y="209311"/>
            <a:ext cx="8741005"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pPr>
              <a:lnSpc>
                <a:spcPct val="90000"/>
              </a:lnSpc>
              <a:spcBef>
                <a:spcPct val="0"/>
              </a:spcBef>
              <a:spcAft>
                <a:spcPts val="600"/>
              </a:spcAft>
            </a:pPr>
            <a:r>
              <a:rPr lang="en-US" sz="4400" dirty="0">
                <a:solidFill>
                  <a:schemeClr val="tx1"/>
                </a:solidFill>
              </a:rPr>
              <a:t>IONPs: Compositional characterization</a:t>
            </a:r>
          </a:p>
        </p:txBody>
      </p:sp>
      <p:sp>
        <p:nvSpPr>
          <p:cNvPr id="341" name="CasellaDiTesto 340">
            <a:extLst>
              <a:ext uri="{FF2B5EF4-FFF2-40B4-BE49-F238E27FC236}">
                <a16:creationId xmlns:a16="http://schemas.microsoft.com/office/drawing/2014/main" id="{917EE904-3962-09BC-C4D0-B825EB741520}"/>
              </a:ext>
            </a:extLst>
          </p:cNvPr>
          <p:cNvSpPr txBox="1"/>
          <p:nvPr/>
        </p:nvSpPr>
        <p:spPr>
          <a:xfrm>
            <a:off x="3060808" y="6420183"/>
            <a:ext cx="6688962" cy="338554"/>
          </a:xfrm>
          <a:prstGeom prst="rect">
            <a:avLst/>
          </a:prstGeom>
          <a:noFill/>
          <a:ln w="28575">
            <a:solidFill>
              <a:srgbClr val="AEBDC1"/>
            </a:solidFill>
          </a:ln>
        </p:spPr>
        <p:txBody>
          <a:bodyPr wrap="square">
            <a:spAutoFit/>
          </a:bodyPr>
          <a:lstStyle/>
          <a:p>
            <a:pPr fontAlgn="ctr"/>
            <a:r>
              <a:rPr lang="en-US" sz="1600" i="1" dirty="0"/>
              <a:t>R. Chiechio et Al., </a:t>
            </a:r>
            <a:r>
              <a:rPr lang="en-US" sz="1600" b="0" i="1" dirty="0">
                <a:effectLst/>
                <a:latin typeface="Roboto" panose="020F0502020204030204" pitchFamily="34" charset="0"/>
              </a:rPr>
              <a:t>Journal of Physics and Chemistry of Solids - Submitted</a:t>
            </a:r>
          </a:p>
        </p:txBody>
      </p:sp>
      <p:grpSp>
        <p:nvGrpSpPr>
          <p:cNvPr id="330" name="Gruppo 329">
            <a:extLst>
              <a:ext uri="{FF2B5EF4-FFF2-40B4-BE49-F238E27FC236}">
                <a16:creationId xmlns:a16="http://schemas.microsoft.com/office/drawing/2014/main" id="{E4A24C7D-7C63-952D-D66E-B188E12B59FA}"/>
              </a:ext>
            </a:extLst>
          </p:cNvPr>
          <p:cNvGrpSpPr/>
          <p:nvPr/>
        </p:nvGrpSpPr>
        <p:grpSpPr>
          <a:xfrm>
            <a:off x="8466777" y="1282968"/>
            <a:ext cx="3457339" cy="2408730"/>
            <a:chOff x="8717787" y="1211251"/>
            <a:chExt cx="3457339" cy="2408730"/>
          </a:xfrm>
        </p:grpSpPr>
        <p:grpSp>
          <p:nvGrpSpPr>
            <p:cNvPr id="331" name="Gruppo 330">
              <a:extLst>
                <a:ext uri="{FF2B5EF4-FFF2-40B4-BE49-F238E27FC236}">
                  <a16:creationId xmlns:a16="http://schemas.microsoft.com/office/drawing/2014/main" id="{E29CF383-B7CA-B55D-4442-232B5A042C36}"/>
                </a:ext>
              </a:extLst>
            </p:cNvPr>
            <p:cNvGrpSpPr/>
            <p:nvPr/>
          </p:nvGrpSpPr>
          <p:grpSpPr>
            <a:xfrm>
              <a:off x="8717787" y="1211251"/>
              <a:ext cx="3457339" cy="2408730"/>
              <a:chOff x="69792" y="1567773"/>
              <a:chExt cx="6060284" cy="4222203"/>
            </a:xfrm>
          </p:grpSpPr>
          <p:pic>
            <p:nvPicPr>
              <p:cNvPr id="333" name="Immagine 332" descr="Immagine che contiene testo, linea, diagramma, Diagramma&#10;&#10;Descrizione generata automaticamente">
                <a:extLst>
                  <a:ext uri="{FF2B5EF4-FFF2-40B4-BE49-F238E27FC236}">
                    <a16:creationId xmlns:a16="http://schemas.microsoft.com/office/drawing/2014/main" id="{8801EB13-DCBA-880B-9078-048FCF7ADBB1}"/>
                  </a:ext>
                </a:extLst>
              </p:cNvPr>
              <p:cNvPicPr>
                <a:picLocks noChangeAspect="1"/>
              </p:cNvPicPr>
              <p:nvPr/>
            </p:nvPicPr>
            <p:blipFill>
              <a:blip r:embed="rId12"/>
              <a:stretch>
                <a:fillRect/>
              </a:stretch>
            </p:blipFill>
            <p:spPr>
              <a:xfrm>
                <a:off x="69792" y="1567773"/>
                <a:ext cx="6060284" cy="4222203"/>
              </a:xfrm>
              <a:prstGeom prst="rect">
                <a:avLst/>
              </a:prstGeom>
            </p:spPr>
          </p:pic>
          <p:pic>
            <p:nvPicPr>
              <p:cNvPr id="334" name="Immagine 333" descr="Immagine che contiene testo, linea, diagramma, schermata&#10;&#10;Descrizione generata automaticamente">
                <a:extLst>
                  <a:ext uri="{FF2B5EF4-FFF2-40B4-BE49-F238E27FC236}">
                    <a16:creationId xmlns:a16="http://schemas.microsoft.com/office/drawing/2014/main" id="{9BD55890-4987-48A2-6C3C-7E75B7A258AB}"/>
                  </a:ext>
                </a:extLst>
              </p:cNvPr>
              <p:cNvPicPr>
                <a:picLocks noChangeAspect="1"/>
              </p:cNvPicPr>
              <p:nvPr/>
            </p:nvPicPr>
            <p:blipFill>
              <a:blip r:embed="rId13"/>
              <a:stretch>
                <a:fillRect/>
              </a:stretch>
            </p:blipFill>
            <p:spPr>
              <a:xfrm>
                <a:off x="1104971" y="1682074"/>
                <a:ext cx="2305869" cy="1606500"/>
              </a:xfrm>
              <a:prstGeom prst="rect">
                <a:avLst/>
              </a:prstGeom>
            </p:spPr>
          </p:pic>
        </p:grpSp>
        <p:sp>
          <p:nvSpPr>
            <p:cNvPr id="332" name="CasellaDiTesto 331">
              <a:extLst>
                <a:ext uri="{FF2B5EF4-FFF2-40B4-BE49-F238E27FC236}">
                  <a16:creationId xmlns:a16="http://schemas.microsoft.com/office/drawing/2014/main" id="{22DC260D-B937-642E-A174-B9EF8269230B}"/>
                </a:ext>
              </a:extLst>
            </p:cNvPr>
            <p:cNvSpPr txBox="1"/>
            <p:nvPr/>
          </p:nvSpPr>
          <p:spPr>
            <a:xfrm>
              <a:off x="10623826" y="2154725"/>
              <a:ext cx="1404552" cy="646331"/>
            </a:xfrm>
            <a:prstGeom prst="rect">
              <a:avLst/>
            </a:prstGeom>
            <a:noFill/>
          </p:spPr>
          <p:txBody>
            <a:bodyPr wrap="none" rtlCol="0">
              <a:spAutoFit/>
            </a:bodyPr>
            <a:lstStyle/>
            <a:p>
              <a:r>
                <a:rPr lang="it-IT" sz="3600" u="sng" dirty="0"/>
                <a:t>SQUID</a:t>
              </a:r>
            </a:p>
          </p:txBody>
        </p:sp>
      </p:grpSp>
    </p:spTree>
    <p:extLst>
      <p:ext uri="{BB962C8B-B14F-4D97-AF65-F5344CB8AC3E}">
        <p14:creationId xmlns:p14="http://schemas.microsoft.com/office/powerpoint/2010/main" val="7071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3446A0-0D43-359C-94CD-4AB4C819F930}"/>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D9B6E45C-7BE2-BA1C-D3AA-71099A7ED5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A23DC64A-0607-8D32-B838-FC0814E867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DBDCC6ED-05FF-2322-C10C-87C7FB52C83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28974555-93DD-DEAB-C125-188559DCEA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5696B893-1137-5333-6F10-B2C37DD672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F573DAAB-298C-2916-0DD8-A71628901A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29678EFF-015A-DCC5-FCE3-8B0514088A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5CAA672C-7ACF-0746-B40C-1EBD915562F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59060B86-5867-526E-5B38-05AA1430D4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C8178A23-44B4-EDF4-4927-3561D89284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A55133D4-3758-E223-A9E3-1473C2D918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AEBB5F1C-00D8-C70B-FF3F-F0829D2F6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Immagine 1" descr="Immagine che contiene calligrafia, bottiglia, testo&#10;&#10;Descrizione generata automaticamente">
            <a:extLst>
              <a:ext uri="{FF2B5EF4-FFF2-40B4-BE49-F238E27FC236}">
                <a16:creationId xmlns:a16="http://schemas.microsoft.com/office/drawing/2014/main" id="{A473B46C-0C0E-37AE-00FF-02892FAB8F2F}"/>
              </a:ext>
            </a:extLst>
          </p:cNvPr>
          <p:cNvPicPr>
            <a:picLocks noChangeAspect="1"/>
          </p:cNvPicPr>
          <p:nvPr/>
        </p:nvPicPr>
        <p:blipFill rotWithShape="1">
          <a:blip r:embed="rId2"/>
          <a:srcRect l="4905" t="12595" r="16562" b="48537"/>
          <a:stretch/>
        </p:blipFill>
        <p:spPr>
          <a:xfrm rot="16200000">
            <a:off x="1944409" y="4656182"/>
            <a:ext cx="2343801" cy="870018"/>
          </a:xfrm>
          <a:prstGeom prst="rect">
            <a:avLst/>
          </a:prstGeom>
        </p:spPr>
      </p:pic>
      <p:grpSp>
        <p:nvGrpSpPr>
          <p:cNvPr id="5" name="Gruppo 4">
            <a:extLst>
              <a:ext uri="{FF2B5EF4-FFF2-40B4-BE49-F238E27FC236}">
                <a16:creationId xmlns:a16="http://schemas.microsoft.com/office/drawing/2014/main" id="{2A7193D4-A236-F6C2-1C44-0A6708CA9B78}"/>
              </a:ext>
            </a:extLst>
          </p:cNvPr>
          <p:cNvGrpSpPr/>
          <p:nvPr/>
        </p:nvGrpSpPr>
        <p:grpSpPr>
          <a:xfrm>
            <a:off x="594669" y="2008267"/>
            <a:ext cx="2967985" cy="3836097"/>
            <a:chOff x="2361738" y="12205500"/>
            <a:chExt cx="2662795" cy="3441642"/>
          </a:xfrm>
        </p:grpSpPr>
        <p:grpSp>
          <p:nvGrpSpPr>
            <p:cNvPr id="8" name="Gruppo 7">
              <a:extLst>
                <a:ext uri="{FF2B5EF4-FFF2-40B4-BE49-F238E27FC236}">
                  <a16:creationId xmlns:a16="http://schemas.microsoft.com/office/drawing/2014/main" id="{342CAB09-D515-1AAE-C5F9-0871D1BC05CC}"/>
                </a:ext>
              </a:extLst>
            </p:cNvPr>
            <p:cNvGrpSpPr/>
            <p:nvPr/>
          </p:nvGrpSpPr>
          <p:grpSpPr>
            <a:xfrm>
              <a:off x="2410572" y="12261005"/>
              <a:ext cx="2613961" cy="3386137"/>
              <a:chOff x="9527639" y="3046757"/>
              <a:chExt cx="2613961" cy="3386137"/>
            </a:xfrm>
          </p:grpSpPr>
          <p:sp>
            <p:nvSpPr>
              <p:cNvPr id="31" name="Cilindro 30">
                <a:extLst>
                  <a:ext uri="{FF2B5EF4-FFF2-40B4-BE49-F238E27FC236}">
                    <a16:creationId xmlns:a16="http://schemas.microsoft.com/office/drawing/2014/main" id="{EFA577D6-EFFA-386C-EDEA-F25BF0450340}"/>
                  </a:ext>
                </a:extLst>
              </p:cNvPr>
              <p:cNvSpPr/>
              <p:nvPr/>
            </p:nvSpPr>
            <p:spPr>
              <a:xfrm>
                <a:off x="9527639" y="3046757"/>
                <a:ext cx="385762" cy="3386137"/>
              </a:xfrm>
              <a:prstGeom prst="can">
                <a:avLst/>
              </a:prstGeom>
              <a:solidFill>
                <a:srgbClr val="A4E6D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cxnSp>
            <p:nvCxnSpPr>
              <p:cNvPr id="32" name="Connettore 2 40">
                <a:extLst>
                  <a:ext uri="{FF2B5EF4-FFF2-40B4-BE49-F238E27FC236}">
                    <a16:creationId xmlns:a16="http://schemas.microsoft.com/office/drawing/2014/main" id="{B685A722-A342-2707-B534-0421D071B023}"/>
                  </a:ext>
                </a:extLst>
              </p:cNvPr>
              <p:cNvCxnSpPr>
                <a:cxnSpLocks/>
                <a:endCxn id="33" idx="1"/>
              </p:cNvCxnSpPr>
              <p:nvPr/>
            </p:nvCxnSpPr>
            <p:spPr>
              <a:xfrm flipV="1">
                <a:off x="9913401" y="4100733"/>
                <a:ext cx="752472" cy="286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CasellaDiTesto 32">
                <a:extLst>
                  <a:ext uri="{FF2B5EF4-FFF2-40B4-BE49-F238E27FC236}">
                    <a16:creationId xmlns:a16="http://schemas.microsoft.com/office/drawing/2014/main" id="{2ACB4F10-9428-381F-0D47-59E11591AF56}"/>
                  </a:ext>
                </a:extLst>
              </p:cNvPr>
              <p:cNvSpPr txBox="1"/>
              <p:nvPr/>
            </p:nvSpPr>
            <p:spPr>
              <a:xfrm>
                <a:off x="10665873" y="3672733"/>
                <a:ext cx="1475727" cy="855999"/>
              </a:xfrm>
              <a:prstGeom prst="rect">
                <a:avLst/>
              </a:prstGeom>
              <a:noFill/>
              <a:ln>
                <a:solidFill>
                  <a:schemeClr val="bg1"/>
                </a:solidFill>
              </a:ln>
            </p:spPr>
            <p:txBody>
              <a:bodyPr wrap="square" rtlCol="0">
                <a:spAutoFit/>
              </a:bodyPr>
              <a:lstStyle/>
              <a:p>
                <a:r>
                  <a:rPr lang="en-US" sz="2800" dirty="0"/>
                  <a:t>Nylon </a:t>
                </a:r>
              </a:p>
              <a:p>
                <a:r>
                  <a:rPr lang="en-US" sz="2800" dirty="0"/>
                  <a:t>or cotton</a:t>
                </a:r>
              </a:p>
            </p:txBody>
          </p:sp>
        </p:grpSp>
        <p:grpSp>
          <p:nvGrpSpPr>
            <p:cNvPr id="11" name="Gruppo 10">
              <a:extLst>
                <a:ext uri="{FF2B5EF4-FFF2-40B4-BE49-F238E27FC236}">
                  <a16:creationId xmlns:a16="http://schemas.microsoft.com/office/drawing/2014/main" id="{5428423E-A6F9-D0E9-5A41-7ACD4492C760}"/>
                </a:ext>
              </a:extLst>
            </p:cNvPr>
            <p:cNvGrpSpPr/>
            <p:nvPr/>
          </p:nvGrpSpPr>
          <p:grpSpPr>
            <a:xfrm>
              <a:off x="2361738" y="12205500"/>
              <a:ext cx="2619467" cy="3421830"/>
              <a:chOff x="9478805" y="2991252"/>
              <a:chExt cx="2619467" cy="3421830"/>
            </a:xfrm>
          </p:grpSpPr>
          <p:grpSp>
            <p:nvGrpSpPr>
              <p:cNvPr id="12" name="Gruppo 11">
                <a:extLst>
                  <a:ext uri="{FF2B5EF4-FFF2-40B4-BE49-F238E27FC236}">
                    <a16:creationId xmlns:a16="http://schemas.microsoft.com/office/drawing/2014/main" id="{4F9E0418-ACC7-7B82-037C-05ECA8BD06DD}"/>
                  </a:ext>
                </a:extLst>
              </p:cNvPr>
              <p:cNvGrpSpPr/>
              <p:nvPr/>
            </p:nvGrpSpPr>
            <p:grpSpPr>
              <a:xfrm>
                <a:off x="9478805" y="3186523"/>
                <a:ext cx="481575" cy="3226559"/>
                <a:chOff x="9478805" y="3186523"/>
                <a:chExt cx="481575" cy="3226559"/>
              </a:xfrm>
            </p:grpSpPr>
            <p:sp>
              <p:nvSpPr>
                <p:cNvPr id="15" name="Ovale 14">
                  <a:extLst>
                    <a:ext uri="{FF2B5EF4-FFF2-40B4-BE49-F238E27FC236}">
                      <a16:creationId xmlns:a16="http://schemas.microsoft.com/office/drawing/2014/main" id="{A11C8EEB-EF5C-4058-BBF5-541FE0056A8D}"/>
                    </a:ext>
                  </a:extLst>
                </p:cNvPr>
                <p:cNvSpPr/>
                <p:nvPr/>
              </p:nvSpPr>
              <p:spPr>
                <a:xfrm>
                  <a:off x="9478805" y="318652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16" name="Ovale 15">
                  <a:extLst>
                    <a:ext uri="{FF2B5EF4-FFF2-40B4-BE49-F238E27FC236}">
                      <a16:creationId xmlns:a16="http://schemas.microsoft.com/office/drawing/2014/main" id="{AA760115-6CAF-4EBE-7289-967C82D3EFD7}"/>
                    </a:ext>
                  </a:extLst>
                </p:cNvPr>
                <p:cNvSpPr/>
                <p:nvPr/>
              </p:nvSpPr>
              <p:spPr>
                <a:xfrm>
                  <a:off x="9759793" y="332463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17" name="Ovale 16">
                  <a:extLst>
                    <a:ext uri="{FF2B5EF4-FFF2-40B4-BE49-F238E27FC236}">
                      <a16:creationId xmlns:a16="http://schemas.microsoft.com/office/drawing/2014/main" id="{DC24088B-4CAE-60E1-E709-AEC4424D923E}"/>
                    </a:ext>
                  </a:extLst>
                </p:cNvPr>
                <p:cNvSpPr/>
                <p:nvPr/>
              </p:nvSpPr>
              <p:spPr>
                <a:xfrm>
                  <a:off x="9488326" y="352466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18" name="Ovale 17">
                  <a:extLst>
                    <a:ext uri="{FF2B5EF4-FFF2-40B4-BE49-F238E27FC236}">
                      <a16:creationId xmlns:a16="http://schemas.microsoft.com/office/drawing/2014/main" id="{42FF7CB6-612B-C0E0-5764-82CEC6BCBAEF}"/>
                    </a:ext>
                  </a:extLst>
                </p:cNvPr>
                <p:cNvSpPr/>
                <p:nvPr/>
              </p:nvSpPr>
              <p:spPr>
                <a:xfrm>
                  <a:off x="9716931" y="375326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19" name="Ovale 18">
                  <a:extLst>
                    <a:ext uri="{FF2B5EF4-FFF2-40B4-BE49-F238E27FC236}">
                      <a16:creationId xmlns:a16="http://schemas.microsoft.com/office/drawing/2014/main" id="{7E6FAD68-1CFB-B7DE-8AB4-C4FFEC806662}"/>
                    </a:ext>
                  </a:extLst>
                </p:cNvPr>
                <p:cNvSpPr/>
                <p:nvPr/>
              </p:nvSpPr>
              <p:spPr>
                <a:xfrm>
                  <a:off x="9516903" y="396757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0" name="Ovale 19">
                  <a:extLst>
                    <a:ext uri="{FF2B5EF4-FFF2-40B4-BE49-F238E27FC236}">
                      <a16:creationId xmlns:a16="http://schemas.microsoft.com/office/drawing/2014/main" id="{34C826DE-8F59-A48B-9EAF-28CB129AABBB}"/>
                    </a:ext>
                  </a:extLst>
                </p:cNvPr>
                <p:cNvSpPr/>
                <p:nvPr/>
              </p:nvSpPr>
              <p:spPr>
                <a:xfrm>
                  <a:off x="9702642" y="4224752"/>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1" name="Ovale 20">
                  <a:extLst>
                    <a:ext uri="{FF2B5EF4-FFF2-40B4-BE49-F238E27FC236}">
                      <a16:creationId xmlns:a16="http://schemas.microsoft.com/office/drawing/2014/main" id="{E25A7C33-F0F7-9390-74C1-51009CF6B335}"/>
                    </a:ext>
                  </a:extLst>
                </p:cNvPr>
                <p:cNvSpPr/>
                <p:nvPr/>
              </p:nvSpPr>
              <p:spPr>
                <a:xfrm>
                  <a:off x="9516904" y="445335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2" name="Ovale 21">
                  <a:extLst>
                    <a:ext uri="{FF2B5EF4-FFF2-40B4-BE49-F238E27FC236}">
                      <a16:creationId xmlns:a16="http://schemas.microsoft.com/office/drawing/2014/main" id="{2E03C5FC-2735-16E8-3A33-984ECFD15923}"/>
                    </a:ext>
                  </a:extLst>
                </p:cNvPr>
                <p:cNvSpPr/>
                <p:nvPr/>
              </p:nvSpPr>
              <p:spPr>
                <a:xfrm>
                  <a:off x="9697880" y="470577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3" name="Ovale 22">
                  <a:extLst>
                    <a:ext uri="{FF2B5EF4-FFF2-40B4-BE49-F238E27FC236}">
                      <a16:creationId xmlns:a16="http://schemas.microsoft.com/office/drawing/2014/main" id="{DEAE4082-85C3-30C3-E6C3-2CC3F917C5C7}"/>
                    </a:ext>
                  </a:extLst>
                </p:cNvPr>
                <p:cNvSpPr/>
                <p:nvPr/>
              </p:nvSpPr>
              <p:spPr>
                <a:xfrm>
                  <a:off x="9497852" y="490579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4" name="Ovale 23">
                  <a:extLst>
                    <a:ext uri="{FF2B5EF4-FFF2-40B4-BE49-F238E27FC236}">
                      <a16:creationId xmlns:a16="http://schemas.microsoft.com/office/drawing/2014/main" id="{70B2FFBD-BDB7-155F-6113-D22A2B0DDBBA}"/>
                    </a:ext>
                  </a:extLst>
                </p:cNvPr>
                <p:cNvSpPr/>
                <p:nvPr/>
              </p:nvSpPr>
              <p:spPr>
                <a:xfrm>
                  <a:off x="9712168" y="510582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5" name="Ovale 24">
                  <a:extLst>
                    <a:ext uri="{FF2B5EF4-FFF2-40B4-BE49-F238E27FC236}">
                      <a16:creationId xmlns:a16="http://schemas.microsoft.com/office/drawing/2014/main" id="{51D3C259-668E-789F-3D0D-DCF5E5E429CF}"/>
                    </a:ext>
                  </a:extLst>
                </p:cNvPr>
                <p:cNvSpPr/>
                <p:nvPr/>
              </p:nvSpPr>
              <p:spPr>
                <a:xfrm>
                  <a:off x="9507376" y="527250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6" name="Ovale 25">
                  <a:extLst>
                    <a:ext uri="{FF2B5EF4-FFF2-40B4-BE49-F238E27FC236}">
                      <a16:creationId xmlns:a16="http://schemas.microsoft.com/office/drawing/2014/main" id="{E08927E2-6E93-2B32-9547-204108C2069F}"/>
                    </a:ext>
                  </a:extLst>
                </p:cNvPr>
                <p:cNvSpPr/>
                <p:nvPr/>
              </p:nvSpPr>
              <p:spPr>
                <a:xfrm>
                  <a:off x="9731216" y="548206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7" name="Ovale 26">
                  <a:extLst>
                    <a:ext uri="{FF2B5EF4-FFF2-40B4-BE49-F238E27FC236}">
                      <a16:creationId xmlns:a16="http://schemas.microsoft.com/office/drawing/2014/main" id="{7AB96A14-BD3F-8D40-88E8-2ED9C5C2F795}"/>
                    </a:ext>
                  </a:extLst>
                </p:cNvPr>
                <p:cNvSpPr/>
                <p:nvPr/>
              </p:nvSpPr>
              <p:spPr>
                <a:xfrm>
                  <a:off x="9512136" y="564874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8" name="Ovale 27">
                  <a:extLst>
                    <a:ext uri="{FF2B5EF4-FFF2-40B4-BE49-F238E27FC236}">
                      <a16:creationId xmlns:a16="http://schemas.microsoft.com/office/drawing/2014/main" id="{336F62F5-82D0-259B-064F-218847833DD7}"/>
                    </a:ext>
                  </a:extLst>
                </p:cNvPr>
                <p:cNvSpPr/>
                <p:nvPr/>
              </p:nvSpPr>
              <p:spPr>
                <a:xfrm>
                  <a:off x="9726451" y="587735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29" name="Ovale 28">
                  <a:extLst>
                    <a:ext uri="{FF2B5EF4-FFF2-40B4-BE49-F238E27FC236}">
                      <a16:creationId xmlns:a16="http://schemas.microsoft.com/office/drawing/2014/main" id="{62A641A4-57CB-3C33-443D-2E3CA6251AF7}"/>
                    </a:ext>
                  </a:extLst>
                </p:cNvPr>
                <p:cNvSpPr/>
                <p:nvPr/>
              </p:nvSpPr>
              <p:spPr>
                <a:xfrm>
                  <a:off x="9512133" y="606309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sp>
              <p:nvSpPr>
                <p:cNvPr id="30" name="Ovale 29">
                  <a:extLst>
                    <a:ext uri="{FF2B5EF4-FFF2-40B4-BE49-F238E27FC236}">
                      <a16:creationId xmlns:a16="http://schemas.microsoft.com/office/drawing/2014/main" id="{B6E15137-CAC7-5CF7-F01C-14250ED86034}"/>
                    </a:ext>
                  </a:extLst>
                </p:cNvPr>
                <p:cNvSpPr/>
                <p:nvPr/>
              </p:nvSpPr>
              <p:spPr>
                <a:xfrm>
                  <a:off x="9769314" y="620596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dirty="0">
                    <a:solidFill>
                      <a:schemeClr val="tx1"/>
                    </a:solidFill>
                  </a:endParaRPr>
                </a:p>
              </p:txBody>
            </p:sp>
          </p:grpSp>
          <p:cxnSp>
            <p:nvCxnSpPr>
              <p:cNvPr id="13" name="Connettore 2 21">
                <a:extLst>
                  <a:ext uri="{FF2B5EF4-FFF2-40B4-BE49-F238E27FC236}">
                    <a16:creationId xmlns:a16="http://schemas.microsoft.com/office/drawing/2014/main" id="{AF8197D1-A127-731C-0249-62B252911C3B}"/>
                  </a:ext>
                </a:extLst>
              </p:cNvPr>
              <p:cNvCxnSpPr>
                <a:cxnSpLocks/>
                <a:stCxn id="16" idx="6"/>
                <a:endCxn id="14" idx="1"/>
              </p:cNvCxnSpPr>
              <p:nvPr/>
            </p:nvCxnSpPr>
            <p:spPr>
              <a:xfrm flipV="1">
                <a:off x="9950860" y="3225961"/>
                <a:ext cx="677027" cy="20223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CasellaDiTesto 13">
                <a:extLst>
                  <a:ext uri="{FF2B5EF4-FFF2-40B4-BE49-F238E27FC236}">
                    <a16:creationId xmlns:a16="http://schemas.microsoft.com/office/drawing/2014/main" id="{99092D33-94A5-611A-C51B-358B8C4F6E04}"/>
                  </a:ext>
                </a:extLst>
              </p:cNvPr>
              <p:cNvSpPr txBox="1"/>
              <p:nvPr/>
            </p:nvSpPr>
            <p:spPr>
              <a:xfrm>
                <a:off x="10627887" y="2991252"/>
                <a:ext cx="1470385" cy="469419"/>
              </a:xfrm>
              <a:prstGeom prst="rect">
                <a:avLst/>
              </a:prstGeom>
              <a:noFill/>
              <a:ln>
                <a:solidFill>
                  <a:schemeClr val="bg1"/>
                </a:solidFill>
              </a:ln>
            </p:spPr>
            <p:txBody>
              <a:bodyPr wrap="none" rtlCol="0">
                <a:spAutoFit/>
              </a:bodyPr>
              <a:lstStyle/>
              <a:p>
                <a:r>
                  <a:rPr lang="en-US" sz="2800" i="0" dirty="0">
                    <a:effectLst/>
                    <a:latin typeface="Söhne"/>
                  </a:rPr>
                  <a:t>Fe</a:t>
                </a:r>
                <a:r>
                  <a:rPr lang="en-US" sz="2800" i="0" baseline="-25000" dirty="0">
                    <a:effectLst/>
                    <a:latin typeface="Söhne"/>
                  </a:rPr>
                  <a:t>3</a:t>
                </a:r>
                <a:r>
                  <a:rPr lang="en-US" sz="2800" i="0" dirty="0">
                    <a:effectLst/>
                    <a:latin typeface="Söhne"/>
                  </a:rPr>
                  <a:t>O</a:t>
                </a:r>
                <a:r>
                  <a:rPr lang="en-US" sz="2800" i="0" baseline="-25000" dirty="0">
                    <a:effectLst/>
                    <a:latin typeface="Söhne"/>
                  </a:rPr>
                  <a:t>4</a:t>
                </a:r>
                <a:r>
                  <a:rPr lang="en-US" sz="2800" dirty="0">
                    <a:latin typeface="Söhne"/>
                  </a:rPr>
                  <a:t> NPs</a:t>
                </a:r>
                <a:endParaRPr lang="en-US" sz="2800" dirty="0"/>
              </a:p>
            </p:txBody>
          </p:sp>
        </p:grpSp>
      </p:grpSp>
      <p:sp>
        <p:nvSpPr>
          <p:cNvPr id="34" name="Titolo 60">
            <a:extLst>
              <a:ext uri="{FF2B5EF4-FFF2-40B4-BE49-F238E27FC236}">
                <a16:creationId xmlns:a16="http://schemas.microsoft.com/office/drawing/2014/main" id="{7A37EAA0-1731-BC22-D648-15F567F4E53D}"/>
              </a:ext>
            </a:extLst>
          </p:cNvPr>
          <p:cNvSpPr>
            <a:spLocks noGrp="1"/>
          </p:cNvSpPr>
          <p:nvPr>
            <p:ph type="title"/>
          </p:nvPr>
        </p:nvSpPr>
        <p:spPr>
          <a:xfrm>
            <a:off x="594669" y="195805"/>
            <a:ext cx="10977831" cy="877030"/>
          </a:xfr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600"/>
              </a:spcAft>
            </a:pPr>
            <a:r>
              <a:rPr lang="en-US" dirty="0">
                <a:solidFill>
                  <a:schemeClr val="tx1"/>
                </a:solidFill>
                <a:latin typeface="+mn-lt"/>
                <a:ea typeface="+mn-ea"/>
                <a:cs typeface="+mn-cs"/>
              </a:rPr>
              <a:t>Solid Sensor: IONPs anchoring on substrate</a:t>
            </a:r>
          </a:p>
        </p:txBody>
      </p:sp>
      <p:grpSp>
        <p:nvGrpSpPr>
          <p:cNvPr id="35" name="Gruppo 34">
            <a:extLst>
              <a:ext uri="{FF2B5EF4-FFF2-40B4-BE49-F238E27FC236}">
                <a16:creationId xmlns:a16="http://schemas.microsoft.com/office/drawing/2014/main" id="{000190D9-5001-5B48-AD24-126EA1CE532F}"/>
              </a:ext>
            </a:extLst>
          </p:cNvPr>
          <p:cNvGrpSpPr/>
          <p:nvPr/>
        </p:nvGrpSpPr>
        <p:grpSpPr>
          <a:xfrm>
            <a:off x="4582077" y="3824090"/>
            <a:ext cx="3886141" cy="2439935"/>
            <a:chOff x="5686637" y="3684538"/>
            <a:chExt cx="4212725" cy="2644982"/>
          </a:xfrm>
        </p:grpSpPr>
        <p:grpSp>
          <p:nvGrpSpPr>
            <p:cNvPr id="36" name="Gruppo 35">
              <a:extLst>
                <a:ext uri="{FF2B5EF4-FFF2-40B4-BE49-F238E27FC236}">
                  <a16:creationId xmlns:a16="http://schemas.microsoft.com/office/drawing/2014/main" id="{C961ABE5-4D9F-7960-2CDF-46718D159319}"/>
                </a:ext>
              </a:extLst>
            </p:cNvPr>
            <p:cNvGrpSpPr/>
            <p:nvPr/>
          </p:nvGrpSpPr>
          <p:grpSpPr>
            <a:xfrm>
              <a:off x="5686637" y="3684538"/>
              <a:ext cx="4212725" cy="2644982"/>
              <a:chOff x="0" y="3612732"/>
              <a:chExt cx="4212725" cy="2644982"/>
            </a:xfrm>
          </p:grpSpPr>
          <p:pic>
            <p:nvPicPr>
              <p:cNvPr id="38" name="Immagine 37" descr="Immagine che contiene testo, mappa&#10;&#10;Descrizione generata automaticamente">
                <a:extLst>
                  <a:ext uri="{FF2B5EF4-FFF2-40B4-BE49-F238E27FC236}">
                    <a16:creationId xmlns:a16="http://schemas.microsoft.com/office/drawing/2014/main" id="{F85430E0-C9E6-B4A7-211B-E1A1722EB920}"/>
                  </a:ext>
                </a:extLst>
              </p:cNvPr>
              <p:cNvPicPr>
                <a:picLocks noChangeAspect="1"/>
              </p:cNvPicPr>
              <p:nvPr/>
            </p:nvPicPr>
            <p:blipFill rotWithShape="1">
              <a:blip r:embed="rId3"/>
              <a:srcRect b="13315"/>
              <a:stretch/>
            </p:blipFill>
            <p:spPr>
              <a:xfrm>
                <a:off x="0" y="3612732"/>
                <a:ext cx="4068342" cy="2644982"/>
              </a:xfrm>
              <a:prstGeom prst="rect">
                <a:avLst/>
              </a:prstGeom>
            </p:spPr>
          </p:pic>
          <p:grpSp>
            <p:nvGrpSpPr>
              <p:cNvPr id="39" name="Gruppo 38">
                <a:extLst>
                  <a:ext uri="{FF2B5EF4-FFF2-40B4-BE49-F238E27FC236}">
                    <a16:creationId xmlns:a16="http://schemas.microsoft.com/office/drawing/2014/main" id="{0E71B81E-206B-9D3F-9E1B-9AAADB1E80F1}"/>
                  </a:ext>
                </a:extLst>
              </p:cNvPr>
              <p:cNvGrpSpPr/>
              <p:nvPr/>
            </p:nvGrpSpPr>
            <p:grpSpPr>
              <a:xfrm>
                <a:off x="3204187" y="5729312"/>
                <a:ext cx="1008538" cy="395519"/>
                <a:chOff x="1538535" y="5250380"/>
                <a:chExt cx="1008538" cy="395519"/>
              </a:xfrm>
            </p:grpSpPr>
            <p:sp>
              <p:nvSpPr>
                <p:cNvPr id="40" name="CasellaDiTesto 39">
                  <a:extLst>
                    <a:ext uri="{FF2B5EF4-FFF2-40B4-BE49-F238E27FC236}">
                      <a16:creationId xmlns:a16="http://schemas.microsoft.com/office/drawing/2014/main" id="{11BF8010-7886-6AB6-EAAE-22C15A2AA618}"/>
                    </a:ext>
                  </a:extLst>
                </p:cNvPr>
                <p:cNvSpPr txBox="1"/>
                <p:nvPr/>
              </p:nvSpPr>
              <p:spPr>
                <a:xfrm>
                  <a:off x="1538535" y="5250380"/>
                  <a:ext cx="1008538" cy="367006"/>
                </a:xfrm>
                <a:prstGeom prst="rect">
                  <a:avLst/>
                </a:prstGeom>
                <a:noFill/>
                <a:ln>
                  <a:noFill/>
                </a:ln>
              </p:spPr>
              <p:txBody>
                <a:bodyPr wrap="square" rtlCol="0">
                  <a:spAutoFit/>
                </a:bodyPr>
                <a:lstStyle/>
                <a:p>
                  <a:r>
                    <a:rPr lang="en-US" sz="1600" dirty="0"/>
                    <a:t>600 nm</a:t>
                  </a:r>
                </a:p>
              </p:txBody>
            </p:sp>
            <p:cxnSp>
              <p:nvCxnSpPr>
                <p:cNvPr id="41" name="Connettore 1 54">
                  <a:extLst>
                    <a:ext uri="{FF2B5EF4-FFF2-40B4-BE49-F238E27FC236}">
                      <a16:creationId xmlns:a16="http://schemas.microsoft.com/office/drawing/2014/main" id="{ED930680-029E-42FC-63E9-F3A271641885}"/>
                    </a:ext>
                  </a:extLst>
                </p:cNvPr>
                <p:cNvCxnSpPr>
                  <a:cxnSpLocks/>
                </p:cNvCxnSpPr>
                <p:nvPr/>
              </p:nvCxnSpPr>
              <p:spPr>
                <a:xfrm>
                  <a:off x="1898421" y="5645899"/>
                  <a:ext cx="198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CasellaDiTesto 36">
              <a:extLst>
                <a:ext uri="{FF2B5EF4-FFF2-40B4-BE49-F238E27FC236}">
                  <a16:creationId xmlns:a16="http://schemas.microsoft.com/office/drawing/2014/main" id="{56E24F13-9E3A-15CC-FAB8-C5856ABF01C7}"/>
                </a:ext>
              </a:extLst>
            </p:cNvPr>
            <p:cNvSpPr txBox="1"/>
            <p:nvPr/>
          </p:nvSpPr>
          <p:spPr>
            <a:xfrm>
              <a:off x="5818332" y="3811097"/>
              <a:ext cx="799697" cy="500462"/>
            </a:xfrm>
            <a:prstGeom prst="rect">
              <a:avLst/>
            </a:prstGeom>
            <a:solidFill>
              <a:schemeClr val="tx1"/>
            </a:solidFill>
            <a:ln w="28575">
              <a:solidFill>
                <a:schemeClr val="bg1"/>
              </a:solidFill>
            </a:ln>
          </p:spPr>
          <p:txBody>
            <a:bodyPr wrap="none" rtlCol="0">
              <a:spAutoFit/>
            </a:bodyPr>
            <a:lstStyle/>
            <a:p>
              <a:r>
                <a:rPr lang="en-US" sz="2400" dirty="0">
                  <a:solidFill>
                    <a:schemeClr val="bg1"/>
                  </a:solidFill>
                </a:rPr>
                <a:t>H</a:t>
              </a:r>
              <a:r>
                <a:rPr lang="en-US" sz="2400" baseline="-25000" dirty="0">
                  <a:solidFill>
                    <a:schemeClr val="bg1"/>
                  </a:solidFill>
                </a:rPr>
                <a:t>2</a:t>
              </a:r>
              <a:r>
                <a:rPr lang="en-US" sz="2400" dirty="0">
                  <a:solidFill>
                    <a:schemeClr val="bg1"/>
                  </a:solidFill>
                </a:rPr>
                <a:t>O</a:t>
              </a:r>
            </a:p>
          </p:txBody>
        </p:sp>
      </p:grpSp>
      <p:grpSp>
        <p:nvGrpSpPr>
          <p:cNvPr id="42" name="Gruppo 41">
            <a:extLst>
              <a:ext uri="{FF2B5EF4-FFF2-40B4-BE49-F238E27FC236}">
                <a16:creationId xmlns:a16="http://schemas.microsoft.com/office/drawing/2014/main" id="{E885749C-F96E-F48F-6913-E5C193F4B5AA}"/>
              </a:ext>
            </a:extLst>
          </p:cNvPr>
          <p:cNvGrpSpPr/>
          <p:nvPr/>
        </p:nvGrpSpPr>
        <p:grpSpPr>
          <a:xfrm>
            <a:off x="8349316" y="3827343"/>
            <a:ext cx="3947570" cy="2437860"/>
            <a:chOff x="9754979" y="3688064"/>
            <a:chExt cx="4279316" cy="2642733"/>
          </a:xfrm>
        </p:grpSpPr>
        <p:grpSp>
          <p:nvGrpSpPr>
            <p:cNvPr id="43" name="Gruppo 42">
              <a:extLst>
                <a:ext uri="{FF2B5EF4-FFF2-40B4-BE49-F238E27FC236}">
                  <a16:creationId xmlns:a16="http://schemas.microsoft.com/office/drawing/2014/main" id="{DB306640-5821-F5E5-BAD5-DE7970793766}"/>
                </a:ext>
              </a:extLst>
            </p:cNvPr>
            <p:cNvGrpSpPr/>
            <p:nvPr/>
          </p:nvGrpSpPr>
          <p:grpSpPr>
            <a:xfrm>
              <a:off x="9754979" y="3688064"/>
              <a:ext cx="4279316" cy="2642733"/>
              <a:chOff x="9632029" y="3684538"/>
              <a:chExt cx="4279316" cy="2642733"/>
            </a:xfrm>
          </p:grpSpPr>
          <p:pic>
            <p:nvPicPr>
              <p:cNvPr id="45" name="Immagine 44" descr="Immagine che contiene testo, schermata, acqua, natura&#10;&#10;Descrizione generata automaticamente">
                <a:extLst>
                  <a:ext uri="{FF2B5EF4-FFF2-40B4-BE49-F238E27FC236}">
                    <a16:creationId xmlns:a16="http://schemas.microsoft.com/office/drawing/2014/main" id="{14AF580C-9B4A-401E-E901-250979A4C7B7}"/>
                  </a:ext>
                </a:extLst>
              </p:cNvPr>
              <p:cNvPicPr>
                <a:picLocks noChangeAspect="1"/>
              </p:cNvPicPr>
              <p:nvPr/>
            </p:nvPicPr>
            <p:blipFill rotWithShape="1">
              <a:blip r:embed="rId4"/>
              <a:srcRect b="13388"/>
              <a:stretch/>
            </p:blipFill>
            <p:spPr>
              <a:xfrm>
                <a:off x="9632029" y="3684538"/>
                <a:ext cx="4068342" cy="2642733"/>
              </a:xfrm>
              <a:prstGeom prst="rect">
                <a:avLst/>
              </a:prstGeom>
            </p:spPr>
          </p:pic>
          <p:grpSp>
            <p:nvGrpSpPr>
              <p:cNvPr id="46" name="Gruppo 45">
                <a:extLst>
                  <a:ext uri="{FF2B5EF4-FFF2-40B4-BE49-F238E27FC236}">
                    <a16:creationId xmlns:a16="http://schemas.microsoft.com/office/drawing/2014/main" id="{BDDCEEC2-1E3D-B455-6295-3CF1FC267F6A}"/>
                  </a:ext>
                </a:extLst>
              </p:cNvPr>
              <p:cNvGrpSpPr/>
              <p:nvPr/>
            </p:nvGrpSpPr>
            <p:grpSpPr>
              <a:xfrm>
                <a:off x="12902807" y="5813194"/>
                <a:ext cx="1008538" cy="395519"/>
                <a:chOff x="1538535" y="5250380"/>
                <a:chExt cx="1008538" cy="395519"/>
              </a:xfrm>
            </p:grpSpPr>
            <p:sp>
              <p:nvSpPr>
                <p:cNvPr id="47" name="CasellaDiTesto 46">
                  <a:extLst>
                    <a:ext uri="{FF2B5EF4-FFF2-40B4-BE49-F238E27FC236}">
                      <a16:creationId xmlns:a16="http://schemas.microsoft.com/office/drawing/2014/main" id="{0F4DB88E-D204-45A2-7BC5-9214E7A16E2F}"/>
                    </a:ext>
                  </a:extLst>
                </p:cNvPr>
                <p:cNvSpPr txBox="1"/>
                <p:nvPr/>
              </p:nvSpPr>
              <p:spPr>
                <a:xfrm>
                  <a:off x="1538535" y="5250380"/>
                  <a:ext cx="1008538" cy="367006"/>
                </a:xfrm>
                <a:prstGeom prst="rect">
                  <a:avLst/>
                </a:prstGeom>
                <a:noFill/>
                <a:ln>
                  <a:noFill/>
                </a:ln>
              </p:spPr>
              <p:txBody>
                <a:bodyPr wrap="square" rtlCol="0">
                  <a:spAutoFit/>
                </a:bodyPr>
                <a:lstStyle/>
                <a:p>
                  <a:r>
                    <a:rPr lang="en-US" sz="1600" dirty="0"/>
                    <a:t>600 nm</a:t>
                  </a:r>
                </a:p>
              </p:txBody>
            </p:sp>
            <p:cxnSp>
              <p:nvCxnSpPr>
                <p:cNvPr id="48" name="Connettore 1 48">
                  <a:extLst>
                    <a:ext uri="{FF2B5EF4-FFF2-40B4-BE49-F238E27FC236}">
                      <a16:creationId xmlns:a16="http://schemas.microsoft.com/office/drawing/2014/main" id="{BD960C60-92B6-542F-A168-421984590C95}"/>
                    </a:ext>
                  </a:extLst>
                </p:cNvPr>
                <p:cNvCxnSpPr>
                  <a:cxnSpLocks/>
                </p:cNvCxnSpPr>
                <p:nvPr/>
              </p:nvCxnSpPr>
              <p:spPr>
                <a:xfrm>
                  <a:off x="1898421" y="5645899"/>
                  <a:ext cx="19870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CasellaDiTesto 43">
              <a:extLst>
                <a:ext uri="{FF2B5EF4-FFF2-40B4-BE49-F238E27FC236}">
                  <a16:creationId xmlns:a16="http://schemas.microsoft.com/office/drawing/2014/main" id="{48F78B49-9E45-F1F9-7D05-C927E58DB0E4}"/>
                </a:ext>
              </a:extLst>
            </p:cNvPr>
            <p:cNvSpPr txBox="1"/>
            <p:nvPr/>
          </p:nvSpPr>
          <p:spPr>
            <a:xfrm>
              <a:off x="9886674" y="3803585"/>
              <a:ext cx="1176226" cy="500462"/>
            </a:xfrm>
            <a:prstGeom prst="rect">
              <a:avLst/>
            </a:prstGeom>
            <a:solidFill>
              <a:schemeClr val="tx1"/>
            </a:solidFill>
            <a:ln w="28575">
              <a:solidFill>
                <a:schemeClr val="bg1"/>
              </a:solidFill>
            </a:ln>
          </p:spPr>
          <p:txBody>
            <a:bodyPr wrap="none" rtlCol="0">
              <a:spAutoFit/>
            </a:bodyPr>
            <a:lstStyle/>
            <a:p>
              <a:r>
                <a:rPr lang="en-US" sz="2400" dirty="0">
                  <a:solidFill>
                    <a:schemeClr val="bg1"/>
                  </a:solidFill>
                </a:rPr>
                <a:t>Citrate</a:t>
              </a:r>
              <a:endParaRPr lang="en-US" sz="2800" dirty="0">
                <a:solidFill>
                  <a:schemeClr val="bg1"/>
                </a:solidFill>
              </a:endParaRPr>
            </a:p>
          </p:txBody>
        </p:sp>
      </p:grpSp>
      <p:grpSp>
        <p:nvGrpSpPr>
          <p:cNvPr id="49" name="Gruppo 48">
            <a:extLst>
              <a:ext uri="{FF2B5EF4-FFF2-40B4-BE49-F238E27FC236}">
                <a16:creationId xmlns:a16="http://schemas.microsoft.com/office/drawing/2014/main" id="{BAA6395B-DB2B-2F62-0450-4AA9E31418F8}"/>
              </a:ext>
            </a:extLst>
          </p:cNvPr>
          <p:cNvGrpSpPr/>
          <p:nvPr/>
        </p:nvGrpSpPr>
        <p:grpSpPr>
          <a:xfrm>
            <a:off x="4596365" y="1269487"/>
            <a:ext cx="7517877" cy="2471365"/>
            <a:chOff x="5711791" y="1491246"/>
            <a:chExt cx="6327229" cy="2079961"/>
          </a:xfrm>
        </p:grpSpPr>
        <p:grpSp>
          <p:nvGrpSpPr>
            <p:cNvPr id="50" name="Gruppo 49">
              <a:extLst>
                <a:ext uri="{FF2B5EF4-FFF2-40B4-BE49-F238E27FC236}">
                  <a16:creationId xmlns:a16="http://schemas.microsoft.com/office/drawing/2014/main" id="{D139D2D9-F68A-C3E7-6725-207FA2A88A17}"/>
                </a:ext>
              </a:extLst>
            </p:cNvPr>
            <p:cNvGrpSpPr/>
            <p:nvPr/>
          </p:nvGrpSpPr>
          <p:grpSpPr>
            <a:xfrm>
              <a:off x="5711791" y="1491246"/>
              <a:ext cx="3183044" cy="2079961"/>
              <a:chOff x="5711791" y="1491246"/>
              <a:chExt cx="3183044" cy="2079961"/>
            </a:xfrm>
          </p:grpSpPr>
          <p:grpSp>
            <p:nvGrpSpPr>
              <p:cNvPr id="57" name="Gruppo 56">
                <a:extLst>
                  <a:ext uri="{FF2B5EF4-FFF2-40B4-BE49-F238E27FC236}">
                    <a16:creationId xmlns:a16="http://schemas.microsoft.com/office/drawing/2014/main" id="{F4598700-22C8-71DF-D374-DD0DE3E6852E}"/>
                  </a:ext>
                </a:extLst>
              </p:cNvPr>
              <p:cNvGrpSpPr/>
              <p:nvPr/>
            </p:nvGrpSpPr>
            <p:grpSpPr>
              <a:xfrm>
                <a:off x="5711791" y="1491246"/>
                <a:ext cx="3183044" cy="2079961"/>
                <a:chOff x="296720" y="-5772186"/>
                <a:chExt cx="6268515" cy="4096163"/>
              </a:xfrm>
            </p:grpSpPr>
            <p:pic>
              <p:nvPicPr>
                <p:cNvPr id="59" name="Immagine 58">
                  <a:extLst>
                    <a:ext uri="{FF2B5EF4-FFF2-40B4-BE49-F238E27FC236}">
                      <a16:creationId xmlns:a16="http://schemas.microsoft.com/office/drawing/2014/main" id="{8520D0C1-F134-B976-B102-C09CB2FF62C6}"/>
                    </a:ext>
                  </a:extLst>
                </p:cNvPr>
                <p:cNvPicPr>
                  <a:picLocks noChangeAspect="1"/>
                </p:cNvPicPr>
                <p:nvPr/>
              </p:nvPicPr>
              <p:blipFill rotWithShape="1">
                <a:blip r:embed="rId5"/>
                <a:srcRect l="6374" t="18375" r="27862" b="24164"/>
                <a:stretch/>
              </p:blipFill>
              <p:spPr>
                <a:xfrm>
                  <a:off x="314492" y="-5772186"/>
                  <a:ext cx="6250743" cy="4096163"/>
                </a:xfrm>
                <a:prstGeom prst="rect">
                  <a:avLst/>
                </a:prstGeom>
                <a:ln w="38100">
                  <a:noFill/>
                </a:ln>
              </p:spPr>
            </p:pic>
            <p:sp>
              <p:nvSpPr>
                <p:cNvPr id="60" name="CasellaDiTesto 59">
                  <a:extLst>
                    <a:ext uri="{FF2B5EF4-FFF2-40B4-BE49-F238E27FC236}">
                      <a16:creationId xmlns:a16="http://schemas.microsoft.com/office/drawing/2014/main" id="{A29CABFD-16CD-1505-70CC-46C81D3E7EF1}"/>
                    </a:ext>
                  </a:extLst>
                </p:cNvPr>
                <p:cNvSpPr txBox="1"/>
                <p:nvPr/>
              </p:nvSpPr>
              <p:spPr>
                <a:xfrm>
                  <a:off x="296720" y="-2575092"/>
                  <a:ext cx="2143882" cy="612149"/>
                </a:xfrm>
                <a:prstGeom prst="rect">
                  <a:avLst/>
                </a:prstGeom>
                <a:noFill/>
                <a:ln>
                  <a:noFill/>
                </a:ln>
              </p:spPr>
              <p:txBody>
                <a:bodyPr wrap="square" rtlCol="0">
                  <a:spAutoFit/>
                </a:bodyPr>
                <a:lstStyle/>
                <a:p>
                  <a:r>
                    <a:rPr lang="en-US" dirty="0">
                      <a:solidFill>
                        <a:schemeClr val="bg1"/>
                      </a:solidFill>
                    </a:rPr>
                    <a:t>200 </a:t>
                  </a:r>
                  <a:r>
                    <a:rPr lang="en-US" b="0" i="0" dirty="0">
                      <a:solidFill>
                        <a:schemeClr val="bg1"/>
                      </a:solidFill>
                      <a:effectLst/>
                      <a:latin typeface="Google Sans"/>
                    </a:rPr>
                    <a:t>µ</a:t>
                  </a:r>
                  <a:r>
                    <a:rPr lang="en-US" dirty="0">
                      <a:solidFill>
                        <a:schemeClr val="bg1"/>
                      </a:solidFill>
                    </a:rPr>
                    <a:t>m</a:t>
                  </a:r>
                </a:p>
              </p:txBody>
            </p:sp>
            <p:cxnSp>
              <p:nvCxnSpPr>
                <p:cNvPr id="61" name="Connettore 1 12">
                  <a:extLst>
                    <a:ext uri="{FF2B5EF4-FFF2-40B4-BE49-F238E27FC236}">
                      <a16:creationId xmlns:a16="http://schemas.microsoft.com/office/drawing/2014/main" id="{BBD8CA98-3C3F-405A-F85E-A5457C87E8A7}"/>
                    </a:ext>
                  </a:extLst>
                </p:cNvPr>
                <p:cNvCxnSpPr>
                  <a:cxnSpLocks/>
                </p:cNvCxnSpPr>
                <p:nvPr/>
              </p:nvCxnSpPr>
              <p:spPr>
                <a:xfrm>
                  <a:off x="504755" y="-1806407"/>
                  <a:ext cx="75319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8" name="CasellaDiTesto 57">
                <a:extLst>
                  <a:ext uri="{FF2B5EF4-FFF2-40B4-BE49-F238E27FC236}">
                    <a16:creationId xmlns:a16="http://schemas.microsoft.com/office/drawing/2014/main" id="{8D4B4AD6-255E-7C94-71A0-751DCC59C43D}"/>
                  </a:ext>
                </a:extLst>
              </p:cNvPr>
              <p:cNvSpPr txBox="1"/>
              <p:nvPr/>
            </p:nvSpPr>
            <p:spPr>
              <a:xfrm>
                <a:off x="7595017" y="1584113"/>
                <a:ext cx="1057877" cy="440355"/>
              </a:xfrm>
              <a:prstGeom prst="rect">
                <a:avLst/>
              </a:prstGeom>
              <a:solidFill>
                <a:schemeClr val="bg1"/>
              </a:solidFill>
              <a:ln w="38100">
                <a:solidFill>
                  <a:schemeClr val="tx1"/>
                </a:solidFill>
              </a:ln>
            </p:spPr>
            <p:txBody>
              <a:bodyPr wrap="none" rtlCol="0">
                <a:spAutoFit/>
              </a:bodyPr>
              <a:lstStyle/>
              <a:p>
                <a:r>
                  <a:rPr lang="en-US" sz="2800" dirty="0"/>
                  <a:t>Cotton</a:t>
                </a:r>
              </a:p>
            </p:txBody>
          </p:sp>
        </p:grpSp>
        <p:grpSp>
          <p:nvGrpSpPr>
            <p:cNvPr id="51" name="Gruppo 50">
              <a:extLst>
                <a:ext uri="{FF2B5EF4-FFF2-40B4-BE49-F238E27FC236}">
                  <a16:creationId xmlns:a16="http://schemas.microsoft.com/office/drawing/2014/main" id="{2BEA3518-D6C3-03D8-A2F4-3B990AA4C87C}"/>
                </a:ext>
              </a:extLst>
            </p:cNvPr>
            <p:cNvGrpSpPr/>
            <p:nvPr/>
          </p:nvGrpSpPr>
          <p:grpSpPr>
            <a:xfrm>
              <a:off x="8894835" y="1500266"/>
              <a:ext cx="3144185" cy="2054500"/>
              <a:chOff x="8894835" y="1500266"/>
              <a:chExt cx="3144185" cy="2054500"/>
            </a:xfrm>
          </p:grpSpPr>
          <p:grpSp>
            <p:nvGrpSpPr>
              <p:cNvPr id="52" name="Gruppo 51">
                <a:extLst>
                  <a:ext uri="{FF2B5EF4-FFF2-40B4-BE49-F238E27FC236}">
                    <a16:creationId xmlns:a16="http://schemas.microsoft.com/office/drawing/2014/main" id="{2A2FD229-E1A1-6EA5-1EEF-324039EF3C84}"/>
                  </a:ext>
                </a:extLst>
              </p:cNvPr>
              <p:cNvGrpSpPr/>
              <p:nvPr/>
            </p:nvGrpSpPr>
            <p:grpSpPr>
              <a:xfrm>
                <a:off x="8894835" y="1500266"/>
                <a:ext cx="3144185" cy="2054500"/>
                <a:chOff x="22713212" y="21184990"/>
                <a:chExt cx="6268733" cy="4096170"/>
              </a:xfrm>
            </p:grpSpPr>
            <p:pic>
              <p:nvPicPr>
                <p:cNvPr id="54" name="Immagine 53">
                  <a:extLst>
                    <a:ext uri="{FF2B5EF4-FFF2-40B4-BE49-F238E27FC236}">
                      <a16:creationId xmlns:a16="http://schemas.microsoft.com/office/drawing/2014/main" id="{8C7B11D1-7234-B597-6F6F-A8AFFE9A1E7E}"/>
                    </a:ext>
                  </a:extLst>
                </p:cNvPr>
                <p:cNvPicPr>
                  <a:picLocks noChangeAspect="1"/>
                </p:cNvPicPr>
                <p:nvPr/>
              </p:nvPicPr>
              <p:blipFill rotWithShape="1">
                <a:blip r:embed="rId6"/>
                <a:srcRect b="12626"/>
                <a:stretch/>
              </p:blipFill>
              <p:spPr>
                <a:xfrm>
                  <a:off x="22731203" y="21184990"/>
                  <a:ext cx="6250742" cy="4096170"/>
                </a:xfrm>
                <a:prstGeom prst="rect">
                  <a:avLst/>
                </a:prstGeom>
                <a:ln w="38100">
                  <a:noFill/>
                </a:ln>
              </p:spPr>
            </p:pic>
            <p:sp>
              <p:nvSpPr>
                <p:cNvPr id="55" name="CasellaDiTesto 54">
                  <a:extLst>
                    <a:ext uri="{FF2B5EF4-FFF2-40B4-BE49-F238E27FC236}">
                      <a16:creationId xmlns:a16="http://schemas.microsoft.com/office/drawing/2014/main" id="{585B7B17-E819-0F55-A432-98B78FA48D3F}"/>
                    </a:ext>
                  </a:extLst>
                </p:cNvPr>
                <p:cNvSpPr txBox="1"/>
                <p:nvPr/>
              </p:nvSpPr>
              <p:spPr>
                <a:xfrm>
                  <a:off x="22713212" y="24328013"/>
                  <a:ext cx="2452554" cy="619736"/>
                </a:xfrm>
                <a:prstGeom prst="rect">
                  <a:avLst/>
                </a:prstGeom>
                <a:noFill/>
                <a:ln>
                  <a:noFill/>
                </a:ln>
              </p:spPr>
              <p:txBody>
                <a:bodyPr wrap="square" rtlCol="0">
                  <a:spAutoFit/>
                </a:bodyPr>
                <a:lstStyle/>
                <a:p>
                  <a:r>
                    <a:rPr lang="en-US" dirty="0">
                      <a:solidFill>
                        <a:schemeClr val="bg1"/>
                      </a:solidFill>
                    </a:rPr>
                    <a:t>100 </a:t>
                  </a:r>
                  <a:r>
                    <a:rPr lang="en-US" b="0" i="0" dirty="0">
                      <a:solidFill>
                        <a:schemeClr val="bg1"/>
                      </a:solidFill>
                      <a:effectLst/>
                      <a:latin typeface="Google Sans"/>
                    </a:rPr>
                    <a:t>µ</a:t>
                  </a:r>
                  <a:r>
                    <a:rPr lang="en-US" dirty="0">
                      <a:solidFill>
                        <a:schemeClr val="bg1"/>
                      </a:solidFill>
                    </a:rPr>
                    <a:t>m</a:t>
                  </a:r>
                </a:p>
              </p:txBody>
            </p:sp>
            <p:cxnSp>
              <p:nvCxnSpPr>
                <p:cNvPr id="56" name="Connettore 1 8">
                  <a:extLst>
                    <a:ext uri="{FF2B5EF4-FFF2-40B4-BE49-F238E27FC236}">
                      <a16:creationId xmlns:a16="http://schemas.microsoft.com/office/drawing/2014/main" id="{E0003E2A-4A42-3C72-EF9A-D35C7F555E48}"/>
                    </a:ext>
                  </a:extLst>
                </p:cNvPr>
                <p:cNvCxnSpPr>
                  <a:cxnSpLocks/>
                </p:cNvCxnSpPr>
                <p:nvPr/>
              </p:nvCxnSpPr>
              <p:spPr>
                <a:xfrm>
                  <a:off x="22911307" y="25106054"/>
                  <a:ext cx="65154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3" name="CasellaDiTesto 52">
                <a:extLst>
                  <a:ext uri="{FF2B5EF4-FFF2-40B4-BE49-F238E27FC236}">
                    <a16:creationId xmlns:a16="http://schemas.microsoft.com/office/drawing/2014/main" id="{53E6CD19-FEE7-0015-2328-66350EAB2C49}"/>
                  </a:ext>
                </a:extLst>
              </p:cNvPr>
              <p:cNvSpPr txBox="1"/>
              <p:nvPr/>
            </p:nvSpPr>
            <p:spPr>
              <a:xfrm>
                <a:off x="10865856" y="1584113"/>
                <a:ext cx="916327" cy="440355"/>
              </a:xfrm>
              <a:prstGeom prst="rect">
                <a:avLst/>
              </a:prstGeom>
              <a:solidFill>
                <a:schemeClr val="bg1"/>
              </a:solidFill>
              <a:ln w="38100">
                <a:solidFill>
                  <a:schemeClr val="tx1"/>
                </a:solidFill>
              </a:ln>
            </p:spPr>
            <p:txBody>
              <a:bodyPr wrap="none" rtlCol="0">
                <a:spAutoFit/>
              </a:bodyPr>
              <a:lstStyle/>
              <a:p>
                <a:r>
                  <a:rPr lang="en-US" sz="2800" dirty="0"/>
                  <a:t>Nylon</a:t>
                </a:r>
              </a:p>
            </p:txBody>
          </p:sp>
        </p:grpSp>
      </p:grpSp>
      <p:sp>
        <p:nvSpPr>
          <p:cNvPr id="63" name="Rettangolo 62">
            <a:extLst>
              <a:ext uri="{FF2B5EF4-FFF2-40B4-BE49-F238E27FC236}">
                <a16:creationId xmlns:a16="http://schemas.microsoft.com/office/drawing/2014/main" id="{BDF8A301-090E-3CC2-094B-ED9BF09DE474}"/>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15</a:t>
            </a:r>
            <a:endParaRPr lang="it-IT" sz="4400" dirty="0">
              <a:solidFill>
                <a:schemeClr val="tx1"/>
              </a:solidFill>
            </a:endParaRPr>
          </a:p>
        </p:txBody>
      </p:sp>
    </p:spTree>
    <p:extLst>
      <p:ext uri="{BB962C8B-B14F-4D97-AF65-F5344CB8AC3E}">
        <p14:creationId xmlns:p14="http://schemas.microsoft.com/office/powerpoint/2010/main" val="26241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BB23E9-9DE2-16E5-328E-CD83F0B64C18}"/>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54A6836E-C603-43CB-9DA7-89D8E3FA38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296007DD-F9BF-4F0F-B8C6-C514B28419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8A0FAFCA-5C96-453B-83B7-A9AEF7F189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4A0F84AE-A24D-4353-B1BA-BD80DAA385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AF093259-3E74-43A1-944B-B106C8105E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AAA28A35-1E54-4054-BB95-42FAFA13A9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FBA3A17F-F3BD-4B94-9CC8-006700210F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CD0398DD-AD75-4E2B-A3C6-35073082A8B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03E4F247-A844-4CD1-A37E-B7EA0DA2DB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E2387B1B-D4D3-493F-8D7A-C7A89DBD4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C3404477-1F13-4859-84DA-12A303AC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1B8C62FD-B708-4F00-80BB-1250C6011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4" name="CasellaDiTesto 323">
            <a:extLst>
              <a:ext uri="{FF2B5EF4-FFF2-40B4-BE49-F238E27FC236}">
                <a16:creationId xmlns:a16="http://schemas.microsoft.com/office/drawing/2014/main" id="{019821CA-D58C-8356-577B-7594E37542BA}"/>
              </a:ext>
            </a:extLst>
          </p:cNvPr>
          <p:cNvSpPr txBox="1"/>
          <p:nvPr/>
        </p:nvSpPr>
        <p:spPr>
          <a:xfrm>
            <a:off x="477423" y="103898"/>
            <a:ext cx="4298407" cy="16372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latin typeface="+mj-lt"/>
              <a:ea typeface="+mj-ea"/>
              <a:cs typeface="+mj-cs"/>
            </a:endParaRPr>
          </a:p>
        </p:txBody>
      </p:sp>
      <p:pic>
        <p:nvPicPr>
          <p:cNvPr id="325" name="Elemento grafico 324" descr="Intelligenza artificiale con riempimento a tinta unita">
            <a:extLst>
              <a:ext uri="{FF2B5EF4-FFF2-40B4-BE49-F238E27FC236}">
                <a16:creationId xmlns:a16="http://schemas.microsoft.com/office/drawing/2014/main" id="{850A61E9-52C8-6A94-D0A4-7F0F60115A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574600" y="1909459"/>
            <a:ext cx="3287655" cy="3287655"/>
          </a:xfrm>
          <a:prstGeom prst="rect">
            <a:avLst/>
          </a:prstGeom>
          <a:effectLst>
            <a:glow rad="101600">
              <a:srgbClr val="FF7C00"/>
            </a:glow>
          </a:effectLst>
        </p:spPr>
      </p:pic>
      <p:grpSp>
        <p:nvGrpSpPr>
          <p:cNvPr id="402" name="Gruppo 401">
            <a:extLst>
              <a:ext uri="{FF2B5EF4-FFF2-40B4-BE49-F238E27FC236}">
                <a16:creationId xmlns:a16="http://schemas.microsoft.com/office/drawing/2014/main" id="{53DA5077-6899-40E1-308C-AEBC0F27F0BA}"/>
              </a:ext>
            </a:extLst>
          </p:cNvPr>
          <p:cNvGrpSpPr/>
          <p:nvPr/>
        </p:nvGrpSpPr>
        <p:grpSpPr>
          <a:xfrm>
            <a:off x="3597700" y="3696071"/>
            <a:ext cx="8148136" cy="2123674"/>
            <a:chOff x="2952241" y="4125488"/>
            <a:chExt cx="8148136" cy="2123674"/>
          </a:xfrm>
        </p:grpSpPr>
        <p:sp>
          <p:nvSpPr>
            <p:cNvPr id="330" name="CasellaDiTesto 329">
              <a:extLst>
                <a:ext uri="{FF2B5EF4-FFF2-40B4-BE49-F238E27FC236}">
                  <a16:creationId xmlns:a16="http://schemas.microsoft.com/office/drawing/2014/main" id="{B19292B5-F0E1-1FA2-20F6-199904704F08}"/>
                </a:ext>
              </a:extLst>
            </p:cNvPr>
            <p:cNvSpPr txBox="1"/>
            <p:nvPr/>
          </p:nvSpPr>
          <p:spPr>
            <a:xfrm>
              <a:off x="2952241" y="4274085"/>
              <a:ext cx="4567537" cy="1927911"/>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US" sz="2600" dirty="0"/>
                <a:t>Optical, chemical and magnetic biosensing for biomedical and environmental applications</a:t>
              </a:r>
            </a:p>
          </p:txBody>
        </p:sp>
        <p:grpSp>
          <p:nvGrpSpPr>
            <p:cNvPr id="331" name="Gruppo 330">
              <a:extLst>
                <a:ext uri="{FF2B5EF4-FFF2-40B4-BE49-F238E27FC236}">
                  <a16:creationId xmlns:a16="http://schemas.microsoft.com/office/drawing/2014/main" id="{DBE172BF-CC77-61BC-293D-8E795BA2FD30}"/>
                </a:ext>
              </a:extLst>
            </p:cNvPr>
            <p:cNvGrpSpPr/>
            <p:nvPr/>
          </p:nvGrpSpPr>
          <p:grpSpPr>
            <a:xfrm>
              <a:off x="10805057" y="4125488"/>
              <a:ext cx="295320" cy="2076508"/>
              <a:chOff x="9478805" y="3404566"/>
              <a:chExt cx="481575" cy="3386137"/>
            </a:xfrm>
          </p:grpSpPr>
          <p:sp>
            <p:nvSpPr>
              <p:cNvPr id="332" name="Cilindro 331">
                <a:extLst>
                  <a:ext uri="{FF2B5EF4-FFF2-40B4-BE49-F238E27FC236}">
                    <a16:creationId xmlns:a16="http://schemas.microsoft.com/office/drawing/2014/main" id="{FDF4BF98-B56D-E61E-13ED-D7E9A7EE19BD}"/>
                  </a:ext>
                </a:extLst>
              </p:cNvPr>
              <p:cNvSpPr/>
              <p:nvPr/>
            </p:nvSpPr>
            <p:spPr>
              <a:xfrm>
                <a:off x="9527639" y="3404566"/>
                <a:ext cx="385762" cy="3386137"/>
              </a:xfrm>
              <a:prstGeom prst="ca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333" name="Gruppo 332">
                <a:extLst>
                  <a:ext uri="{FF2B5EF4-FFF2-40B4-BE49-F238E27FC236}">
                    <a16:creationId xmlns:a16="http://schemas.microsoft.com/office/drawing/2014/main" id="{C07A2E0E-10BA-86F7-107E-37422FE99FFF}"/>
                  </a:ext>
                </a:extLst>
              </p:cNvPr>
              <p:cNvGrpSpPr/>
              <p:nvPr/>
            </p:nvGrpSpPr>
            <p:grpSpPr>
              <a:xfrm>
                <a:off x="9478805" y="3544332"/>
                <a:ext cx="481575" cy="3226559"/>
                <a:chOff x="9478805" y="3186523"/>
                <a:chExt cx="481575" cy="3226559"/>
              </a:xfrm>
            </p:grpSpPr>
            <p:sp>
              <p:nvSpPr>
                <p:cNvPr id="334" name="Ovale 333">
                  <a:extLst>
                    <a:ext uri="{FF2B5EF4-FFF2-40B4-BE49-F238E27FC236}">
                      <a16:creationId xmlns:a16="http://schemas.microsoft.com/office/drawing/2014/main" id="{6E4DD845-6BB2-3498-355F-9A034C7C9154}"/>
                    </a:ext>
                  </a:extLst>
                </p:cNvPr>
                <p:cNvSpPr/>
                <p:nvPr/>
              </p:nvSpPr>
              <p:spPr>
                <a:xfrm>
                  <a:off x="9478805" y="318652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5" name="Ovale 334">
                  <a:extLst>
                    <a:ext uri="{FF2B5EF4-FFF2-40B4-BE49-F238E27FC236}">
                      <a16:creationId xmlns:a16="http://schemas.microsoft.com/office/drawing/2014/main" id="{A435FFD4-ABA4-58FE-C293-21F66C50A2EE}"/>
                    </a:ext>
                  </a:extLst>
                </p:cNvPr>
                <p:cNvSpPr/>
                <p:nvPr/>
              </p:nvSpPr>
              <p:spPr>
                <a:xfrm>
                  <a:off x="9759793" y="332463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6" name="Ovale 335">
                  <a:extLst>
                    <a:ext uri="{FF2B5EF4-FFF2-40B4-BE49-F238E27FC236}">
                      <a16:creationId xmlns:a16="http://schemas.microsoft.com/office/drawing/2014/main" id="{00545B36-F1C2-77E9-94AC-A989A14815ED}"/>
                    </a:ext>
                  </a:extLst>
                </p:cNvPr>
                <p:cNvSpPr/>
                <p:nvPr/>
              </p:nvSpPr>
              <p:spPr>
                <a:xfrm>
                  <a:off x="9488326" y="352466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7" name="Ovale 336">
                  <a:extLst>
                    <a:ext uri="{FF2B5EF4-FFF2-40B4-BE49-F238E27FC236}">
                      <a16:creationId xmlns:a16="http://schemas.microsoft.com/office/drawing/2014/main" id="{469805A7-AF0B-820F-38AD-7004D2EAF09C}"/>
                    </a:ext>
                  </a:extLst>
                </p:cNvPr>
                <p:cNvSpPr/>
                <p:nvPr/>
              </p:nvSpPr>
              <p:spPr>
                <a:xfrm>
                  <a:off x="9716931" y="375326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8" name="Ovale 337">
                  <a:extLst>
                    <a:ext uri="{FF2B5EF4-FFF2-40B4-BE49-F238E27FC236}">
                      <a16:creationId xmlns:a16="http://schemas.microsoft.com/office/drawing/2014/main" id="{8C5C535F-EDF2-D009-CB7D-9E4FA388C7C2}"/>
                    </a:ext>
                  </a:extLst>
                </p:cNvPr>
                <p:cNvSpPr/>
                <p:nvPr/>
              </p:nvSpPr>
              <p:spPr>
                <a:xfrm>
                  <a:off x="9516903" y="396757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39" name="Ovale 338">
                  <a:extLst>
                    <a:ext uri="{FF2B5EF4-FFF2-40B4-BE49-F238E27FC236}">
                      <a16:creationId xmlns:a16="http://schemas.microsoft.com/office/drawing/2014/main" id="{322610D0-FC4D-4301-7129-2E9A8C9D8E93}"/>
                    </a:ext>
                  </a:extLst>
                </p:cNvPr>
                <p:cNvSpPr/>
                <p:nvPr/>
              </p:nvSpPr>
              <p:spPr>
                <a:xfrm>
                  <a:off x="9702642" y="4224752"/>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0" name="Ovale 339">
                  <a:extLst>
                    <a:ext uri="{FF2B5EF4-FFF2-40B4-BE49-F238E27FC236}">
                      <a16:creationId xmlns:a16="http://schemas.microsoft.com/office/drawing/2014/main" id="{74B2772C-25DE-C673-641B-8CCDCB23402F}"/>
                    </a:ext>
                  </a:extLst>
                </p:cNvPr>
                <p:cNvSpPr/>
                <p:nvPr/>
              </p:nvSpPr>
              <p:spPr>
                <a:xfrm>
                  <a:off x="9516904" y="445335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1" name="Ovale 340">
                  <a:extLst>
                    <a:ext uri="{FF2B5EF4-FFF2-40B4-BE49-F238E27FC236}">
                      <a16:creationId xmlns:a16="http://schemas.microsoft.com/office/drawing/2014/main" id="{9146248D-1AA3-039C-678E-287A73FBB929}"/>
                    </a:ext>
                  </a:extLst>
                </p:cNvPr>
                <p:cNvSpPr/>
                <p:nvPr/>
              </p:nvSpPr>
              <p:spPr>
                <a:xfrm>
                  <a:off x="9697880" y="470577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2" name="Ovale 341">
                  <a:extLst>
                    <a:ext uri="{FF2B5EF4-FFF2-40B4-BE49-F238E27FC236}">
                      <a16:creationId xmlns:a16="http://schemas.microsoft.com/office/drawing/2014/main" id="{7D056342-9AB2-1351-10DF-F50B48487C11}"/>
                    </a:ext>
                  </a:extLst>
                </p:cNvPr>
                <p:cNvSpPr/>
                <p:nvPr/>
              </p:nvSpPr>
              <p:spPr>
                <a:xfrm>
                  <a:off x="9497852" y="490579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3" name="Ovale 342">
                  <a:extLst>
                    <a:ext uri="{FF2B5EF4-FFF2-40B4-BE49-F238E27FC236}">
                      <a16:creationId xmlns:a16="http://schemas.microsoft.com/office/drawing/2014/main" id="{163568D6-F0F0-1E2C-B7AC-BD676ED4D630}"/>
                    </a:ext>
                  </a:extLst>
                </p:cNvPr>
                <p:cNvSpPr/>
                <p:nvPr/>
              </p:nvSpPr>
              <p:spPr>
                <a:xfrm>
                  <a:off x="9712168" y="510582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4" name="Ovale 343">
                  <a:extLst>
                    <a:ext uri="{FF2B5EF4-FFF2-40B4-BE49-F238E27FC236}">
                      <a16:creationId xmlns:a16="http://schemas.microsoft.com/office/drawing/2014/main" id="{FD48EDE7-D692-72E7-F592-9465DDA4949F}"/>
                    </a:ext>
                  </a:extLst>
                </p:cNvPr>
                <p:cNvSpPr/>
                <p:nvPr/>
              </p:nvSpPr>
              <p:spPr>
                <a:xfrm>
                  <a:off x="9507376" y="527250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5" name="Ovale 344">
                  <a:extLst>
                    <a:ext uri="{FF2B5EF4-FFF2-40B4-BE49-F238E27FC236}">
                      <a16:creationId xmlns:a16="http://schemas.microsoft.com/office/drawing/2014/main" id="{1599F697-C71F-D7A3-22F0-ED85237A46D7}"/>
                    </a:ext>
                  </a:extLst>
                </p:cNvPr>
                <p:cNvSpPr/>
                <p:nvPr/>
              </p:nvSpPr>
              <p:spPr>
                <a:xfrm>
                  <a:off x="9731216" y="548206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6" name="Ovale 345">
                  <a:extLst>
                    <a:ext uri="{FF2B5EF4-FFF2-40B4-BE49-F238E27FC236}">
                      <a16:creationId xmlns:a16="http://schemas.microsoft.com/office/drawing/2014/main" id="{A668FA3F-079D-7329-27C6-D6830F22359A}"/>
                    </a:ext>
                  </a:extLst>
                </p:cNvPr>
                <p:cNvSpPr/>
                <p:nvPr/>
              </p:nvSpPr>
              <p:spPr>
                <a:xfrm>
                  <a:off x="9512136" y="564874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7" name="Ovale 346">
                  <a:extLst>
                    <a:ext uri="{FF2B5EF4-FFF2-40B4-BE49-F238E27FC236}">
                      <a16:creationId xmlns:a16="http://schemas.microsoft.com/office/drawing/2014/main" id="{D48AB1E4-EA26-4C4D-3CD6-C0A78A965C42}"/>
                    </a:ext>
                  </a:extLst>
                </p:cNvPr>
                <p:cNvSpPr/>
                <p:nvPr/>
              </p:nvSpPr>
              <p:spPr>
                <a:xfrm>
                  <a:off x="9726451" y="587735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8" name="Ovale 347">
                  <a:extLst>
                    <a:ext uri="{FF2B5EF4-FFF2-40B4-BE49-F238E27FC236}">
                      <a16:creationId xmlns:a16="http://schemas.microsoft.com/office/drawing/2014/main" id="{A2DBF2E2-FFD5-B47E-902E-C26272AEB21D}"/>
                    </a:ext>
                  </a:extLst>
                </p:cNvPr>
                <p:cNvSpPr/>
                <p:nvPr/>
              </p:nvSpPr>
              <p:spPr>
                <a:xfrm>
                  <a:off x="9512133" y="606309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49" name="Ovale 348">
                  <a:extLst>
                    <a:ext uri="{FF2B5EF4-FFF2-40B4-BE49-F238E27FC236}">
                      <a16:creationId xmlns:a16="http://schemas.microsoft.com/office/drawing/2014/main" id="{0A406BF1-8D5E-C275-1DD8-D6B56083CA74}"/>
                    </a:ext>
                  </a:extLst>
                </p:cNvPr>
                <p:cNvSpPr/>
                <p:nvPr/>
              </p:nvSpPr>
              <p:spPr>
                <a:xfrm>
                  <a:off x="9769314" y="620596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grpSp>
          <p:nvGrpSpPr>
            <p:cNvPr id="350" name="Gruppo 349">
              <a:extLst>
                <a:ext uri="{FF2B5EF4-FFF2-40B4-BE49-F238E27FC236}">
                  <a16:creationId xmlns:a16="http://schemas.microsoft.com/office/drawing/2014/main" id="{52B7E626-1FFC-31E5-6668-F8F0912BA6D4}"/>
                </a:ext>
              </a:extLst>
            </p:cNvPr>
            <p:cNvGrpSpPr/>
            <p:nvPr/>
          </p:nvGrpSpPr>
          <p:grpSpPr>
            <a:xfrm>
              <a:off x="7711313" y="4163566"/>
              <a:ext cx="2779810" cy="2085596"/>
              <a:chOff x="3414588" y="1500750"/>
              <a:chExt cx="3026019" cy="2270318"/>
            </a:xfrm>
          </p:grpSpPr>
          <p:sp>
            <p:nvSpPr>
              <p:cNvPr id="351" name="Cube 11">
                <a:extLst>
                  <a:ext uri="{FF2B5EF4-FFF2-40B4-BE49-F238E27FC236}">
                    <a16:creationId xmlns:a16="http://schemas.microsoft.com/office/drawing/2014/main" id="{3AD038E5-53D1-3E99-CB67-4313DB7B3D60}"/>
                  </a:ext>
                </a:extLst>
              </p:cNvPr>
              <p:cNvSpPr/>
              <p:nvPr/>
            </p:nvSpPr>
            <p:spPr>
              <a:xfrm>
                <a:off x="3414588" y="3338781"/>
                <a:ext cx="3026019" cy="432287"/>
              </a:xfrm>
              <a:prstGeom prst="cub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Silanized ITO-PET</a:t>
                </a:r>
              </a:p>
            </p:txBody>
          </p:sp>
          <p:grpSp>
            <p:nvGrpSpPr>
              <p:cNvPr id="352" name="Gruppo 351">
                <a:extLst>
                  <a:ext uri="{FF2B5EF4-FFF2-40B4-BE49-F238E27FC236}">
                    <a16:creationId xmlns:a16="http://schemas.microsoft.com/office/drawing/2014/main" id="{E1E2C6B6-DC17-E8B4-BA44-760FC9CF9DBC}"/>
                  </a:ext>
                </a:extLst>
              </p:cNvPr>
              <p:cNvGrpSpPr/>
              <p:nvPr/>
            </p:nvGrpSpPr>
            <p:grpSpPr>
              <a:xfrm>
                <a:off x="3535485" y="2354926"/>
                <a:ext cx="2681655" cy="1069691"/>
                <a:chOff x="813287" y="5169768"/>
                <a:chExt cx="2681655" cy="1069691"/>
              </a:xfrm>
            </p:grpSpPr>
            <p:grpSp>
              <p:nvGrpSpPr>
                <p:cNvPr id="359" name="Gruppo 358">
                  <a:extLst>
                    <a:ext uri="{FF2B5EF4-FFF2-40B4-BE49-F238E27FC236}">
                      <a16:creationId xmlns:a16="http://schemas.microsoft.com/office/drawing/2014/main" id="{9A3E396E-B809-E3C5-1B62-EF4C5671B961}"/>
                    </a:ext>
                  </a:extLst>
                </p:cNvPr>
                <p:cNvGrpSpPr/>
                <p:nvPr/>
              </p:nvGrpSpPr>
              <p:grpSpPr>
                <a:xfrm>
                  <a:off x="813287" y="5169768"/>
                  <a:ext cx="2681655" cy="468924"/>
                  <a:chOff x="819149" y="5443902"/>
                  <a:chExt cx="2681655" cy="468924"/>
                </a:xfrm>
              </p:grpSpPr>
              <p:sp>
                <p:nvSpPr>
                  <p:cNvPr id="382" name="Oval 5">
                    <a:extLst>
                      <a:ext uri="{FF2B5EF4-FFF2-40B4-BE49-F238E27FC236}">
                        <a16:creationId xmlns:a16="http://schemas.microsoft.com/office/drawing/2014/main" id="{8CEB4CB6-F6F7-F25D-BACB-91560ED74868}"/>
                      </a:ext>
                    </a:extLst>
                  </p:cNvPr>
                  <p:cNvSpPr/>
                  <p:nvPr/>
                </p:nvSpPr>
                <p:spPr>
                  <a:xfrm>
                    <a:off x="1500553" y="5443903"/>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sz="2000">
                      <a:solidFill>
                        <a:schemeClr val="tx1"/>
                      </a:solidFill>
                      <a:cs typeface="Calibri"/>
                    </a:endParaRPr>
                  </a:p>
                </p:txBody>
              </p:sp>
              <p:sp>
                <p:nvSpPr>
                  <p:cNvPr id="384" name="Oval 43">
                    <a:extLst>
                      <a:ext uri="{FF2B5EF4-FFF2-40B4-BE49-F238E27FC236}">
                        <a16:creationId xmlns:a16="http://schemas.microsoft.com/office/drawing/2014/main" id="{EC2233BA-5D04-9778-791C-9CB644C914F4}"/>
                      </a:ext>
                    </a:extLst>
                  </p:cNvPr>
                  <p:cNvSpPr/>
                  <p:nvPr/>
                </p:nvSpPr>
                <p:spPr>
                  <a:xfrm>
                    <a:off x="2321168" y="5443903"/>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sz="2000">
                      <a:solidFill>
                        <a:schemeClr val="tx1"/>
                      </a:solidFill>
                      <a:cs typeface="Calibri"/>
                    </a:endParaRPr>
                  </a:p>
                </p:txBody>
              </p:sp>
              <p:sp>
                <p:nvSpPr>
                  <p:cNvPr id="386" name="Oval 82">
                    <a:extLst>
                      <a:ext uri="{FF2B5EF4-FFF2-40B4-BE49-F238E27FC236}">
                        <a16:creationId xmlns:a16="http://schemas.microsoft.com/office/drawing/2014/main" id="{990130DD-C58E-D097-6D9A-3B3FE9663DFD}"/>
                      </a:ext>
                    </a:extLst>
                  </p:cNvPr>
                  <p:cNvSpPr/>
                  <p:nvPr/>
                </p:nvSpPr>
                <p:spPr>
                  <a:xfrm>
                    <a:off x="819149" y="5443902"/>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sz="2000">
                      <a:solidFill>
                        <a:schemeClr val="tx1"/>
                      </a:solidFill>
                      <a:cs typeface="Calibri"/>
                    </a:endParaRPr>
                  </a:p>
                </p:txBody>
              </p:sp>
              <p:sp>
                <p:nvSpPr>
                  <p:cNvPr id="392" name="Oval 104">
                    <a:extLst>
                      <a:ext uri="{FF2B5EF4-FFF2-40B4-BE49-F238E27FC236}">
                        <a16:creationId xmlns:a16="http://schemas.microsoft.com/office/drawing/2014/main" id="{57F4FEE4-FB45-E1B2-8B66-0E65BB53F42E}"/>
                      </a:ext>
                    </a:extLst>
                  </p:cNvPr>
                  <p:cNvSpPr/>
                  <p:nvPr/>
                </p:nvSpPr>
                <p:spPr>
                  <a:xfrm>
                    <a:off x="3039207" y="5443904"/>
                    <a:ext cx="461597" cy="468922"/>
                  </a:xfrm>
                  <a:prstGeom prst="ellipse">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AU" sz="2000">
                      <a:solidFill>
                        <a:schemeClr val="tx1"/>
                      </a:solidFill>
                      <a:cs typeface="Calibri"/>
                    </a:endParaRPr>
                  </a:p>
                </p:txBody>
              </p:sp>
            </p:grpSp>
            <p:grpSp>
              <p:nvGrpSpPr>
                <p:cNvPr id="360" name="Gruppo 359">
                  <a:extLst>
                    <a:ext uri="{FF2B5EF4-FFF2-40B4-BE49-F238E27FC236}">
                      <a16:creationId xmlns:a16="http://schemas.microsoft.com/office/drawing/2014/main" id="{8B7118EA-0270-2FA4-6444-C3CEC2395E88}"/>
                    </a:ext>
                  </a:extLst>
                </p:cNvPr>
                <p:cNvGrpSpPr/>
                <p:nvPr/>
              </p:nvGrpSpPr>
              <p:grpSpPr>
                <a:xfrm>
                  <a:off x="3110279" y="5618135"/>
                  <a:ext cx="379532" cy="621324"/>
                  <a:chOff x="3283194" y="4736748"/>
                  <a:chExt cx="379532" cy="621324"/>
                </a:xfrm>
              </p:grpSpPr>
              <p:cxnSp>
                <p:nvCxnSpPr>
                  <p:cNvPr id="379" name="Straight Arrow Connector 105">
                    <a:extLst>
                      <a:ext uri="{FF2B5EF4-FFF2-40B4-BE49-F238E27FC236}">
                        <a16:creationId xmlns:a16="http://schemas.microsoft.com/office/drawing/2014/main" id="{8294599A-BDCA-DA76-B05A-35F26084732D}"/>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80" name="Straight Arrow Connector 107">
                    <a:extLst>
                      <a:ext uri="{FF2B5EF4-FFF2-40B4-BE49-F238E27FC236}">
                        <a16:creationId xmlns:a16="http://schemas.microsoft.com/office/drawing/2014/main" id="{2A3D1317-A78A-1927-67E3-CC7BCA085CD5}"/>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81" name="Straight Arrow Connector 109">
                    <a:extLst>
                      <a:ext uri="{FF2B5EF4-FFF2-40B4-BE49-F238E27FC236}">
                        <a16:creationId xmlns:a16="http://schemas.microsoft.com/office/drawing/2014/main" id="{FF155826-0B99-221F-34B8-C8C4FEAD0B57}"/>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361" name="Gruppo 360">
                  <a:extLst>
                    <a:ext uri="{FF2B5EF4-FFF2-40B4-BE49-F238E27FC236}">
                      <a16:creationId xmlns:a16="http://schemas.microsoft.com/office/drawing/2014/main" id="{9B9DE88E-2BF0-EE94-BED7-69AD2A37540A}"/>
                    </a:ext>
                  </a:extLst>
                </p:cNvPr>
                <p:cNvGrpSpPr/>
                <p:nvPr/>
              </p:nvGrpSpPr>
              <p:grpSpPr>
                <a:xfrm>
                  <a:off x="2405427" y="5612124"/>
                  <a:ext cx="379532" cy="621324"/>
                  <a:chOff x="3283194" y="4736748"/>
                  <a:chExt cx="379532" cy="621324"/>
                </a:xfrm>
              </p:grpSpPr>
              <p:cxnSp>
                <p:nvCxnSpPr>
                  <p:cNvPr id="370" name="Straight Arrow Connector 105">
                    <a:extLst>
                      <a:ext uri="{FF2B5EF4-FFF2-40B4-BE49-F238E27FC236}">
                        <a16:creationId xmlns:a16="http://schemas.microsoft.com/office/drawing/2014/main" id="{C1FCC452-3CE6-8BDD-A746-FCA3C3ABA939}"/>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72" name="Straight Arrow Connector 107">
                    <a:extLst>
                      <a:ext uri="{FF2B5EF4-FFF2-40B4-BE49-F238E27FC236}">
                        <a16:creationId xmlns:a16="http://schemas.microsoft.com/office/drawing/2014/main" id="{D24F0EC9-9EC4-CF41-5051-E533D7DBB277}"/>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74" name="Straight Arrow Connector 109">
                    <a:extLst>
                      <a:ext uri="{FF2B5EF4-FFF2-40B4-BE49-F238E27FC236}">
                        <a16:creationId xmlns:a16="http://schemas.microsoft.com/office/drawing/2014/main" id="{2F18FC1C-B461-94AE-E70B-D470E3D56782}"/>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362" name="Gruppo 361">
                  <a:extLst>
                    <a:ext uri="{FF2B5EF4-FFF2-40B4-BE49-F238E27FC236}">
                      <a16:creationId xmlns:a16="http://schemas.microsoft.com/office/drawing/2014/main" id="{C08C6CC3-E382-817C-D2C1-0B47D9532A11}"/>
                    </a:ext>
                  </a:extLst>
                </p:cNvPr>
                <p:cNvGrpSpPr/>
                <p:nvPr/>
              </p:nvGrpSpPr>
              <p:grpSpPr>
                <a:xfrm>
                  <a:off x="1592140" y="5612124"/>
                  <a:ext cx="379532" cy="621324"/>
                  <a:chOff x="3283194" y="4736748"/>
                  <a:chExt cx="379532" cy="621324"/>
                </a:xfrm>
              </p:grpSpPr>
              <p:cxnSp>
                <p:nvCxnSpPr>
                  <p:cNvPr id="367" name="Straight Arrow Connector 105">
                    <a:extLst>
                      <a:ext uri="{FF2B5EF4-FFF2-40B4-BE49-F238E27FC236}">
                        <a16:creationId xmlns:a16="http://schemas.microsoft.com/office/drawing/2014/main" id="{74C3BB93-A146-3DD2-AB72-BF27A701E833}"/>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68" name="Straight Arrow Connector 107">
                    <a:extLst>
                      <a:ext uri="{FF2B5EF4-FFF2-40B4-BE49-F238E27FC236}">
                        <a16:creationId xmlns:a16="http://schemas.microsoft.com/office/drawing/2014/main" id="{D711B3BE-32E1-A2CD-C771-E05487E7CC1D}"/>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69" name="Straight Arrow Connector 109">
                    <a:extLst>
                      <a:ext uri="{FF2B5EF4-FFF2-40B4-BE49-F238E27FC236}">
                        <a16:creationId xmlns:a16="http://schemas.microsoft.com/office/drawing/2014/main" id="{4C43BAB7-1284-F9A7-AC29-6461B74B3718}"/>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nvGrpSpPr>
                <p:cNvPr id="363" name="Gruppo 362">
                  <a:extLst>
                    <a:ext uri="{FF2B5EF4-FFF2-40B4-BE49-F238E27FC236}">
                      <a16:creationId xmlns:a16="http://schemas.microsoft.com/office/drawing/2014/main" id="{63E59D9E-5CF6-6844-DCB0-6CD6AF08010A}"/>
                    </a:ext>
                  </a:extLst>
                </p:cNvPr>
                <p:cNvGrpSpPr/>
                <p:nvPr/>
              </p:nvGrpSpPr>
              <p:grpSpPr>
                <a:xfrm>
                  <a:off x="890950" y="5613267"/>
                  <a:ext cx="379532" cy="621324"/>
                  <a:chOff x="3283194" y="4736748"/>
                  <a:chExt cx="379532" cy="621324"/>
                </a:xfrm>
              </p:grpSpPr>
              <p:cxnSp>
                <p:nvCxnSpPr>
                  <p:cNvPr id="364" name="Straight Arrow Connector 105">
                    <a:extLst>
                      <a:ext uri="{FF2B5EF4-FFF2-40B4-BE49-F238E27FC236}">
                        <a16:creationId xmlns:a16="http://schemas.microsoft.com/office/drawing/2014/main" id="{221D7A28-E7DE-343E-04FF-09C024695D19}"/>
                      </a:ext>
                    </a:extLst>
                  </p:cNvPr>
                  <p:cNvCxnSpPr>
                    <a:cxnSpLocks/>
                  </p:cNvCxnSpPr>
                  <p:nvPr/>
                </p:nvCxnSpPr>
                <p:spPr>
                  <a:xfrm>
                    <a:off x="3283194" y="5132402"/>
                    <a:ext cx="196362" cy="225670"/>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65" name="Straight Arrow Connector 107">
                    <a:extLst>
                      <a:ext uri="{FF2B5EF4-FFF2-40B4-BE49-F238E27FC236}">
                        <a16:creationId xmlns:a16="http://schemas.microsoft.com/office/drawing/2014/main" id="{0EBB41C0-E2F4-F732-C66E-32C722C0E0B1}"/>
                      </a:ext>
                    </a:extLst>
                  </p:cNvPr>
                  <p:cNvCxnSpPr>
                    <a:cxnSpLocks/>
                  </p:cNvCxnSpPr>
                  <p:nvPr/>
                </p:nvCxnSpPr>
                <p:spPr>
                  <a:xfrm flipH="1">
                    <a:off x="3289054" y="4941902"/>
                    <a:ext cx="353157" cy="181708"/>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366" name="Straight Arrow Connector 109">
                    <a:extLst>
                      <a:ext uri="{FF2B5EF4-FFF2-40B4-BE49-F238E27FC236}">
                        <a16:creationId xmlns:a16="http://schemas.microsoft.com/office/drawing/2014/main" id="{9A37F7D3-0C32-C716-228C-EC1905A02CB5}"/>
                      </a:ext>
                    </a:extLst>
                  </p:cNvPr>
                  <p:cNvCxnSpPr>
                    <a:cxnSpLocks/>
                  </p:cNvCxnSpPr>
                  <p:nvPr/>
                </p:nvCxnSpPr>
                <p:spPr>
                  <a:xfrm>
                    <a:off x="3407750" y="4736748"/>
                    <a:ext cx="254976" cy="218343"/>
                  </a:xfrm>
                  <a:prstGeom prst="straightConnector1">
                    <a:avLst/>
                  </a:prstGeom>
                  <a:ln w="28575">
                    <a:solidFill>
                      <a:schemeClr val="tx1"/>
                    </a:solidFill>
                  </a:ln>
                </p:spPr>
                <p:style>
                  <a:lnRef idx="1">
                    <a:schemeClr val="dk1"/>
                  </a:lnRef>
                  <a:fillRef idx="0">
                    <a:schemeClr val="dk1"/>
                  </a:fillRef>
                  <a:effectRef idx="0">
                    <a:schemeClr val="dk1"/>
                  </a:effectRef>
                  <a:fontRef idx="minor">
                    <a:schemeClr val="tx1"/>
                  </a:fontRef>
                </p:style>
              </p:cxnSp>
            </p:grpSp>
          </p:grpSp>
          <p:sp>
            <p:nvSpPr>
              <p:cNvPr id="353" name="Figura a mano libera 352">
                <a:extLst>
                  <a:ext uri="{FF2B5EF4-FFF2-40B4-BE49-F238E27FC236}">
                    <a16:creationId xmlns:a16="http://schemas.microsoft.com/office/drawing/2014/main" id="{3469EA24-FA3D-0CC5-E552-FF3250823784}"/>
                  </a:ext>
                </a:extLst>
              </p:cNvPr>
              <p:cNvSpPr/>
              <p:nvPr/>
            </p:nvSpPr>
            <p:spPr>
              <a:xfrm rot="10617229">
                <a:off x="6000690" y="1500750"/>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ln>
                <a:solidFill>
                  <a:schemeClr val="tx1"/>
                </a:solidFill>
              </a:ln>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354" name="Gruppo 353">
                <a:extLst>
                  <a:ext uri="{FF2B5EF4-FFF2-40B4-BE49-F238E27FC236}">
                    <a16:creationId xmlns:a16="http://schemas.microsoft.com/office/drawing/2014/main" id="{684AAE64-E7A5-FCAA-8341-DC36202C65A2}"/>
                  </a:ext>
                </a:extLst>
              </p:cNvPr>
              <p:cNvGrpSpPr/>
              <p:nvPr/>
            </p:nvGrpSpPr>
            <p:grpSpPr>
              <a:xfrm>
                <a:off x="3647722" y="1636626"/>
                <a:ext cx="2455719" cy="707594"/>
                <a:chOff x="1709296" y="4375953"/>
                <a:chExt cx="2455719" cy="707594"/>
              </a:xfrm>
            </p:grpSpPr>
            <p:sp>
              <p:nvSpPr>
                <p:cNvPr id="355" name="Figura a mano libera 354">
                  <a:extLst>
                    <a:ext uri="{FF2B5EF4-FFF2-40B4-BE49-F238E27FC236}">
                      <a16:creationId xmlns:a16="http://schemas.microsoft.com/office/drawing/2014/main" id="{5F810533-2183-3656-D832-24DE9AC134B8}"/>
                    </a:ext>
                  </a:extLst>
                </p:cNvPr>
                <p:cNvSpPr/>
                <p:nvPr/>
              </p:nvSpPr>
              <p:spPr>
                <a:xfrm rot="348319">
                  <a:off x="1709296" y="4375955"/>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6" name="Figura a mano libera 355">
                  <a:extLst>
                    <a:ext uri="{FF2B5EF4-FFF2-40B4-BE49-F238E27FC236}">
                      <a16:creationId xmlns:a16="http://schemas.microsoft.com/office/drawing/2014/main" id="{B49555F8-0695-3995-B520-70160BE5A230}"/>
                    </a:ext>
                  </a:extLst>
                </p:cNvPr>
                <p:cNvSpPr/>
                <p:nvPr/>
              </p:nvSpPr>
              <p:spPr>
                <a:xfrm rot="348319">
                  <a:off x="3918019" y="4387412"/>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7" name="Figura a mano libera 356">
                  <a:extLst>
                    <a:ext uri="{FF2B5EF4-FFF2-40B4-BE49-F238E27FC236}">
                      <a16:creationId xmlns:a16="http://schemas.microsoft.com/office/drawing/2014/main" id="{C6380E99-CD2E-9CD9-C81B-929B579FBAFA}"/>
                    </a:ext>
                  </a:extLst>
                </p:cNvPr>
                <p:cNvSpPr/>
                <p:nvPr/>
              </p:nvSpPr>
              <p:spPr>
                <a:xfrm rot="348319">
                  <a:off x="2404590" y="4387412"/>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358" name="Figura a mano libera 357">
                  <a:extLst>
                    <a:ext uri="{FF2B5EF4-FFF2-40B4-BE49-F238E27FC236}">
                      <a16:creationId xmlns:a16="http://schemas.microsoft.com/office/drawing/2014/main" id="{D8CC0E6F-FC9E-CAFA-0BD6-D47F3D6933FB}"/>
                    </a:ext>
                  </a:extLst>
                </p:cNvPr>
                <p:cNvSpPr/>
                <p:nvPr/>
              </p:nvSpPr>
              <p:spPr>
                <a:xfrm rot="348319">
                  <a:off x="3237557" y="4375953"/>
                  <a:ext cx="246996" cy="696135"/>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grpSp>
      <p:grpSp>
        <p:nvGrpSpPr>
          <p:cNvPr id="401" name="Gruppo 400">
            <a:extLst>
              <a:ext uri="{FF2B5EF4-FFF2-40B4-BE49-F238E27FC236}">
                <a16:creationId xmlns:a16="http://schemas.microsoft.com/office/drawing/2014/main" id="{AB5C62E2-78A3-7877-DDCF-4043F9ADBDAF}"/>
              </a:ext>
            </a:extLst>
          </p:cNvPr>
          <p:cNvGrpSpPr/>
          <p:nvPr/>
        </p:nvGrpSpPr>
        <p:grpSpPr>
          <a:xfrm>
            <a:off x="3603352" y="684617"/>
            <a:ext cx="6936548" cy="3073404"/>
            <a:chOff x="4775830" y="674684"/>
            <a:chExt cx="6936548" cy="3073404"/>
          </a:xfrm>
        </p:grpSpPr>
        <p:grpSp>
          <p:nvGrpSpPr>
            <p:cNvPr id="326" name="Gruppo 325">
              <a:extLst>
                <a:ext uri="{FF2B5EF4-FFF2-40B4-BE49-F238E27FC236}">
                  <a16:creationId xmlns:a16="http://schemas.microsoft.com/office/drawing/2014/main" id="{63E668A7-755E-ACDA-11C2-2C9314595FD8}"/>
                </a:ext>
              </a:extLst>
            </p:cNvPr>
            <p:cNvGrpSpPr/>
            <p:nvPr/>
          </p:nvGrpSpPr>
          <p:grpSpPr>
            <a:xfrm>
              <a:off x="4775830" y="674684"/>
              <a:ext cx="6255980" cy="3073404"/>
              <a:chOff x="6804257" y="-735903"/>
              <a:chExt cx="6255980" cy="3073404"/>
            </a:xfrm>
          </p:grpSpPr>
          <p:sp>
            <p:nvSpPr>
              <p:cNvPr id="327" name="CasellaDiTesto 326">
                <a:extLst>
                  <a:ext uri="{FF2B5EF4-FFF2-40B4-BE49-F238E27FC236}">
                    <a16:creationId xmlns:a16="http://schemas.microsoft.com/office/drawing/2014/main" id="{A3B01B0D-700B-49C1-EFD1-C325CA33E37B}"/>
                  </a:ext>
                </a:extLst>
              </p:cNvPr>
              <p:cNvSpPr txBox="1"/>
              <p:nvPr/>
            </p:nvSpPr>
            <p:spPr>
              <a:xfrm>
                <a:off x="6804257" y="-245025"/>
                <a:ext cx="4567537" cy="2195091"/>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AU" sz="2600" dirty="0"/>
                  <a:t>Synthesis and characterization of quantum nanostructures</a:t>
                </a:r>
              </a:p>
            </p:txBody>
          </p:sp>
          <p:pic>
            <p:nvPicPr>
              <p:cNvPr id="328" name="Immagine 30">
                <a:extLst>
                  <a:ext uri="{FF2B5EF4-FFF2-40B4-BE49-F238E27FC236}">
                    <a16:creationId xmlns:a16="http://schemas.microsoft.com/office/drawing/2014/main" id="{BFAE88B8-8A13-DE5D-3151-A3CE0D698C9E}"/>
                  </a:ext>
                </a:extLst>
              </p:cNvPr>
              <p:cNvPicPr>
                <a:picLocks noChangeAspect="1"/>
              </p:cNvPicPr>
              <p:nvPr/>
            </p:nvPicPr>
            <p:blipFill rotWithShape="1">
              <a:blip r:embed="rId3"/>
              <a:srcRect l="31764" t="3103" r="28235"/>
              <a:stretch/>
            </p:blipFill>
            <p:spPr>
              <a:xfrm>
                <a:off x="11833821" y="-735903"/>
                <a:ext cx="1226416" cy="1260008"/>
              </a:xfrm>
              <a:prstGeom prst="rect">
                <a:avLst/>
              </a:prstGeom>
            </p:spPr>
          </p:pic>
          <p:sp>
            <p:nvSpPr>
              <p:cNvPr id="329" name="Text Placeholder 4">
                <a:extLst>
                  <a:ext uri="{FF2B5EF4-FFF2-40B4-BE49-F238E27FC236}">
                    <a16:creationId xmlns:a16="http://schemas.microsoft.com/office/drawing/2014/main" id="{0DAC125F-494C-B575-03AD-E9EF90D4E2BA}"/>
                  </a:ext>
                </a:extLst>
              </p:cNvPr>
              <p:cNvSpPr txBox="1">
                <a:spLocks/>
              </p:cNvSpPr>
              <p:nvPr/>
            </p:nvSpPr>
            <p:spPr>
              <a:xfrm>
                <a:off x="10003395" y="1944264"/>
                <a:ext cx="2743776" cy="39323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it-IT" sz="2400" dirty="0"/>
              </a:p>
            </p:txBody>
          </p:sp>
        </p:grpSp>
        <p:pic>
          <p:nvPicPr>
            <p:cNvPr id="398" name="Immagine 33">
              <a:extLst>
                <a:ext uri="{FF2B5EF4-FFF2-40B4-BE49-F238E27FC236}">
                  <a16:creationId xmlns:a16="http://schemas.microsoft.com/office/drawing/2014/main" id="{F774D5BC-614D-DCC3-44C2-82ABE2FAE69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6875" b="90000" l="9981" r="89924">
                          <a14:foregroundMark x1="24425" y1="26703" x2="27281" y2="29625"/>
                          <a14:foregroundMark x1="23004" y1="25250" x2="23452" y2="25708"/>
                          <a14:foregroundMark x1="28195" y1="30026" x2="29563" y2="30625"/>
                          <a14:foregroundMark x1="27281" y1="29625" x2="28060" y2="29966"/>
                          <a14:foregroundMark x1="19011" y1="46750" x2="24966" y2="48036"/>
                          <a14:foregroundMark x1="21578" y1="56500" x2="25951" y2="56875"/>
                          <a14:foregroundMark x1="24335" y1="60750" x2="26901" y2="59750"/>
                          <a14:foregroundMark x1="23004" y1="66375" x2="26901" y2="64625"/>
                          <a14:foregroundMark x1="25926" y1="75885" x2="29658" y2="72000"/>
                          <a14:foregroundMark x1="25095" y1="76750" x2="25422" y2="76409"/>
                          <a14:foregroundMark x1="30361" y1="75151" x2="30989" y2="74125"/>
                          <a14:foregroundMark x1="27852" y1="79250" x2="29812" y2="76048"/>
                          <a14:foregroundMark x1="38593" y1="89625" x2="41255" y2="78625"/>
                          <a14:foregroundMark x1="33365" y1="82125" x2="35361" y2="75875"/>
                          <a14:foregroundMark x1="35361" y1="75875" x2="36977" y2="75500"/>
                          <a14:foregroundMark x1="45722" y1="81125" x2="49810" y2="85875"/>
                          <a14:foregroundMark x1="49810" y1="85875" x2="50000" y2="85875"/>
                          <a14:foregroundMark x1="65494" y1="87375" x2="62548" y2="80250"/>
                          <a14:foregroundMark x1="75665" y1="76500" x2="70152" y2="71000"/>
                          <a14:foregroundMark x1="78327" y1="65875" x2="71863" y2="64750"/>
                          <a14:foregroundMark x1="80894" y1="56625" x2="75380" y2="55875"/>
                          <a14:foregroundMark x1="75735" y1="43558" x2="73859" y2="44250"/>
                          <a14:foregroundMark x1="81654" y1="41375" x2="75871" y2="43508"/>
                          <a14:foregroundMark x1="72591" y1="35065" x2="70722" y2="37000"/>
                          <a14:foregroundMark x1="75190" y1="32375" x2="73064" y2="34576"/>
                          <a14:foregroundMark x1="69962" y1="23000" x2="66445" y2="26750"/>
                          <a14:foregroundMark x1="66350" y1="16750" x2="63308" y2="22375"/>
                          <a14:foregroundMark x1="63593" y1="12125" x2="62928" y2="20000"/>
                          <a14:foregroundMark x1="47909" y1="8500" x2="49240" y2="20125"/>
                          <a14:foregroundMark x1="34981" y1="14250" x2="41540" y2="21875"/>
                          <a14:foregroundMark x1="33175" y1="16000" x2="38023" y2="22375"/>
                          <a14:foregroundMark x1="20057" y1="59000" x2="26711" y2="57000"/>
                          <a14:foregroundMark x1="17300" y1="48875" x2="22624" y2="47750"/>
                          <a14:foregroundMark x1="22624" y1="47750" x2="23574" y2="47125"/>
                          <a14:foregroundMark x1="24049" y1="36375" x2="27947" y2="36875"/>
                          <a14:foregroundMark x1="23289" y1="41750" x2="25760" y2="44750"/>
                          <a14:foregroundMark x1="29278" y1="25750" x2="31939" y2="27750"/>
                          <a14:foregroundMark x1="31369" y1="23500" x2="33745" y2="26250"/>
                          <a14:foregroundMark x1="22148" y1="27250" x2="24715" y2="29000"/>
                          <a14:foregroundMark x1="32795" y1="14750" x2="33175" y2="16125"/>
                          <a14:foregroundMark x1="34316" y1="13000" x2="36217" y2="12000"/>
                          <a14:foregroundMark x1="47148" y1="7375" x2="49240" y2="6875"/>
                          <a14:foregroundMark x1="64068" y1="10375" x2="65970" y2="12500"/>
                          <a14:foregroundMark x1="66065" y1="16125" x2="67681" y2="17375"/>
                          <a14:foregroundMark x1="69202" y1="21500" x2="70247" y2="23750"/>
                          <a14:foregroundMark x1="70913" y1="26000" x2="69582" y2="28875"/>
                          <a14:foregroundMark x1="75000" y1="31125" x2="75000" y2="32875"/>
                          <a14:foregroundMark x1="75047" y1="49713" x2="78612" y2="48000"/>
                          <a14:foregroundMark x1="73669" y1="50375" x2="74957" y2="49756"/>
                          <a14:foregroundMark x1="78612" y1="48000" x2="76046" y2="50500"/>
                          <a14:foregroundMark x1="67015" y1="76125" x2="67776" y2="79500"/>
                          <a14:foregroundMark x1="54087" y1="86500" x2="55133" y2="87625"/>
                          <a14:foregroundMark x1="23574" y1="65125" x2="27091" y2="63875"/>
                          <a14:foregroundMark x1="24049" y1="61625" x2="26046" y2="59625"/>
                          <a14:foregroundMark x1="25856" y1="66750" x2="25856" y2="67500"/>
                          <a14:foregroundMark x1="24430" y1="40875" x2="26521" y2="41625"/>
                          <a14:foregroundMark x1="65114" y1="83375" x2="67205" y2="85750"/>
                          <a14:foregroundMark x1="80323" y1="42625" x2="81939" y2="43375"/>
                          <a14:backgroundMark x1="28612" y1="32250" x2="28612" y2="31750"/>
                          <a14:backgroundMark x1="24620" y1="48750" x2="25095" y2="48750"/>
                          <a14:backgroundMark x1="29087" y1="74375" x2="28707" y2="75375"/>
                          <a14:backgroundMark x1="27947" y1="71625" x2="27757" y2="72250"/>
                          <a14:backgroundMark x1="26141" y1="76250" x2="25475" y2="76500"/>
                          <a14:backgroundMark x1="72624" y1="33750" x2="71958" y2="33875"/>
                          <a14:backgroundMark x1="75760" y1="43125" x2="75285" y2="42000"/>
                          <a14:backgroundMark x1="74905" y1="50250" x2="75190" y2="48875"/>
                        </a14:backgroundRemoval>
                      </a14:imgEffect>
                    </a14:imgLayer>
                  </a14:imgProps>
                </a:ext>
              </a:extLst>
            </a:blip>
            <a:stretch>
              <a:fillRect/>
            </a:stretch>
          </p:blipFill>
          <p:spPr>
            <a:xfrm>
              <a:off x="9284970" y="1757846"/>
              <a:ext cx="2427408" cy="1845938"/>
            </a:xfrm>
            <a:prstGeom prst="rect">
              <a:avLst/>
            </a:prstGeom>
          </p:spPr>
        </p:pic>
      </p:grpSp>
      <p:sp>
        <p:nvSpPr>
          <p:cNvPr id="399" name="Rettangolo 398">
            <a:extLst>
              <a:ext uri="{FF2B5EF4-FFF2-40B4-BE49-F238E27FC236}">
                <a16:creationId xmlns:a16="http://schemas.microsoft.com/office/drawing/2014/main" id="{1B533E25-0CFB-A627-BDAA-371EB918A7C3}"/>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16</a:t>
            </a:r>
            <a:endParaRPr lang="it-IT" sz="4400" dirty="0">
              <a:solidFill>
                <a:schemeClr val="tx1"/>
              </a:solidFill>
            </a:endParaRPr>
          </a:p>
        </p:txBody>
      </p:sp>
      <p:sp>
        <p:nvSpPr>
          <p:cNvPr id="400" name="Rettangolo 399">
            <a:extLst>
              <a:ext uri="{FF2B5EF4-FFF2-40B4-BE49-F238E27FC236}">
                <a16:creationId xmlns:a16="http://schemas.microsoft.com/office/drawing/2014/main" id="{865A1E68-9A61-D5B1-3AD2-597F3A94C2DE}"/>
              </a:ext>
            </a:extLst>
          </p:cNvPr>
          <p:cNvSpPr/>
          <p:nvPr/>
        </p:nvSpPr>
        <p:spPr>
          <a:xfrm>
            <a:off x="497431" y="367555"/>
            <a:ext cx="3424472"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en-US" sz="4400">
                <a:solidFill>
                  <a:schemeClr val="tx1"/>
                </a:solidFill>
              </a:rPr>
              <a:t>Conclusions</a:t>
            </a:r>
            <a:endParaRPr lang="en-US" sz="4400" dirty="0">
              <a:solidFill>
                <a:schemeClr val="tx1"/>
              </a:solidFill>
            </a:endParaRPr>
          </a:p>
        </p:txBody>
      </p:sp>
    </p:spTree>
    <p:extLst>
      <p:ext uri="{BB962C8B-B14F-4D97-AF65-F5344CB8AC3E}">
        <p14:creationId xmlns:p14="http://schemas.microsoft.com/office/powerpoint/2010/main" val="533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0DD3215-AEDC-934E-9274-9389A456EA13}"/>
            </a:ext>
          </a:extLst>
        </p:cNvPr>
        <p:cNvGrpSpPr/>
        <p:nvPr/>
      </p:nvGrpSpPr>
      <p:grpSpPr>
        <a:xfrm>
          <a:off x="0" y="0"/>
          <a:ext cx="0" cy="0"/>
          <a:chOff x="0" y="0"/>
          <a:chExt cx="0" cy="0"/>
        </a:xfrm>
      </p:grpSpPr>
      <p:sp useBgFill="1">
        <p:nvSpPr>
          <p:cNvPr id="371" name="Rectangle 370">
            <a:extLst>
              <a:ext uri="{FF2B5EF4-FFF2-40B4-BE49-F238E27FC236}">
                <a16:creationId xmlns:a16="http://schemas.microsoft.com/office/drawing/2014/main" id="{4F4FC0D7-50E7-D72D-CC58-3B15AD3D7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3529302C-0FCB-9382-9E55-035AC07AA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5" name="Group 374">
            <a:extLst>
              <a:ext uri="{FF2B5EF4-FFF2-40B4-BE49-F238E27FC236}">
                <a16:creationId xmlns:a16="http://schemas.microsoft.com/office/drawing/2014/main" id="{8E529919-64CF-9295-0551-7570A587C4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76" name="Freeform: Shape 375">
              <a:extLst>
                <a:ext uri="{FF2B5EF4-FFF2-40B4-BE49-F238E27FC236}">
                  <a16:creationId xmlns:a16="http://schemas.microsoft.com/office/drawing/2014/main" id="{78E5CE9F-40A0-6213-78D5-4888062A14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Freeform: Shape 376">
              <a:extLst>
                <a:ext uri="{FF2B5EF4-FFF2-40B4-BE49-F238E27FC236}">
                  <a16:creationId xmlns:a16="http://schemas.microsoft.com/office/drawing/2014/main" id="{599127FB-C451-0D6E-C650-41ABCC6946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Freeform: Shape 377">
              <a:extLst>
                <a:ext uri="{FF2B5EF4-FFF2-40B4-BE49-F238E27FC236}">
                  <a16:creationId xmlns:a16="http://schemas.microsoft.com/office/drawing/2014/main" id="{228CBD55-109A-505C-88FA-BFF45271A2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olo 1">
            <a:extLst>
              <a:ext uri="{FF2B5EF4-FFF2-40B4-BE49-F238E27FC236}">
                <a16:creationId xmlns:a16="http://schemas.microsoft.com/office/drawing/2014/main" id="{9DD676D7-A6F1-F71A-7406-C15FF8BC8234}"/>
              </a:ext>
            </a:extLst>
          </p:cNvPr>
          <p:cNvSpPr>
            <a:spLocks noGrp="1"/>
          </p:cNvSpPr>
          <p:nvPr>
            <p:ph type="title"/>
          </p:nvPr>
        </p:nvSpPr>
        <p:spPr>
          <a:xfrm>
            <a:off x="1059973" y="2027723"/>
            <a:ext cx="2224813" cy="852881"/>
          </a:xfrm>
        </p:spPr>
        <p:txBody>
          <a:bodyPr vert="horz" lIns="91440" tIns="45720" rIns="91440" bIns="45720" rtlCol="0" anchor="b">
            <a:normAutofit/>
          </a:bodyPr>
          <a:lstStyle/>
          <a:p>
            <a:pPr algn="r"/>
            <a:r>
              <a:rPr lang="en-US" sz="5200" dirty="0">
                <a:solidFill>
                  <a:schemeClr val="tx2"/>
                </a:solidFill>
              </a:rPr>
              <a:t>Thanks</a:t>
            </a:r>
          </a:p>
        </p:txBody>
      </p:sp>
      <p:pic>
        <p:nvPicPr>
          <p:cNvPr id="5" name="Immagine 4" descr="Immagine che contiene logo, simbolo, Carattere, Marchio&#10;&#10;Descrizione generata automaticamente">
            <a:extLst>
              <a:ext uri="{FF2B5EF4-FFF2-40B4-BE49-F238E27FC236}">
                <a16:creationId xmlns:a16="http://schemas.microsoft.com/office/drawing/2014/main" id="{04F1CE00-2079-8711-F338-2E68DBFAFEA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276" b="94016" l="5486" r="95298">
                        <a14:foregroundMark x1="26724" y1="30079" x2="29467" y2="66299"/>
                        <a14:foregroundMark x1="29467" y1="66299" x2="29624" y2="66378"/>
                        <a14:foregroundMark x1="41850" y1="22126" x2="77194" y2="51181"/>
                        <a14:foregroundMark x1="77194" y1="51181" x2="57367" y2="80866"/>
                        <a14:foregroundMark x1="57367" y1="80866" x2="22335" y2="75197"/>
                        <a14:foregroundMark x1="22335" y1="75197" x2="15439" y2="64094"/>
                        <a14:foregroundMark x1="18339" y1="42992" x2="23354" y2="64724"/>
                        <a14:foregroundMark x1="34796" y1="15827" x2="34796" y2="15827"/>
                        <a14:foregroundMark x1="74295" y1="21496" x2="74295" y2="21496"/>
                        <a14:foregroundMark x1="77194" y1="34803" x2="77194" y2="34803"/>
                        <a14:foregroundMark x1="82210" y1="45748" x2="82210" y2="45748"/>
                        <a14:foregroundMark x1="82445" y1="45906" x2="48981" y2="20079"/>
                        <a14:foregroundMark x1="48981" y1="20079" x2="31191" y2="19449"/>
                        <a14:foregroundMark x1="25784" y1="18976" x2="65517" y2="18189"/>
                        <a14:foregroundMark x1="65517" y1="18189" x2="81034" y2="28268"/>
                        <a14:foregroundMark x1="91458" y1="37559" x2="67633" y2="12283"/>
                        <a14:foregroundMark x1="67633" y1="12283" x2="66614" y2="11732"/>
                        <a14:foregroundMark x1="38166" y1="72913" x2="48903" y2="30709"/>
                        <a14:foregroundMark x1="48903" y1="30709" x2="77665" y2="24646"/>
                        <a14:foregroundMark x1="20376" y1="50472" x2="68417" y2="66772"/>
                        <a14:foregroundMark x1="16301" y1="65433" x2="53762" y2="79685"/>
                        <a14:foregroundMark x1="53762" y1="79685" x2="62774" y2="37953"/>
                        <a14:foregroundMark x1="62774" y1="37953" x2="25627" y2="33150"/>
                        <a14:foregroundMark x1="25627" y1="33150" x2="44201" y2="65039"/>
                        <a14:foregroundMark x1="44201" y1="65039" x2="68103" y2="30472"/>
                        <a14:foregroundMark x1="68103" y1="30472" x2="72414" y2="66772"/>
                        <a14:foregroundMark x1="72414" y1="66772" x2="35188" y2="32913"/>
                        <a14:foregroundMark x1="35188" y1="32913" x2="39498" y2="75984"/>
                        <a14:foregroundMark x1="39498" y1="75984" x2="55643" y2="45118"/>
                        <a14:foregroundMark x1="55643" y1="45118" x2="64420" y2="87559"/>
                        <a14:foregroundMark x1="64420" y1="87559" x2="78762" y2="48583"/>
                        <a14:foregroundMark x1="78762" y1="48583" x2="42633" y2="24646"/>
                        <a14:foregroundMark x1="42633" y1="24646" x2="48511" y2="68425"/>
                        <a14:foregroundMark x1="48511" y1="68425" x2="87696" y2="56929"/>
                        <a14:foregroundMark x1="87696" y1="56929" x2="69357" y2="24646"/>
                        <a14:foregroundMark x1="69357" y1="24646" x2="32837" y2="31496"/>
                        <a14:foregroundMark x1="32837" y1="31496" x2="67006" y2="67717"/>
                        <a14:foregroundMark x1="67006" y1="67717" x2="62618" y2="30630"/>
                        <a14:foregroundMark x1="62618" y1="30630" x2="21238" y2="31102"/>
                        <a14:foregroundMark x1="21238" y1="31102" x2="40987" y2="66378"/>
                        <a14:foregroundMark x1="40987" y1="66378" x2="34483" y2="26929"/>
                        <a14:foregroundMark x1="34483" y1="26929" x2="56348" y2="60787"/>
                        <a14:foregroundMark x1="56348" y1="60787" x2="40909" y2="17008"/>
                        <a14:foregroundMark x1="40909" y1="17008" x2="36677" y2="59606"/>
                        <a14:foregroundMark x1="36677" y1="59606" x2="44044" y2="51181"/>
                        <a14:foregroundMark x1="14734" y1="63150" x2="12696" y2="27323"/>
                        <a14:foregroundMark x1="12696" y1="27323" x2="46317" y2="6693"/>
                        <a14:foregroundMark x1="46317" y1="6693" x2="80564" y2="15197"/>
                        <a14:foregroundMark x1="80564" y1="15197" x2="94749" y2="47874"/>
                        <a14:foregroundMark x1="94749" y1="47874" x2="69357" y2="78268"/>
                        <a14:foregroundMark x1="69357" y1="78268" x2="38401" y2="96457"/>
                        <a14:foregroundMark x1="10896" y1="78955" x2="8219" y2="77251"/>
                        <a14:foregroundMark x1="38401" y1="96457" x2="10931" y2="78977"/>
                        <a14:foregroundMark x1="6055" y1="71907" x2="11285" y2="38819"/>
                        <a14:foregroundMark x1="11285" y1="38819" x2="11834" y2="38425"/>
                        <a14:foregroundMark x1="6153" y1="72010" x2="10266" y2="30157"/>
                        <a14:foregroundMark x1="10266" y1="30157" x2="36677" y2="6850"/>
                        <a14:foregroundMark x1="36677" y1="6850" x2="71865" y2="11890"/>
                        <a14:foregroundMark x1="71865" y1="11890" x2="86677" y2="28976"/>
                        <a14:foregroundMark x1="91850" y1="32362" x2="95141" y2="68819"/>
                        <a14:foregroundMark x1="95141" y1="68819" x2="69201" y2="95433"/>
                        <a14:foregroundMark x1="69201" y1="95433" x2="29426" y2="94226"/>
                        <a14:foregroundMark x1="27146" y1="93396" x2="7994" y2="64724"/>
                        <a14:foregroundMark x1="45219" y1="93071" x2="79624" y2="79055"/>
                        <a14:foregroundMark x1="79624" y1="79055" x2="92085" y2="45197"/>
                        <a14:foregroundMark x1="92085" y1="45197" x2="92085" y2="35512"/>
                        <a14:foregroundMark x1="37304" y1="6299" x2="69749" y2="8346"/>
                        <a14:foregroundMark x1="40047" y1="5591" x2="61207" y2="5354"/>
                        <a14:foregroundMark x1="92790" y1="38661" x2="93652" y2="48661"/>
                        <a14:foregroundMark x1="92790" y1="40315" x2="95298" y2="52520"/>
                        <a14:foregroundMark x1="20141" y1="81339" x2="46082" y2="91969"/>
                        <a14:foregroundMark x1="49060" y1="93307" x2="79859" y2="78819"/>
                        <a14:foregroundMark x1="79859" y1="78819" x2="86050" y2="70000"/>
                        <a14:foregroundMark x1="52429" y1="93307" x2="78605" y2="79528"/>
                        <a14:foregroundMark x1="59404" y1="91496" x2="79232" y2="82205"/>
                        <a14:backgroundMark x1="13480" y1="7795" x2="235" y2="19764"/>
                        <a14:backgroundMark x1="9248" y1="15906" x2="4937" y2="14961"/>
                        <a14:backgroundMark x1="3997" y1="84094" x2="15361" y2="92598"/>
                        <a14:backgroundMark x1="79859" y1="96457" x2="94044" y2="81654"/>
                        <a14:backgroundMark x1="6661" y1="75669" x2="6661" y2="75669"/>
                        <a14:backgroundMark x1="4624" y1="72677" x2="8229" y2="77244"/>
                        <a14:backgroundMark x1="3918" y1="71575" x2="6661" y2="74488"/>
                        <a14:backgroundMark x1="7524" y1="77244" x2="10031" y2="79921"/>
                        <a14:backgroundMark x1="9796" y1="79685" x2="10893" y2="81102"/>
                        <a14:backgroundMark x1="25157" y1="94016" x2="31426" y2="96299"/>
                      </a14:backgroundRemoval>
                    </a14:imgEffect>
                  </a14:imgLayer>
                </a14:imgProps>
              </a:ext>
            </a:extLst>
          </a:blip>
          <a:stretch>
            <a:fillRect/>
          </a:stretch>
        </p:blipFill>
        <p:spPr>
          <a:xfrm>
            <a:off x="9652383" y="3811453"/>
            <a:ext cx="1330239" cy="1323589"/>
          </a:xfrm>
          <a:prstGeom prst="rect">
            <a:avLst/>
          </a:prstGeom>
        </p:spPr>
      </p:pic>
      <p:pic>
        <p:nvPicPr>
          <p:cNvPr id="6" name="Picture 4" descr="image  2020 03 17 universite rennes 1">
            <a:extLst>
              <a:ext uri="{FF2B5EF4-FFF2-40B4-BE49-F238E27FC236}">
                <a16:creationId xmlns:a16="http://schemas.microsoft.com/office/drawing/2014/main" id="{7DAA0D18-D463-7A01-ECB5-865A169284B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649725" y="5061430"/>
            <a:ext cx="3215406" cy="1634498"/>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uppo 7">
            <a:extLst>
              <a:ext uri="{FF2B5EF4-FFF2-40B4-BE49-F238E27FC236}">
                <a16:creationId xmlns:a16="http://schemas.microsoft.com/office/drawing/2014/main" id="{62634E19-8200-BEA1-298E-E0B258214569}"/>
              </a:ext>
            </a:extLst>
          </p:cNvPr>
          <p:cNvGrpSpPr/>
          <p:nvPr/>
        </p:nvGrpSpPr>
        <p:grpSpPr>
          <a:xfrm>
            <a:off x="505427" y="3050561"/>
            <a:ext cx="4874132" cy="1709697"/>
            <a:chOff x="854163" y="244385"/>
            <a:chExt cx="3333904" cy="1169432"/>
          </a:xfrm>
        </p:grpSpPr>
        <p:grpSp>
          <p:nvGrpSpPr>
            <p:cNvPr id="9" name="Gruppo 8">
              <a:extLst>
                <a:ext uri="{FF2B5EF4-FFF2-40B4-BE49-F238E27FC236}">
                  <a16:creationId xmlns:a16="http://schemas.microsoft.com/office/drawing/2014/main" id="{257E76FA-B0D7-36C9-63CC-3157B92C7BF7}"/>
                </a:ext>
              </a:extLst>
            </p:cNvPr>
            <p:cNvGrpSpPr/>
            <p:nvPr/>
          </p:nvGrpSpPr>
          <p:grpSpPr>
            <a:xfrm>
              <a:off x="854163" y="244385"/>
              <a:ext cx="1290439" cy="1169432"/>
              <a:chOff x="9941459" y="2899481"/>
              <a:chExt cx="1290439" cy="1169432"/>
            </a:xfrm>
          </p:grpSpPr>
          <p:sp>
            <p:nvSpPr>
              <p:cNvPr id="60" name="Figura a mano libera 59">
                <a:extLst>
                  <a:ext uri="{FF2B5EF4-FFF2-40B4-BE49-F238E27FC236}">
                    <a16:creationId xmlns:a16="http://schemas.microsoft.com/office/drawing/2014/main" id="{152BF828-442E-CEC4-2060-B93DF55F757D}"/>
                  </a:ext>
                </a:extLst>
              </p:cNvPr>
              <p:cNvSpPr/>
              <p:nvPr/>
            </p:nvSpPr>
            <p:spPr>
              <a:xfrm>
                <a:off x="9941459" y="2899481"/>
                <a:ext cx="1290439" cy="1169432"/>
              </a:xfrm>
              <a:custGeom>
                <a:avLst/>
                <a:gdLst>
                  <a:gd name="csX0" fmla="*/ 1290439 w 1290439"/>
                  <a:gd name="csY0" fmla="*/ 1162789 h 1169432"/>
                  <a:gd name="csX1" fmla="*/ 1273220 w 1290439"/>
                  <a:gd name="csY1" fmla="*/ 1011568 h 1169432"/>
                  <a:gd name="csX2" fmla="*/ 1041369 w 1290439"/>
                  <a:gd name="csY2" fmla="*/ 962903 h 1169432"/>
                  <a:gd name="csX3" fmla="*/ 1166243 w 1290439"/>
                  <a:gd name="csY3" fmla="*/ 447304 h 1169432"/>
                  <a:gd name="csX4" fmla="*/ 1166243 w 1290439"/>
                  <a:gd name="csY4" fmla="*/ 447304 h 1169432"/>
                  <a:gd name="csX5" fmla="*/ 452523 w 1290439"/>
                  <a:gd name="csY5" fmla="*/ 16297 h 1169432"/>
                  <a:gd name="csX6" fmla="*/ 452523 w 1290439"/>
                  <a:gd name="csY6" fmla="*/ 16297 h 1169432"/>
                  <a:gd name="csX7" fmla="*/ 16482 w 1290439"/>
                  <a:gd name="csY7" fmla="*/ 721995 h 1169432"/>
                  <a:gd name="csX8" fmla="*/ 730202 w 1290439"/>
                  <a:gd name="csY8" fmla="*/ 1153136 h 1169432"/>
                  <a:gd name="csX9" fmla="*/ 925444 w 1290439"/>
                  <a:gd name="csY9" fmla="*/ 1066801 h 1169432"/>
                  <a:gd name="csX10" fmla="*/ 1210173 w 1290439"/>
                  <a:gd name="csY10" fmla="*/ 1167615 h 1169432"/>
                  <a:gd name="csX11" fmla="*/ 1290439 w 1290439"/>
                  <a:gd name="csY11" fmla="*/ 1162923 h 1169432"/>
                  <a:gd name="csX12" fmla="*/ 508656 w 1290439"/>
                  <a:gd name="csY12" fmla="*/ 245944 h 1169432"/>
                  <a:gd name="csX13" fmla="*/ 933986 w 1290439"/>
                  <a:gd name="csY13" fmla="*/ 502805 h 1169432"/>
                  <a:gd name="csX14" fmla="*/ 865515 w 1290439"/>
                  <a:gd name="csY14" fmla="*/ 803639 h 1169432"/>
                  <a:gd name="csX15" fmla="*/ 688848 w 1290439"/>
                  <a:gd name="csY15" fmla="*/ 637000 h 1169432"/>
                  <a:gd name="csX16" fmla="*/ 285347 w 1290439"/>
                  <a:gd name="csY16" fmla="*/ 461246 h 1169432"/>
                  <a:gd name="csX17" fmla="*/ 260128 w 1290439"/>
                  <a:gd name="csY17" fmla="*/ 466072 h 1169432"/>
                  <a:gd name="csX18" fmla="*/ 508791 w 1290439"/>
                  <a:gd name="csY18" fmla="*/ 245944 h 1169432"/>
                  <a:gd name="csX19" fmla="*/ 674205 w 1290439"/>
                  <a:gd name="csY19" fmla="*/ 923355 h 1169432"/>
                  <a:gd name="csX20" fmla="*/ 248875 w 1290439"/>
                  <a:gd name="csY20" fmla="*/ 666494 h 1169432"/>
                  <a:gd name="csX21" fmla="*/ 244265 w 1290439"/>
                  <a:gd name="csY21" fmla="*/ 643972 h 1169432"/>
                  <a:gd name="csX22" fmla="*/ 306634 w 1290439"/>
                  <a:gd name="csY22" fmla="*/ 611931 h 1169432"/>
                  <a:gd name="csX23" fmla="*/ 585397 w 1290439"/>
                  <a:gd name="csY23" fmla="*/ 749612 h 1169432"/>
                  <a:gd name="csX24" fmla="*/ 744031 w 1290439"/>
                  <a:gd name="csY24" fmla="*/ 898688 h 1169432"/>
                  <a:gd name="csX25" fmla="*/ 674205 w 1290439"/>
                  <a:gd name="csY25" fmla="*/ 923221 h 1169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290439" h="1169432">
                    <a:moveTo>
                      <a:pt x="1290439" y="1162789"/>
                    </a:moveTo>
                    <a:lnTo>
                      <a:pt x="1273220" y="1011568"/>
                    </a:lnTo>
                    <a:cubicBezTo>
                      <a:pt x="1168955" y="1023097"/>
                      <a:pt x="1108755" y="1010093"/>
                      <a:pt x="1041369" y="962903"/>
                    </a:cubicBezTo>
                    <a:cubicBezTo>
                      <a:pt x="1159464" y="825088"/>
                      <a:pt x="1212207" y="635392"/>
                      <a:pt x="1166243" y="447304"/>
                    </a:cubicBezTo>
                    <a:lnTo>
                      <a:pt x="1166243" y="447304"/>
                    </a:lnTo>
                    <a:cubicBezTo>
                      <a:pt x="1089773" y="134807"/>
                      <a:pt x="768708" y="-59180"/>
                      <a:pt x="452523" y="16297"/>
                    </a:cubicBezTo>
                    <a:lnTo>
                      <a:pt x="452523" y="16297"/>
                    </a:lnTo>
                    <a:cubicBezTo>
                      <a:pt x="136339" y="91773"/>
                      <a:pt x="-59853" y="409364"/>
                      <a:pt x="16482" y="721995"/>
                    </a:cubicBezTo>
                    <a:cubicBezTo>
                      <a:pt x="92816" y="1034626"/>
                      <a:pt x="414017" y="1228613"/>
                      <a:pt x="730202" y="1153136"/>
                    </a:cubicBezTo>
                    <a:cubicBezTo>
                      <a:pt x="802197" y="1135976"/>
                      <a:pt x="867820" y="1106081"/>
                      <a:pt x="925444" y="1066801"/>
                    </a:cubicBezTo>
                    <a:cubicBezTo>
                      <a:pt x="1008151" y="1131418"/>
                      <a:pt x="1089773" y="1167615"/>
                      <a:pt x="1210173" y="1167615"/>
                    </a:cubicBezTo>
                    <a:cubicBezTo>
                      <a:pt x="1235120" y="1167615"/>
                      <a:pt x="1261831" y="1166006"/>
                      <a:pt x="1290439" y="1162923"/>
                    </a:cubicBezTo>
                    <a:close/>
                    <a:moveTo>
                      <a:pt x="508656" y="245944"/>
                    </a:moveTo>
                    <a:cubicBezTo>
                      <a:pt x="697797" y="200765"/>
                      <a:pt x="888294" y="315790"/>
                      <a:pt x="933986" y="502805"/>
                    </a:cubicBezTo>
                    <a:cubicBezTo>
                      <a:pt x="960696" y="612333"/>
                      <a:pt x="931952" y="722263"/>
                      <a:pt x="865515" y="803639"/>
                    </a:cubicBezTo>
                    <a:cubicBezTo>
                      <a:pt x="815756" y="754974"/>
                      <a:pt x="759352" y="700277"/>
                      <a:pt x="688848" y="637000"/>
                    </a:cubicBezTo>
                    <a:cubicBezTo>
                      <a:pt x="540518" y="503878"/>
                      <a:pt x="404662" y="444757"/>
                      <a:pt x="285347" y="461246"/>
                    </a:cubicBezTo>
                    <a:cubicBezTo>
                      <a:pt x="276534" y="462453"/>
                      <a:pt x="268263" y="464195"/>
                      <a:pt x="260128" y="466072"/>
                    </a:cubicBezTo>
                    <a:cubicBezTo>
                      <a:pt x="299041" y="359896"/>
                      <a:pt x="389341" y="274365"/>
                      <a:pt x="508791" y="245944"/>
                    </a:cubicBezTo>
                    <a:close/>
                    <a:moveTo>
                      <a:pt x="674205" y="923355"/>
                    </a:moveTo>
                    <a:cubicBezTo>
                      <a:pt x="485064" y="968534"/>
                      <a:pt x="294567" y="853509"/>
                      <a:pt x="248875" y="666494"/>
                    </a:cubicBezTo>
                    <a:cubicBezTo>
                      <a:pt x="247112" y="658986"/>
                      <a:pt x="245620" y="651479"/>
                      <a:pt x="244265" y="643972"/>
                    </a:cubicBezTo>
                    <a:cubicBezTo>
                      <a:pt x="249417" y="637939"/>
                      <a:pt x="269755" y="617025"/>
                      <a:pt x="306634" y="611931"/>
                    </a:cubicBezTo>
                    <a:cubicBezTo>
                      <a:pt x="376731" y="602279"/>
                      <a:pt x="475708" y="651211"/>
                      <a:pt x="585397" y="749612"/>
                    </a:cubicBezTo>
                    <a:cubicBezTo>
                      <a:pt x="647495" y="805247"/>
                      <a:pt x="698610" y="854448"/>
                      <a:pt x="744031" y="898688"/>
                    </a:cubicBezTo>
                    <a:cubicBezTo>
                      <a:pt x="722066" y="909011"/>
                      <a:pt x="698746" y="917457"/>
                      <a:pt x="674205" y="923221"/>
                    </a:cubicBezTo>
                    <a:close/>
                  </a:path>
                </a:pathLst>
              </a:custGeom>
              <a:solidFill>
                <a:srgbClr val="255183"/>
              </a:solidFill>
              <a:ln w="8057" cap="flat">
                <a:noFill/>
                <a:prstDash val="solid"/>
                <a:miter/>
              </a:ln>
            </p:spPr>
            <p:txBody>
              <a:bodyPr/>
              <a:lstStyle/>
              <a:p>
                <a:endParaRPr lang="it-IT"/>
              </a:p>
            </p:txBody>
          </p:sp>
          <p:sp>
            <p:nvSpPr>
              <p:cNvPr id="61" name="Figura a mano libera 60">
                <a:extLst>
                  <a:ext uri="{FF2B5EF4-FFF2-40B4-BE49-F238E27FC236}">
                    <a16:creationId xmlns:a16="http://schemas.microsoft.com/office/drawing/2014/main" id="{6CDE8E9A-A685-9644-356D-A60E585E95E0}"/>
                  </a:ext>
                </a:extLst>
              </p:cNvPr>
              <p:cNvSpPr/>
              <p:nvPr/>
            </p:nvSpPr>
            <p:spPr>
              <a:xfrm>
                <a:off x="10029937" y="2996046"/>
                <a:ext cx="607827" cy="494719"/>
              </a:xfrm>
              <a:custGeom>
                <a:avLst/>
                <a:gdLst>
                  <a:gd name="csX0" fmla="*/ 596168 w 607827"/>
                  <a:gd name="csY0" fmla="*/ 66528 h 494719"/>
                  <a:gd name="csX1" fmla="*/ 122840 w 607827"/>
                  <a:gd name="csY1" fmla="*/ 272714 h 494719"/>
                  <a:gd name="csX2" fmla="*/ 58437 w 607827"/>
                  <a:gd name="csY2" fmla="*/ 494720 h 494719"/>
                  <a:gd name="csX3" fmla="*/ 0 w 607827"/>
                  <a:gd name="csY3" fmla="*/ 493781 h 494719"/>
                  <a:gd name="csX4" fmla="*/ 72809 w 607827"/>
                  <a:gd name="csY4" fmla="*/ 242819 h 494719"/>
                  <a:gd name="csX5" fmla="*/ 607828 w 607827"/>
                  <a:gd name="csY5" fmla="*/ 9820 h 494719"/>
                  <a:gd name="csX6" fmla="*/ 596303 w 607827"/>
                  <a:gd name="csY6" fmla="*/ 66528 h 4947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7827" h="494719">
                    <a:moveTo>
                      <a:pt x="596168" y="66528"/>
                    </a:moveTo>
                    <a:cubicBezTo>
                      <a:pt x="410687" y="29527"/>
                      <a:pt x="220597" y="112511"/>
                      <a:pt x="122840" y="272714"/>
                    </a:cubicBezTo>
                    <a:cubicBezTo>
                      <a:pt x="81893" y="339879"/>
                      <a:pt x="59657" y="416696"/>
                      <a:pt x="58437" y="494720"/>
                    </a:cubicBezTo>
                    <a:lnTo>
                      <a:pt x="0" y="493781"/>
                    </a:lnTo>
                    <a:cubicBezTo>
                      <a:pt x="1356" y="405569"/>
                      <a:pt x="26575" y="318832"/>
                      <a:pt x="72809" y="242819"/>
                    </a:cubicBezTo>
                    <a:cubicBezTo>
                      <a:pt x="183311" y="61702"/>
                      <a:pt x="398213" y="-31873"/>
                      <a:pt x="607828" y="9820"/>
                    </a:cubicBezTo>
                    <a:lnTo>
                      <a:pt x="596303" y="66528"/>
                    </a:lnTo>
                    <a:close/>
                  </a:path>
                </a:pathLst>
              </a:custGeom>
              <a:solidFill>
                <a:srgbClr val="FCFCFC"/>
              </a:solidFill>
              <a:ln w="8057" cap="flat">
                <a:noFill/>
                <a:prstDash val="solid"/>
                <a:miter/>
              </a:ln>
            </p:spPr>
            <p:txBody>
              <a:bodyPr/>
              <a:lstStyle/>
              <a:p>
                <a:endParaRPr lang="it-IT"/>
              </a:p>
            </p:txBody>
          </p:sp>
          <p:sp>
            <p:nvSpPr>
              <p:cNvPr id="62" name="Figura a mano libera 61">
                <a:extLst>
                  <a:ext uri="{FF2B5EF4-FFF2-40B4-BE49-F238E27FC236}">
                    <a16:creationId xmlns:a16="http://schemas.microsoft.com/office/drawing/2014/main" id="{26521DA2-20D7-8E71-EA44-79F4B086290A}"/>
                  </a:ext>
                </a:extLst>
              </p:cNvPr>
              <p:cNvSpPr/>
              <p:nvPr/>
            </p:nvSpPr>
            <p:spPr>
              <a:xfrm>
                <a:off x="10679525" y="3026512"/>
                <a:ext cx="357990" cy="725137"/>
              </a:xfrm>
              <a:custGeom>
                <a:avLst/>
                <a:gdLst>
                  <a:gd name="csX0" fmla="*/ 329065 w 357990"/>
                  <a:gd name="csY0" fmla="*/ 640947 h 725137"/>
                  <a:gd name="csX1" fmla="*/ 295304 w 357990"/>
                  <a:gd name="csY1" fmla="*/ 725137 h 725137"/>
                  <a:gd name="csX2" fmla="*/ 239714 w 357990"/>
                  <a:gd name="csY2" fmla="*/ 695376 h 725137"/>
                  <a:gd name="csX3" fmla="*/ 273882 w 357990"/>
                  <a:gd name="csY3" fmla="*/ 621642 h 725137"/>
                  <a:gd name="csX4" fmla="*/ 0 w 357990"/>
                  <a:gd name="csY4" fmla="*/ 55233 h 725137"/>
                  <a:gd name="csX5" fmla="*/ 17626 w 357990"/>
                  <a:gd name="csY5" fmla="*/ 0 h 725137"/>
                  <a:gd name="csX6" fmla="*/ 20609 w 357990"/>
                  <a:gd name="csY6" fmla="*/ 1072 h 725137"/>
                  <a:gd name="csX7" fmla="*/ 328929 w 357990"/>
                  <a:gd name="csY7" fmla="*/ 640813 h 725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57990" h="725137">
                    <a:moveTo>
                      <a:pt x="329065" y="640947"/>
                    </a:moveTo>
                    <a:cubicBezTo>
                      <a:pt x="318761" y="669770"/>
                      <a:pt x="310625" y="698861"/>
                      <a:pt x="295304" y="725137"/>
                    </a:cubicBezTo>
                    <a:lnTo>
                      <a:pt x="239714" y="695376"/>
                    </a:lnTo>
                    <a:cubicBezTo>
                      <a:pt x="253273" y="672049"/>
                      <a:pt x="264798" y="647248"/>
                      <a:pt x="273882" y="621642"/>
                    </a:cubicBezTo>
                    <a:cubicBezTo>
                      <a:pt x="356318" y="390789"/>
                      <a:pt x="233477" y="136742"/>
                      <a:pt x="0" y="55233"/>
                    </a:cubicBezTo>
                    <a:lnTo>
                      <a:pt x="17626" y="0"/>
                    </a:lnTo>
                    <a:lnTo>
                      <a:pt x="20609" y="1072"/>
                    </a:lnTo>
                    <a:cubicBezTo>
                      <a:pt x="283373" y="92770"/>
                      <a:pt x="422212" y="379930"/>
                      <a:pt x="328929" y="640813"/>
                    </a:cubicBezTo>
                    <a:close/>
                  </a:path>
                </a:pathLst>
              </a:custGeom>
              <a:solidFill>
                <a:srgbClr val="D11216"/>
              </a:solidFill>
              <a:ln w="8057" cap="flat">
                <a:noFill/>
                <a:prstDash val="solid"/>
                <a:miter/>
              </a:ln>
            </p:spPr>
            <p:txBody>
              <a:bodyPr/>
              <a:lstStyle/>
              <a:p>
                <a:endParaRPr lang="it-IT"/>
              </a:p>
            </p:txBody>
          </p:sp>
          <p:sp>
            <p:nvSpPr>
              <p:cNvPr id="63" name="Figura a mano libera 62">
                <a:extLst>
                  <a:ext uri="{FF2B5EF4-FFF2-40B4-BE49-F238E27FC236}">
                    <a16:creationId xmlns:a16="http://schemas.microsoft.com/office/drawing/2014/main" id="{F9E879C5-5C3F-9EAB-403C-D5BB14FB1D75}"/>
                  </a:ext>
                </a:extLst>
              </p:cNvPr>
              <p:cNvSpPr/>
              <p:nvPr/>
            </p:nvSpPr>
            <p:spPr>
              <a:xfrm>
                <a:off x="10028988" y="3551362"/>
                <a:ext cx="663417" cy="442437"/>
              </a:xfrm>
              <a:custGeom>
                <a:avLst/>
                <a:gdLst>
                  <a:gd name="csX0" fmla="*/ 663418 w 663417"/>
                  <a:gd name="csY0" fmla="*/ 417601 h 442437"/>
                  <a:gd name="csX1" fmla="*/ 165143 w 663417"/>
                  <a:gd name="csY1" fmla="*/ 313569 h 442437"/>
                  <a:gd name="csX2" fmla="*/ 0 w 663417"/>
                  <a:gd name="csY2" fmla="*/ 7910 h 442437"/>
                  <a:gd name="csX3" fmla="*/ 57895 w 663417"/>
                  <a:gd name="csY3" fmla="*/ 0 h 442437"/>
                  <a:gd name="csX4" fmla="*/ 203920 w 663417"/>
                  <a:gd name="csY4" fmla="*/ 270402 h 442437"/>
                  <a:gd name="csX5" fmla="*/ 644165 w 663417"/>
                  <a:gd name="csY5" fmla="*/ 360357 h 442437"/>
                  <a:gd name="csX6" fmla="*/ 663282 w 663417"/>
                  <a:gd name="csY6" fmla="*/ 417601 h 44243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63417" h="442437">
                    <a:moveTo>
                      <a:pt x="663418" y="417601"/>
                    </a:moveTo>
                    <a:cubicBezTo>
                      <a:pt x="491632" y="473906"/>
                      <a:pt x="300185" y="432482"/>
                      <a:pt x="165143" y="313569"/>
                    </a:cubicBezTo>
                    <a:cubicBezTo>
                      <a:pt x="75114" y="234339"/>
                      <a:pt x="16541" y="125749"/>
                      <a:pt x="0" y="7910"/>
                    </a:cubicBezTo>
                    <a:lnTo>
                      <a:pt x="57895" y="0"/>
                    </a:lnTo>
                    <a:cubicBezTo>
                      <a:pt x="72402" y="104300"/>
                      <a:pt x="124332" y="200288"/>
                      <a:pt x="203920" y="270402"/>
                    </a:cubicBezTo>
                    <a:cubicBezTo>
                      <a:pt x="323370" y="375640"/>
                      <a:pt x="492174" y="410093"/>
                      <a:pt x="644165" y="360357"/>
                    </a:cubicBezTo>
                    <a:lnTo>
                      <a:pt x="663282" y="417601"/>
                    </a:lnTo>
                    <a:close/>
                  </a:path>
                </a:pathLst>
              </a:custGeom>
              <a:solidFill>
                <a:srgbClr val="5DB13F"/>
              </a:solidFill>
              <a:ln w="8057" cap="flat">
                <a:noFill/>
                <a:prstDash val="solid"/>
                <a:miter/>
              </a:ln>
            </p:spPr>
            <p:txBody>
              <a:bodyPr/>
              <a:lstStyle/>
              <a:p>
                <a:endParaRPr lang="it-IT"/>
              </a:p>
            </p:txBody>
          </p:sp>
        </p:grpSp>
        <p:grpSp>
          <p:nvGrpSpPr>
            <p:cNvPr id="10" name="Gruppo 9">
              <a:extLst>
                <a:ext uri="{FF2B5EF4-FFF2-40B4-BE49-F238E27FC236}">
                  <a16:creationId xmlns:a16="http://schemas.microsoft.com/office/drawing/2014/main" id="{A9584329-62A5-2971-7B5A-F68B52A147FD}"/>
                </a:ext>
              </a:extLst>
            </p:cNvPr>
            <p:cNvGrpSpPr/>
            <p:nvPr/>
          </p:nvGrpSpPr>
          <p:grpSpPr>
            <a:xfrm>
              <a:off x="2368108" y="446384"/>
              <a:ext cx="1819959" cy="800881"/>
              <a:chOff x="11309724" y="3065390"/>
              <a:chExt cx="1819959" cy="800881"/>
            </a:xfrm>
            <a:solidFill>
              <a:srgbClr val="224C7C"/>
            </a:solidFill>
          </p:grpSpPr>
          <p:sp>
            <p:nvSpPr>
              <p:cNvPr id="11" name="Figura a mano libera 10">
                <a:extLst>
                  <a:ext uri="{FF2B5EF4-FFF2-40B4-BE49-F238E27FC236}">
                    <a16:creationId xmlns:a16="http://schemas.microsoft.com/office/drawing/2014/main" id="{68CB93C9-A4F4-813F-B9F6-CC10A7E2C5BA}"/>
                  </a:ext>
                </a:extLst>
              </p:cNvPr>
              <p:cNvSpPr/>
              <p:nvPr/>
            </p:nvSpPr>
            <p:spPr>
              <a:xfrm>
                <a:off x="11314605" y="3585279"/>
                <a:ext cx="80808" cy="100143"/>
              </a:xfrm>
              <a:custGeom>
                <a:avLst/>
                <a:gdLst>
                  <a:gd name="csX0" fmla="*/ 271 w 80808"/>
                  <a:gd name="csY0" fmla="*/ 100144 h 100143"/>
                  <a:gd name="csX1" fmla="*/ 271 w 80808"/>
                  <a:gd name="csY1" fmla="*/ 0 h 100143"/>
                  <a:gd name="csX2" fmla="*/ 16406 w 80808"/>
                  <a:gd name="csY2" fmla="*/ 0 h 100143"/>
                  <a:gd name="csX3" fmla="*/ 66030 w 80808"/>
                  <a:gd name="csY3" fmla="*/ 76281 h 100143"/>
                  <a:gd name="csX4" fmla="*/ 66030 w 80808"/>
                  <a:gd name="csY4" fmla="*/ 0 h 100143"/>
                  <a:gd name="csX5" fmla="*/ 80809 w 80808"/>
                  <a:gd name="csY5" fmla="*/ 0 h 100143"/>
                  <a:gd name="csX6" fmla="*/ 80809 w 80808"/>
                  <a:gd name="csY6" fmla="*/ 100144 h 100143"/>
                  <a:gd name="csX7" fmla="*/ 65488 w 80808"/>
                  <a:gd name="csY7" fmla="*/ 100144 h 100143"/>
                  <a:gd name="csX8" fmla="*/ 14914 w 80808"/>
                  <a:gd name="csY8" fmla="*/ 22656 h 100143"/>
                  <a:gd name="csX9" fmla="*/ 14914 w 80808"/>
                  <a:gd name="csY9" fmla="*/ 100144 h 100143"/>
                  <a:gd name="csX10" fmla="*/ 0 w 80808"/>
                  <a:gd name="csY10"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808" h="100143">
                    <a:moveTo>
                      <a:pt x="271" y="100144"/>
                    </a:moveTo>
                    <a:lnTo>
                      <a:pt x="271" y="0"/>
                    </a:lnTo>
                    <a:lnTo>
                      <a:pt x="16406" y="0"/>
                    </a:lnTo>
                    <a:lnTo>
                      <a:pt x="66030" y="76281"/>
                    </a:lnTo>
                    <a:lnTo>
                      <a:pt x="66030" y="0"/>
                    </a:lnTo>
                    <a:lnTo>
                      <a:pt x="80809" y="0"/>
                    </a:lnTo>
                    <a:lnTo>
                      <a:pt x="80809" y="100144"/>
                    </a:lnTo>
                    <a:lnTo>
                      <a:pt x="65488" y="100144"/>
                    </a:lnTo>
                    <a:lnTo>
                      <a:pt x="14914" y="22656"/>
                    </a:lnTo>
                    <a:lnTo>
                      <a:pt x="14914" y="100144"/>
                    </a:lnTo>
                    <a:lnTo>
                      <a:pt x="0" y="100144"/>
                    </a:lnTo>
                    <a:close/>
                  </a:path>
                </a:pathLst>
              </a:custGeom>
              <a:grpFill/>
              <a:ln w="8057" cap="flat">
                <a:noFill/>
                <a:prstDash val="solid"/>
                <a:miter/>
              </a:ln>
            </p:spPr>
            <p:txBody>
              <a:bodyPr/>
              <a:lstStyle/>
              <a:p>
                <a:endParaRPr lang="it-IT"/>
              </a:p>
            </p:txBody>
          </p:sp>
          <p:sp>
            <p:nvSpPr>
              <p:cNvPr id="12" name="Figura a mano libera 11">
                <a:extLst>
                  <a:ext uri="{FF2B5EF4-FFF2-40B4-BE49-F238E27FC236}">
                    <a16:creationId xmlns:a16="http://schemas.microsoft.com/office/drawing/2014/main" id="{B796CBF0-C166-1F09-D2FD-7EB058E819AA}"/>
                  </a:ext>
                </a:extLst>
              </p:cNvPr>
              <p:cNvSpPr/>
              <p:nvPr/>
            </p:nvSpPr>
            <p:spPr>
              <a:xfrm>
                <a:off x="11411684"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7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4" y="74538"/>
                      <a:pt x="51794"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7"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0"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13" name="Figura a mano libera 12">
                <a:extLst>
                  <a:ext uri="{FF2B5EF4-FFF2-40B4-BE49-F238E27FC236}">
                    <a16:creationId xmlns:a16="http://schemas.microsoft.com/office/drawing/2014/main" id="{98FA8532-16F3-EC6E-C438-73D08C3D6FA3}"/>
                  </a:ext>
                </a:extLst>
              </p:cNvPr>
              <p:cNvSpPr/>
              <p:nvPr/>
            </p:nvSpPr>
            <p:spPr>
              <a:xfrm>
                <a:off x="11504425" y="3585279"/>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14" name="Figura a mano libera 13">
                <a:extLst>
                  <a:ext uri="{FF2B5EF4-FFF2-40B4-BE49-F238E27FC236}">
                    <a16:creationId xmlns:a16="http://schemas.microsoft.com/office/drawing/2014/main" id="{247376C2-C2F6-8200-91D2-7F442128C718}"/>
                  </a:ext>
                </a:extLst>
              </p:cNvPr>
              <p:cNvSpPr/>
              <p:nvPr/>
            </p:nvSpPr>
            <p:spPr>
              <a:xfrm>
                <a:off x="11553100" y="3585279"/>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it-IT"/>
              </a:p>
            </p:txBody>
          </p:sp>
          <p:sp>
            <p:nvSpPr>
              <p:cNvPr id="15" name="Figura a mano libera 14">
                <a:extLst>
                  <a:ext uri="{FF2B5EF4-FFF2-40B4-BE49-F238E27FC236}">
                    <a16:creationId xmlns:a16="http://schemas.microsoft.com/office/drawing/2014/main" id="{4190F799-A4D5-A36F-323C-20B9711B2FBE}"/>
                  </a:ext>
                </a:extLst>
              </p:cNvPr>
              <p:cNvSpPr/>
              <p:nvPr/>
            </p:nvSpPr>
            <p:spPr>
              <a:xfrm>
                <a:off x="11582250" y="3608338"/>
                <a:ext cx="81893" cy="79096"/>
              </a:xfrm>
              <a:custGeom>
                <a:avLst/>
                <a:gdLst>
                  <a:gd name="csX0" fmla="*/ 0 w 81893"/>
                  <a:gd name="csY0" fmla="*/ 39146 h 79096"/>
                  <a:gd name="csX1" fmla="*/ 3254 w 81893"/>
                  <a:gd name="csY1" fmla="*/ 23997 h 79096"/>
                  <a:gd name="csX2" fmla="*/ 11932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80 h 79096"/>
                  <a:gd name="csX21" fmla="*/ 40811 w 81893"/>
                  <a:gd name="csY21" fmla="*/ 13004 h 79096"/>
                  <a:gd name="csX22" fmla="*/ 21829 w 81893"/>
                  <a:gd name="csY22" fmla="*/ 20780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5" y="28823"/>
                      <a:pt x="3254" y="23997"/>
                    </a:cubicBezTo>
                    <a:cubicBezTo>
                      <a:pt x="5423" y="19171"/>
                      <a:pt x="8271" y="15015"/>
                      <a:pt x="11932"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4"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90" y="66360"/>
                      <a:pt x="40811" y="66360"/>
                    </a:cubicBezTo>
                    <a:cubicBezTo>
                      <a:pt x="48133" y="66360"/>
                      <a:pt x="54370" y="63813"/>
                      <a:pt x="59657" y="58585"/>
                    </a:cubicBezTo>
                    <a:cubicBezTo>
                      <a:pt x="64945" y="53356"/>
                      <a:pt x="67521" y="47190"/>
                      <a:pt x="67521" y="39950"/>
                    </a:cubicBezTo>
                    <a:cubicBezTo>
                      <a:pt x="67521" y="32711"/>
                      <a:pt x="64945" y="26008"/>
                      <a:pt x="59793" y="20780"/>
                    </a:cubicBezTo>
                    <a:cubicBezTo>
                      <a:pt x="54641" y="15551"/>
                      <a:pt x="48268" y="13004"/>
                      <a:pt x="40811" y="13004"/>
                    </a:cubicBezTo>
                    <a:cubicBezTo>
                      <a:pt x="33354" y="13004"/>
                      <a:pt x="26982" y="15551"/>
                      <a:pt x="21829" y="20780"/>
                    </a:cubicBezTo>
                    <a:close/>
                  </a:path>
                </a:pathLst>
              </a:custGeom>
              <a:grpFill/>
              <a:ln w="8057" cap="flat">
                <a:noFill/>
                <a:prstDash val="solid"/>
                <a:miter/>
              </a:ln>
            </p:spPr>
            <p:txBody>
              <a:bodyPr/>
              <a:lstStyle/>
              <a:p>
                <a:endParaRPr lang="it-IT"/>
              </a:p>
            </p:txBody>
          </p:sp>
          <p:sp>
            <p:nvSpPr>
              <p:cNvPr id="16" name="Figura a mano libera 15">
                <a:extLst>
                  <a:ext uri="{FF2B5EF4-FFF2-40B4-BE49-F238E27FC236}">
                    <a16:creationId xmlns:a16="http://schemas.microsoft.com/office/drawing/2014/main" id="{CD0F44FC-2B1C-96F1-F6D1-3D4DAE343C16}"/>
                  </a:ext>
                </a:extLst>
              </p:cNvPr>
              <p:cNvSpPr/>
              <p:nvPr/>
            </p:nvSpPr>
            <p:spPr>
              <a:xfrm>
                <a:off x="11678787"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39"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17" name="Figura a mano libera 16">
                <a:extLst>
                  <a:ext uri="{FF2B5EF4-FFF2-40B4-BE49-F238E27FC236}">
                    <a16:creationId xmlns:a16="http://schemas.microsoft.com/office/drawing/2014/main" id="{4F2DE64D-42D5-1F09-184C-FBCC2B2D81C7}"/>
                  </a:ext>
                </a:extLst>
              </p:cNvPr>
              <p:cNvSpPr/>
              <p:nvPr/>
            </p:nvSpPr>
            <p:spPr>
              <a:xfrm>
                <a:off x="11760274"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6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3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3"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6"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3"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18" name="Figura a mano libera 17">
                <a:extLst>
                  <a:ext uri="{FF2B5EF4-FFF2-40B4-BE49-F238E27FC236}">
                    <a16:creationId xmlns:a16="http://schemas.microsoft.com/office/drawing/2014/main" id="{CCA5F838-875F-45EB-DCD7-5CCA379ACEA5}"/>
                  </a:ext>
                </a:extLst>
              </p:cNvPr>
              <p:cNvSpPr/>
              <p:nvPr/>
            </p:nvSpPr>
            <p:spPr>
              <a:xfrm>
                <a:off x="11858980" y="3585279"/>
                <a:ext cx="14236" cy="100143"/>
              </a:xfrm>
              <a:custGeom>
                <a:avLst/>
                <a:gdLst>
                  <a:gd name="csX0" fmla="*/ 0 w 14236"/>
                  <a:gd name="csY0" fmla="*/ 100144 h 100143"/>
                  <a:gd name="csX1" fmla="*/ 0 w 14236"/>
                  <a:gd name="csY1" fmla="*/ 0 h 100143"/>
                  <a:gd name="csX2" fmla="*/ 14236 w 14236"/>
                  <a:gd name="csY2" fmla="*/ 0 h 100143"/>
                  <a:gd name="csX3" fmla="*/ 14236 w 14236"/>
                  <a:gd name="csY3" fmla="*/ 100144 h 100143"/>
                  <a:gd name="csX4" fmla="*/ 0 w 14236"/>
                  <a:gd name="csY4" fmla="*/ 100144 h 100143"/>
                </a:gdLst>
                <a:ahLst/>
                <a:cxnLst>
                  <a:cxn ang="0">
                    <a:pos x="csX0" y="csY0"/>
                  </a:cxn>
                  <a:cxn ang="0">
                    <a:pos x="csX1" y="csY1"/>
                  </a:cxn>
                  <a:cxn ang="0">
                    <a:pos x="csX2" y="csY2"/>
                  </a:cxn>
                  <a:cxn ang="0">
                    <a:pos x="csX3" y="csY3"/>
                  </a:cxn>
                  <a:cxn ang="0">
                    <a:pos x="csX4" y="csY4"/>
                  </a:cxn>
                </a:cxnLst>
                <a:rect l="l" t="t" r="r" b="b"/>
                <a:pathLst>
                  <a:path w="14236" h="100143">
                    <a:moveTo>
                      <a:pt x="0" y="100144"/>
                    </a:moveTo>
                    <a:lnTo>
                      <a:pt x="0" y="0"/>
                    </a:lnTo>
                    <a:lnTo>
                      <a:pt x="14236" y="0"/>
                    </a:lnTo>
                    <a:lnTo>
                      <a:pt x="14236" y="100144"/>
                    </a:lnTo>
                    <a:lnTo>
                      <a:pt x="0" y="100144"/>
                    </a:lnTo>
                    <a:close/>
                  </a:path>
                </a:pathLst>
              </a:custGeom>
              <a:grpFill/>
              <a:ln w="8057" cap="flat">
                <a:noFill/>
                <a:prstDash val="solid"/>
                <a:miter/>
              </a:ln>
            </p:spPr>
            <p:txBody>
              <a:bodyPr/>
              <a:lstStyle/>
              <a:p>
                <a:endParaRPr lang="it-IT"/>
              </a:p>
            </p:txBody>
          </p:sp>
          <p:sp>
            <p:nvSpPr>
              <p:cNvPr id="19" name="Figura a mano libera 18">
                <a:extLst>
                  <a:ext uri="{FF2B5EF4-FFF2-40B4-BE49-F238E27FC236}">
                    <a16:creationId xmlns:a16="http://schemas.microsoft.com/office/drawing/2014/main" id="{D5642139-FB32-EDAC-B920-A6C725C06E68}"/>
                  </a:ext>
                </a:extLst>
              </p:cNvPr>
              <p:cNvSpPr/>
              <p:nvPr/>
            </p:nvSpPr>
            <p:spPr>
              <a:xfrm>
                <a:off x="11925416" y="3583268"/>
                <a:ext cx="106569" cy="104165"/>
              </a:xfrm>
              <a:custGeom>
                <a:avLst/>
                <a:gdLst>
                  <a:gd name="csX0" fmla="*/ 106434 w 106569"/>
                  <a:gd name="csY0" fmla="*/ 90625 h 104165"/>
                  <a:gd name="csX1" fmla="*/ 106434 w 106569"/>
                  <a:gd name="csY1" fmla="*/ 104166 h 104165"/>
                  <a:gd name="csX2" fmla="*/ 81080 w 106569"/>
                  <a:gd name="csY2" fmla="*/ 96390 h 104165"/>
                  <a:gd name="csX3" fmla="*/ 51929 w 106569"/>
                  <a:gd name="csY3" fmla="*/ 104166 h 104165"/>
                  <a:gd name="csX4" fmla="*/ 25761 w 106569"/>
                  <a:gd name="csY4" fmla="*/ 97194 h 104165"/>
                  <a:gd name="csX5" fmla="*/ 6915 w 106569"/>
                  <a:gd name="csY5" fmla="*/ 78158 h 104165"/>
                  <a:gd name="csX6" fmla="*/ 0 w 106569"/>
                  <a:gd name="csY6" fmla="*/ 51882 h 104165"/>
                  <a:gd name="csX7" fmla="*/ 6915 w 106569"/>
                  <a:gd name="csY7" fmla="*/ 25606 h 104165"/>
                  <a:gd name="csX8" fmla="*/ 25761 w 106569"/>
                  <a:gd name="csY8" fmla="*/ 6837 h 104165"/>
                  <a:gd name="csX9" fmla="*/ 52200 w 106569"/>
                  <a:gd name="csY9" fmla="*/ 0 h 104165"/>
                  <a:gd name="csX10" fmla="*/ 72538 w 106569"/>
                  <a:gd name="csY10" fmla="*/ 4156 h 104165"/>
                  <a:gd name="csX11" fmla="*/ 89215 w 106569"/>
                  <a:gd name="csY11" fmla="*/ 15283 h 104165"/>
                  <a:gd name="csX12" fmla="*/ 100333 w 106569"/>
                  <a:gd name="csY12" fmla="*/ 31907 h 104165"/>
                  <a:gd name="csX13" fmla="*/ 104401 w 106569"/>
                  <a:gd name="csY13" fmla="*/ 52150 h 104165"/>
                  <a:gd name="csX14" fmla="*/ 101418 w 106569"/>
                  <a:gd name="csY14" fmla="*/ 69712 h 104165"/>
                  <a:gd name="csX15" fmla="*/ 91927 w 106569"/>
                  <a:gd name="csY15" fmla="*/ 87140 h 104165"/>
                  <a:gd name="csX16" fmla="*/ 98299 w 106569"/>
                  <a:gd name="csY16" fmla="*/ 89955 h 104165"/>
                  <a:gd name="csX17" fmla="*/ 105350 w 106569"/>
                  <a:gd name="csY17" fmla="*/ 90625 h 104165"/>
                  <a:gd name="csX18" fmla="*/ 106570 w 106569"/>
                  <a:gd name="csY18" fmla="*/ 90625 h 104165"/>
                  <a:gd name="csX19" fmla="*/ 15999 w 106569"/>
                  <a:gd name="csY19" fmla="*/ 62338 h 104165"/>
                  <a:gd name="csX20" fmla="*/ 35252 w 106569"/>
                  <a:gd name="csY20" fmla="*/ 59255 h 104165"/>
                  <a:gd name="csX21" fmla="*/ 47455 w 106569"/>
                  <a:gd name="csY21" fmla="*/ 60864 h 104165"/>
                  <a:gd name="csX22" fmla="*/ 59522 w 106569"/>
                  <a:gd name="csY22" fmla="*/ 65020 h 104165"/>
                  <a:gd name="csX23" fmla="*/ 69284 w 106569"/>
                  <a:gd name="csY23" fmla="*/ 70784 h 104165"/>
                  <a:gd name="csX24" fmla="*/ 79724 w 106569"/>
                  <a:gd name="csY24" fmla="*/ 78292 h 104165"/>
                  <a:gd name="csX25" fmla="*/ 87046 w 106569"/>
                  <a:gd name="csY25" fmla="*/ 65556 h 104165"/>
                  <a:gd name="csX26" fmla="*/ 89351 w 106569"/>
                  <a:gd name="csY26" fmla="*/ 52150 h 104165"/>
                  <a:gd name="csX27" fmla="*/ 84334 w 106569"/>
                  <a:gd name="csY27" fmla="*/ 32845 h 104165"/>
                  <a:gd name="csX28" fmla="*/ 70775 w 106569"/>
                  <a:gd name="csY28" fmla="*/ 18769 h 104165"/>
                  <a:gd name="csX29" fmla="*/ 52200 w 106569"/>
                  <a:gd name="csY29" fmla="*/ 13540 h 104165"/>
                  <a:gd name="csX30" fmla="*/ 33219 w 106569"/>
                  <a:gd name="csY30" fmla="*/ 18769 h 104165"/>
                  <a:gd name="csX31" fmla="*/ 19524 w 106569"/>
                  <a:gd name="csY31" fmla="*/ 32979 h 104165"/>
                  <a:gd name="csX32" fmla="*/ 14508 w 106569"/>
                  <a:gd name="csY32" fmla="*/ 52820 h 104165"/>
                  <a:gd name="csX33" fmla="*/ 15863 w 106569"/>
                  <a:gd name="csY33" fmla="*/ 62338 h 104165"/>
                  <a:gd name="csX34" fmla="*/ 22100 w 106569"/>
                  <a:gd name="csY34" fmla="*/ 75074 h 104165"/>
                  <a:gd name="csX35" fmla="*/ 52472 w 106569"/>
                  <a:gd name="csY35" fmla="*/ 90625 h 104165"/>
                  <a:gd name="csX36" fmla="*/ 60878 w 106569"/>
                  <a:gd name="csY36" fmla="*/ 89687 h 104165"/>
                  <a:gd name="csX37" fmla="*/ 67928 w 106569"/>
                  <a:gd name="csY37" fmla="*/ 86335 h 104165"/>
                  <a:gd name="csX38" fmla="*/ 50302 w 106569"/>
                  <a:gd name="csY38" fmla="*/ 76013 h 104165"/>
                  <a:gd name="csX39" fmla="*/ 33896 w 106569"/>
                  <a:gd name="csY39" fmla="*/ 72795 h 104165"/>
                  <a:gd name="csX40" fmla="*/ 22100 w 106569"/>
                  <a:gd name="csY40" fmla="*/ 75074 h 104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6569" h="104165">
                    <a:moveTo>
                      <a:pt x="106434" y="90625"/>
                    </a:moveTo>
                    <a:lnTo>
                      <a:pt x="106434" y="104166"/>
                    </a:lnTo>
                    <a:cubicBezTo>
                      <a:pt x="96943" y="104166"/>
                      <a:pt x="88537" y="101618"/>
                      <a:pt x="81080" y="96390"/>
                    </a:cubicBezTo>
                    <a:cubicBezTo>
                      <a:pt x="71725" y="101618"/>
                      <a:pt x="62098" y="104166"/>
                      <a:pt x="51929" y="104166"/>
                    </a:cubicBezTo>
                    <a:cubicBezTo>
                      <a:pt x="42438" y="104166"/>
                      <a:pt x="33761" y="101887"/>
                      <a:pt x="25761" y="97194"/>
                    </a:cubicBezTo>
                    <a:cubicBezTo>
                      <a:pt x="17762" y="92502"/>
                      <a:pt x="11389" y="86201"/>
                      <a:pt x="6915" y="78158"/>
                    </a:cubicBezTo>
                    <a:cubicBezTo>
                      <a:pt x="2305" y="70114"/>
                      <a:pt x="0" y="61400"/>
                      <a:pt x="0" y="51882"/>
                    </a:cubicBezTo>
                    <a:cubicBezTo>
                      <a:pt x="0" y="42363"/>
                      <a:pt x="2305" y="33649"/>
                      <a:pt x="6915" y="25606"/>
                    </a:cubicBezTo>
                    <a:cubicBezTo>
                      <a:pt x="11525" y="17696"/>
                      <a:pt x="17762" y="11395"/>
                      <a:pt x="25761" y="6837"/>
                    </a:cubicBezTo>
                    <a:cubicBezTo>
                      <a:pt x="33761" y="2279"/>
                      <a:pt x="42574" y="0"/>
                      <a:pt x="52200" y="0"/>
                    </a:cubicBezTo>
                    <a:cubicBezTo>
                      <a:pt x="59386" y="0"/>
                      <a:pt x="66166" y="1341"/>
                      <a:pt x="72538" y="4156"/>
                    </a:cubicBezTo>
                    <a:cubicBezTo>
                      <a:pt x="79046" y="6971"/>
                      <a:pt x="84605" y="10591"/>
                      <a:pt x="89215" y="15283"/>
                    </a:cubicBezTo>
                    <a:cubicBezTo>
                      <a:pt x="93825" y="19841"/>
                      <a:pt x="97621" y="25472"/>
                      <a:pt x="100333" y="31907"/>
                    </a:cubicBezTo>
                    <a:cubicBezTo>
                      <a:pt x="103045" y="38342"/>
                      <a:pt x="104401" y="45045"/>
                      <a:pt x="104401" y="52150"/>
                    </a:cubicBezTo>
                    <a:cubicBezTo>
                      <a:pt x="104401" y="58317"/>
                      <a:pt x="103451" y="64215"/>
                      <a:pt x="101418" y="69712"/>
                    </a:cubicBezTo>
                    <a:cubicBezTo>
                      <a:pt x="99384" y="75208"/>
                      <a:pt x="96265" y="80973"/>
                      <a:pt x="91927" y="87140"/>
                    </a:cubicBezTo>
                    <a:cubicBezTo>
                      <a:pt x="94367" y="88614"/>
                      <a:pt x="96401" y="89553"/>
                      <a:pt x="98299" y="89955"/>
                    </a:cubicBezTo>
                    <a:cubicBezTo>
                      <a:pt x="100197" y="90491"/>
                      <a:pt x="102503" y="90625"/>
                      <a:pt x="105350" y="90625"/>
                    </a:cubicBezTo>
                    <a:lnTo>
                      <a:pt x="106570" y="90625"/>
                    </a:lnTo>
                    <a:close/>
                    <a:moveTo>
                      <a:pt x="15999" y="62338"/>
                    </a:moveTo>
                    <a:cubicBezTo>
                      <a:pt x="21151" y="60194"/>
                      <a:pt x="27524" y="59255"/>
                      <a:pt x="35252" y="59255"/>
                    </a:cubicBezTo>
                    <a:cubicBezTo>
                      <a:pt x="39049" y="59255"/>
                      <a:pt x="43116" y="59791"/>
                      <a:pt x="47455" y="60864"/>
                    </a:cubicBezTo>
                    <a:cubicBezTo>
                      <a:pt x="51794" y="61936"/>
                      <a:pt x="55861" y="63277"/>
                      <a:pt x="59522" y="65020"/>
                    </a:cubicBezTo>
                    <a:cubicBezTo>
                      <a:pt x="61691" y="66092"/>
                      <a:pt x="64945" y="67969"/>
                      <a:pt x="69284" y="70784"/>
                    </a:cubicBezTo>
                    <a:cubicBezTo>
                      <a:pt x="73623" y="73600"/>
                      <a:pt x="77012" y="76147"/>
                      <a:pt x="79724" y="78292"/>
                    </a:cubicBezTo>
                    <a:cubicBezTo>
                      <a:pt x="83114" y="74002"/>
                      <a:pt x="85554" y="69846"/>
                      <a:pt x="87046" y="65556"/>
                    </a:cubicBezTo>
                    <a:cubicBezTo>
                      <a:pt x="88537" y="61400"/>
                      <a:pt x="89351" y="56842"/>
                      <a:pt x="89351" y="52150"/>
                    </a:cubicBezTo>
                    <a:cubicBezTo>
                      <a:pt x="89351" y="45179"/>
                      <a:pt x="87724" y="38744"/>
                      <a:pt x="84334" y="32845"/>
                    </a:cubicBezTo>
                    <a:cubicBezTo>
                      <a:pt x="80944" y="26946"/>
                      <a:pt x="76470" y="22254"/>
                      <a:pt x="70775" y="18769"/>
                    </a:cubicBezTo>
                    <a:cubicBezTo>
                      <a:pt x="65081" y="15283"/>
                      <a:pt x="58844" y="13540"/>
                      <a:pt x="52200" y="13540"/>
                    </a:cubicBezTo>
                    <a:cubicBezTo>
                      <a:pt x="45557" y="13540"/>
                      <a:pt x="39049" y="15283"/>
                      <a:pt x="33219" y="18769"/>
                    </a:cubicBezTo>
                    <a:cubicBezTo>
                      <a:pt x="27388" y="22254"/>
                      <a:pt x="22914" y="26946"/>
                      <a:pt x="19524" y="32979"/>
                    </a:cubicBezTo>
                    <a:cubicBezTo>
                      <a:pt x="16135" y="39012"/>
                      <a:pt x="14508" y="45581"/>
                      <a:pt x="14508" y="52820"/>
                    </a:cubicBezTo>
                    <a:cubicBezTo>
                      <a:pt x="14508" y="55904"/>
                      <a:pt x="14914" y="58987"/>
                      <a:pt x="15863" y="62338"/>
                    </a:cubicBezTo>
                    <a:close/>
                    <a:moveTo>
                      <a:pt x="22100" y="75074"/>
                    </a:moveTo>
                    <a:cubicBezTo>
                      <a:pt x="29693" y="85397"/>
                      <a:pt x="39862" y="90625"/>
                      <a:pt x="52472" y="90625"/>
                    </a:cubicBezTo>
                    <a:cubicBezTo>
                      <a:pt x="55861" y="90625"/>
                      <a:pt x="58573" y="90357"/>
                      <a:pt x="60878" y="89687"/>
                    </a:cubicBezTo>
                    <a:cubicBezTo>
                      <a:pt x="63183" y="89017"/>
                      <a:pt x="65488" y="87944"/>
                      <a:pt x="67928" y="86335"/>
                    </a:cubicBezTo>
                    <a:cubicBezTo>
                      <a:pt x="61556" y="81509"/>
                      <a:pt x="55590" y="78158"/>
                      <a:pt x="50302" y="76013"/>
                    </a:cubicBezTo>
                    <a:cubicBezTo>
                      <a:pt x="45014" y="73868"/>
                      <a:pt x="39455" y="72795"/>
                      <a:pt x="33896" y="72795"/>
                    </a:cubicBezTo>
                    <a:cubicBezTo>
                      <a:pt x="29286" y="72795"/>
                      <a:pt x="25355" y="73600"/>
                      <a:pt x="22100" y="75074"/>
                    </a:cubicBezTo>
                    <a:close/>
                  </a:path>
                </a:pathLst>
              </a:custGeom>
              <a:grpFill/>
              <a:ln w="8057" cap="flat">
                <a:noFill/>
                <a:prstDash val="solid"/>
                <a:miter/>
              </a:ln>
            </p:spPr>
            <p:txBody>
              <a:bodyPr/>
              <a:lstStyle/>
              <a:p>
                <a:endParaRPr lang="it-IT"/>
              </a:p>
            </p:txBody>
          </p:sp>
          <p:sp>
            <p:nvSpPr>
              <p:cNvPr id="20" name="Figura a mano libera 19">
                <a:extLst>
                  <a:ext uri="{FF2B5EF4-FFF2-40B4-BE49-F238E27FC236}">
                    <a16:creationId xmlns:a16="http://schemas.microsoft.com/office/drawing/2014/main" id="{94DCC72D-6188-0629-AEE9-C5A83686DA0D}"/>
                  </a:ext>
                </a:extLst>
              </p:cNvPr>
              <p:cNvSpPr/>
              <p:nvPr/>
            </p:nvSpPr>
            <p:spPr>
              <a:xfrm>
                <a:off x="12045816" y="3610215"/>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3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9 w 67250"/>
                  <a:gd name="csY12" fmla="*/ 75208 h 77353"/>
                  <a:gd name="csX13" fmla="*/ 54099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3"/>
                    </a:cubicBezTo>
                    <a:cubicBezTo>
                      <a:pt x="26846" y="63947"/>
                      <a:pt x="29829" y="64618"/>
                      <a:pt x="33218" y="64618"/>
                    </a:cubicBezTo>
                    <a:cubicBezTo>
                      <a:pt x="39320" y="64618"/>
                      <a:pt x="44201" y="62473"/>
                      <a:pt x="47726" y="58317"/>
                    </a:cubicBezTo>
                    <a:cubicBezTo>
                      <a:pt x="51251" y="54161"/>
                      <a:pt x="53014" y="48396"/>
                      <a:pt x="53014" y="41023"/>
                    </a:cubicBezTo>
                    <a:lnTo>
                      <a:pt x="53014" y="0"/>
                    </a:lnTo>
                    <a:lnTo>
                      <a:pt x="67250" y="0"/>
                    </a:lnTo>
                    <a:lnTo>
                      <a:pt x="67250" y="75208"/>
                    </a:lnTo>
                    <a:lnTo>
                      <a:pt x="54099" y="75208"/>
                    </a:lnTo>
                    <a:lnTo>
                      <a:pt x="54099" y="67299"/>
                    </a:lnTo>
                    <a:cubicBezTo>
                      <a:pt x="51794"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it-IT"/>
              </a:p>
            </p:txBody>
          </p:sp>
          <p:sp>
            <p:nvSpPr>
              <p:cNvPr id="21" name="Figura a mano libera 20">
                <a:extLst>
                  <a:ext uri="{FF2B5EF4-FFF2-40B4-BE49-F238E27FC236}">
                    <a16:creationId xmlns:a16="http://schemas.microsoft.com/office/drawing/2014/main" id="{61B48BB5-FA68-729B-AC68-A5F44BDC1BDF}"/>
                  </a:ext>
                </a:extLst>
              </p:cNvPr>
              <p:cNvSpPr/>
              <p:nvPr/>
            </p:nvSpPr>
            <p:spPr>
              <a:xfrm>
                <a:off x="12128252"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6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3"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6"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22" name="Figura a mano libera 21">
                <a:extLst>
                  <a:ext uri="{FF2B5EF4-FFF2-40B4-BE49-F238E27FC236}">
                    <a16:creationId xmlns:a16="http://schemas.microsoft.com/office/drawing/2014/main" id="{17D31E5B-41B9-D29A-E8C9-AAD369853638}"/>
                  </a:ext>
                </a:extLst>
              </p:cNvPr>
              <p:cNvSpPr/>
              <p:nvPr/>
            </p:nvSpPr>
            <p:spPr>
              <a:xfrm>
                <a:off x="12226822"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23" name="Figura a mano libera 22">
                <a:extLst>
                  <a:ext uri="{FF2B5EF4-FFF2-40B4-BE49-F238E27FC236}">
                    <a16:creationId xmlns:a16="http://schemas.microsoft.com/office/drawing/2014/main" id="{60E90F1D-0194-7782-9924-7EAF035CFC31}"/>
                  </a:ext>
                </a:extLst>
              </p:cNvPr>
              <p:cNvSpPr/>
              <p:nvPr/>
            </p:nvSpPr>
            <p:spPr>
              <a:xfrm>
                <a:off x="12304512" y="3585279"/>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24" name="Figura a mano libera 23">
                <a:extLst>
                  <a:ext uri="{FF2B5EF4-FFF2-40B4-BE49-F238E27FC236}">
                    <a16:creationId xmlns:a16="http://schemas.microsoft.com/office/drawing/2014/main" id="{1A1143AC-9219-6E32-1888-0E934F4B8208}"/>
                  </a:ext>
                </a:extLst>
              </p:cNvPr>
              <p:cNvSpPr/>
              <p:nvPr/>
            </p:nvSpPr>
            <p:spPr>
              <a:xfrm>
                <a:off x="12352645" y="3610215"/>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3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8 w 67250"/>
                  <a:gd name="csY12" fmla="*/ 75208 h 77353"/>
                  <a:gd name="csX13" fmla="*/ 54098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3"/>
                    </a:cubicBezTo>
                    <a:cubicBezTo>
                      <a:pt x="26846" y="63947"/>
                      <a:pt x="29829" y="64618"/>
                      <a:pt x="33218" y="64618"/>
                    </a:cubicBezTo>
                    <a:cubicBezTo>
                      <a:pt x="39320" y="64618"/>
                      <a:pt x="44201" y="62473"/>
                      <a:pt x="47726" y="58317"/>
                    </a:cubicBezTo>
                    <a:cubicBezTo>
                      <a:pt x="51251" y="54161"/>
                      <a:pt x="53014" y="48396"/>
                      <a:pt x="53014" y="41023"/>
                    </a:cubicBezTo>
                    <a:lnTo>
                      <a:pt x="53014" y="0"/>
                    </a:lnTo>
                    <a:lnTo>
                      <a:pt x="67250" y="0"/>
                    </a:lnTo>
                    <a:lnTo>
                      <a:pt x="67250" y="75208"/>
                    </a:lnTo>
                    <a:lnTo>
                      <a:pt x="54098" y="75208"/>
                    </a:lnTo>
                    <a:lnTo>
                      <a:pt x="54098" y="67299"/>
                    </a:lnTo>
                    <a:cubicBezTo>
                      <a:pt x="51793"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it-IT"/>
              </a:p>
            </p:txBody>
          </p:sp>
          <p:sp>
            <p:nvSpPr>
              <p:cNvPr id="25" name="Figura a mano libera 24">
                <a:extLst>
                  <a:ext uri="{FF2B5EF4-FFF2-40B4-BE49-F238E27FC236}">
                    <a16:creationId xmlns:a16="http://schemas.microsoft.com/office/drawing/2014/main" id="{C7C2A025-7FCA-9729-B700-46B5A87DFF9F}"/>
                  </a:ext>
                </a:extLst>
              </p:cNvPr>
              <p:cNvSpPr/>
              <p:nvPr/>
            </p:nvSpPr>
            <p:spPr>
              <a:xfrm>
                <a:off x="12438064" y="3608204"/>
                <a:ext cx="114704" cy="77621"/>
              </a:xfrm>
              <a:custGeom>
                <a:avLst/>
                <a:gdLst>
                  <a:gd name="csX0" fmla="*/ 0 w 114704"/>
                  <a:gd name="csY0" fmla="*/ 77219 h 77621"/>
                  <a:gd name="csX1" fmla="*/ 0 w 114704"/>
                  <a:gd name="csY1" fmla="*/ 2011 h 77621"/>
                  <a:gd name="csX2" fmla="*/ 13152 w 114704"/>
                  <a:gd name="csY2" fmla="*/ 2011 h 77621"/>
                  <a:gd name="csX3" fmla="*/ 13152 w 114704"/>
                  <a:gd name="csY3" fmla="*/ 10055 h 77621"/>
                  <a:gd name="csX4" fmla="*/ 22778 w 114704"/>
                  <a:gd name="csY4" fmla="*/ 2413 h 77621"/>
                  <a:gd name="csX5" fmla="*/ 35252 w 114704"/>
                  <a:gd name="csY5" fmla="*/ 0 h 77621"/>
                  <a:gd name="csX6" fmla="*/ 49624 w 114704"/>
                  <a:gd name="csY6" fmla="*/ 3486 h 77621"/>
                  <a:gd name="csX7" fmla="*/ 58844 w 114704"/>
                  <a:gd name="csY7" fmla="*/ 12602 h 77621"/>
                  <a:gd name="csX8" fmla="*/ 69013 w 114704"/>
                  <a:gd name="csY8" fmla="*/ 3083 h 77621"/>
                  <a:gd name="csX9" fmla="*/ 83927 w 114704"/>
                  <a:gd name="csY9" fmla="*/ 134 h 77621"/>
                  <a:gd name="csX10" fmla="*/ 106434 w 114704"/>
                  <a:gd name="csY10" fmla="*/ 8580 h 77621"/>
                  <a:gd name="csX11" fmla="*/ 114705 w 114704"/>
                  <a:gd name="csY11" fmla="*/ 31504 h 77621"/>
                  <a:gd name="csX12" fmla="*/ 114705 w 114704"/>
                  <a:gd name="csY12" fmla="*/ 77487 h 77621"/>
                  <a:gd name="csX13" fmla="*/ 100468 w 114704"/>
                  <a:gd name="csY13" fmla="*/ 77487 h 77621"/>
                  <a:gd name="csX14" fmla="*/ 100468 w 114704"/>
                  <a:gd name="csY14" fmla="*/ 35660 h 77621"/>
                  <a:gd name="csX15" fmla="*/ 95859 w 114704"/>
                  <a:gd name="csY15" fmla="*/ 18903 h 77621"/>
                  <a:gd name="csX16" fmla="*/ 82436 w 114704"/>
                  <a:gd name="csY16" fmla="*/ 13272 h 77621"/>
                  <a:gd name="csX17" fmla="*/ 74301 w 114704"/>
                  <a:gd name="csY17" fmla="*/ 14881 h 77621"/>
                  <a:gd name="csX18" fmla="*/ 68335 w 114704"/>
                  <a:gd name="csY18" fmla="*/ 19439 h 77621"/>
                  <a:gd name="csX19" fmla="*/ 65216 w 114704"/>
                  <a:gd name="csY19" fmla="*/ 25740 h 77621"/>
                  <a:gd name="csX20" fmla="*/ 64403 w 114704"/>
                  <a:gd name="csY20" fmla="*/ 35794 h 77621"/>
                  <a:gd name="csX21" fmla="*/ 64403 w 114704"/>
                  <a:gd name="csY21" fmla="*/ 77621 h 77621"/>
                  <a:gd name="csX22" fmla="*/ 50166 w 114704"/>
                  <a:gd name="csY22" fmla="*/ 77621 h 77621"/>
                  <a:gd name="csX23" fmla="*/ 50166 w 114704"/>
                  <a:gd name="csY23" fmla="*/ 35794 h 77621"/>
                  <a:gd name="csX24" fmla="*/ 49624 w 114704"/>
                  <a:gd name="csY24" fmla="*/ 26008 h 77621"/>
                  <a:gd name="csX25" fmla="*/ 47184 w 114704"/>
                  <a:gd name="csY25" fmla="*/ 20243 h 77621"/>
                  <a:gd name="csX26" fmla="*/ 32812 w 114704"/>
                  <a:gd name="csY26" fmla="*/ 13138 h 77621"/>
                  <a:gd name="csX27" fmla="*/ 18846 w 114704"/>
                  <a:gd name="csY27" fmla="*/ 19037 h 77621"/>
                  <a:gd name="csX28" fmla="*/ 15321 w 114704"/>
                  <a:gd name="csY28" fmla="*/ 25472 h 77621"/>
                  <a:gd name="csX29" fmla="*/ 14372 w 114704"/>
                  <a:gd name="csY29" fmla="*/ 35794 h 77621"/>
                  <a:gd name="csX30" fmla="*/ 14372 w 114704"/>
                  <a:gd name="csY30" fmla="*/ 77621 h 77621"/>
                  <a:gd name="csX31" fmla="*/ 136 w 114704"/>
                  <a:gd name="csY31" fmla="*/ 77621 h 776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14704" h="77621">
                    <a:moveTo>
                      <a:pt x="0" y="77219"/>
                    </a:moveTo>
                    <a:lnTo>
                      <a:pt x="0" y="2011"/>
                    </a:lnTo>
                    <a:lnTo>
                      <a:pt x="13152" y="2011"/>
                    </a:lnTo>
                    <a:lnTo>
                      <a:pt x="13152" y="10055"/>
                    </a:lnTo>
                    <a:cubicBezTo>
                      <a:pt x="15999" y="6569"/>
                      <a:pt x="19253" y="4022"/>
                      <a:pt x="22778" y="2413"/>
                    </a:cubicBezTo>
                    <a:cubicBezTo>
                      <a:pt x="26303" y="804"/>
                      <a:pt x="30507" y="0"/>
                      <a:pt x="35252" y="0"/>
                    </a:cubicBezTo>
                    <a:cubicBezTo>
                      <a:pt x="40540" y="0"/>
                      <a:pt x="45285" y="1207"/>
                      <a:pt x="49624" y="3486"/>
                    </a:cubicBezTo>
                    <a:cubicBezTo>
                      <a:pt x="54098" y="5765"/>
                      <a:pt x="57081" y="8848"/>
                      <a:pt x="58844" y="12602"/>
                    </a:cubicBezTo>
                    <a:cubicBezTo>
                      <a:pt x="61691" y="8312"/>
                      <a:pt x="65081" y="5094"/>
                      <a:pt x="69013" y="3083"/>
                    </a:cubicBezTo>
                    <a:cubicBezTo>
                      <a:pt x="73080" y="1072"/>
                      <a:pt x="77961" y="134"/>
                      <a:pt x="83927" y="134"/>
                    </a:cubicBezTo>
                    <a:cubicBezTo>
                      <a:pt x="93418" y="134"/>
                      <a:pt x="100875" y="2949"/>
                      <a:pt x="106434" y="8580"/>
                    </a:cubicBezTo>
                    <a:cubicBezTo>
                      <a:pt x="111993" y="14211"/>
                      <a:pt x="114705" y="21852"/>
                      <a:pt x="114705" y="31504"/>
                    </a:cubicBezTo>
                    <a:lnTo>
                      <a:pt x="114705" y="77487"/>
                    </a:lnTo>
                    <a:lnTo>
                      <a:pt x="100468" y="77487"/>
                    </a:lnTo>
                    <a:lnTo>
                      <a:pt x="100468" y="35660"/>
                    </a:lnTo>
                    <a:cubicBezTo>
                      <a:pt x="100468" y="28287"/>
                      <a:pt x="98977" y="22656"/>
                      <a:pt x="95859" y="18903"/>
                    </a:cubicBezTo>
                    <a:cubicBezTo>
                      <a:pt x="92740" y="15149"/>
                      <a:pt x="88266" y="13272"/>
                      <a:pt x="82436" y="13272"/>
                    </a:cubicBezTo>
                    <a:cubicBezTo>
                      <a:pt x="79453" y="13272"/>
                      <a:pt x="76741" y="13808"/>
                      <a:pt x="74301" y="14881"/>
                    </a:cubicBezTo>
                    <a:cubicBezTo>
                      <a:pt x="71860" y="15953"/>
                      <a:pt x="69826" y="17428"/>
                      <a:pt x="68335" y="19439"/>
                    </a:cubicBezTo>
                    <a:cubicBezTo>
                      <a:pt x="66843" y="21316"/>
                      <a:pt x="65759" y="23327"/>
                      <a:pt x="65216" y="25740"/>
                    </a:cubicBezTo>
                    <a:cubicBezTo>
                      <a:pt x="64674" y="28153"/>
                      <a:pt x="64403" y="31504"/>
                      <a:pt x="64403" y="35794"/>
                    </a:cubicBezTo>
                    <a:lnTo>
                      <a:pt x="64403" y="77621"/>
                    </a:lnTo>
                    <a:lnTo>
                      <a:pt x="50166" y="77621"/>
                    </a:lnTo>
                    <a:lnTo>
                      <a:pt x="50166" y="35794"/>
                    </a:lnTo>
                    <a:cubicBezTo>
                      <a:pt x="50166" y="31102"/>
                      <a:pt x="50031" y="27885"/>
                      <a:pt x="49624" y="26008"/>
                    </a:cubicBezTo>
                    <a:cubicBezTo>
                      <a:pt x="49217" y="24131"/>
                      <a:pt x="48404" y="22254"/>
                      <a:pt x="47184" y="20243"/>
                    </a:cubicBezTo>
                    <a:cubicBezTo>
                      <a:pt x="43929" y="15551"/>
                      <a:pt x="39184" y="13138"/>
                      <a:pt x="32812" y="13138"/>
                    </a:cubicBezTo>
                    <a:cubicBezTo>
                      <a:pt x="26981" y="13138"/>
                      <a:pt x="22236" y="15149"/>
                      <a:pt x="18846" y="19037"/>
                    </a:cubicBezTo>
                    <a:cubicBezTo>
                      <a:pt x="17084" y="20914"/>
                      <a:pt x="15863" y="23059"/>
                      <a:pt x="15321" y="25472"/>
                    </a:cubicBezTo>
                    <a:cubicBezTo>
                      <a:pt x="14643" y="27885"/>
                      <a:pt x="14372" y="31370"/>
                      <a:pt x="14372" y="35794"/>
                    </a:cubicBezTo>
                    <a:lnTo>
                      <a:pt x="14372" y="77621"/>
                    </a:lnTo>
                    <a:lnTo>
                      <a:pt x="136" y="77621"/>
                    </a:lnTo>
                    <a:close/>
                  </a:path>
                </a:pathLst>
              </a:custGeom>
              <a:grpFill/>
              <a:ln w="8057" cap="flat">
                <a:noFill/>
                <a:prstDash val="solid"/>
                <a:miter/>
              </a:ln>
            </p:spPr>
            <p:txBody>
              <a:bodyPr/>
              <a:lstStyle/>
              <a:p>
                <a:endParaRPr lang="it-IT"/>
              </a:p>
            </p:txBody>
          </p:sp>
          <p:sp>
            <p:nvSpPr>
              <p:cNvPr id="26" name="Figura a mano libera 25">
                <a:extLst>
                  <a:ext uri="{FF2B5EF4-FFF2-40B4-BE49-F238E27FC236}">
                    <a16:creationId xmlns:a16="http://schemas.microsoft.com/office/drawing/2014/main" id="{AE489762-1C4C-24F3-547A-F92D3A89214F}"/>
                  </a:ext>
                </a:extLst>
              </p:cNvPr>
              <p:cNvSpPr/>
              <p:nvPr/>
            </p:nvSpPr>
            <p:spPr>
              <a:xfrm>
                <a:off x="12601443" y="3583402"/>
                <a:ext cx="62640" cy="104165"/>
              </a:xfrm>
              <a:custGeom>
                <a:avLst/>
                <a:gdLst>
                  <a:gd name="csX0" fmla="*/ 60742 w 62640"/>
                  <a:gd name="csY0" fmla="*/ 27751 h 104165"/>
                  <a:gd name="csX1" fmla="*/ 45963 w 62640"/>
                  <a:gd name="csY1" fmla="*/ 27751 h 104165"/>
                  <a:gd name="csX2" fmla="*/ 41760 w 62640"/>
                  <a:gd name="csY2" fmla="*/ 17294 h 104165"/>
                  <a:gd name="csX3" fmla="*/ 32269 w 62640"/>
                  <a:gd name="csY3" fmla="*/ 13406 h 104165"/>
                  <a:gd name="csX4" fmla="*/ 22778 w 62640"/>
                  <a:gd name="csY4" fmla="*/ 17562 h 104165"/>
                  <a:gd name="csX5" fmla="*/ 18711 w 62640"/>
                  <a:gd name="csY5" fmla="*/ 27214 h 104165"/>
                  <a:gd name="csX6" fmla="*/ 20067 w 62640"/>
                  <a:gd name="csY6" fmla="*/ 32979 h 104165"/>
                  <a:gd name="csX7" fmla="*/ 23727 w 62640"/>
                  <a:gd name="csY7" fmla="*/ 37403 h 104165"/>
                  <a:gd name="csX8" fmla="*/ 35252 w 62640"/>
                  <a:gd name="csY8" fmla="*/ 41961 h 104165"/>
                  <a:gd name="csX9" fmla="*/ 47319 w 62640"/>
                  <a:gd name="csY9" fmla="*/ 46117 h 104165"/>
                  <a:gd name="csX10" fmla="*/ 54505 w 62640"/>
                  <a:gd name="csY10" fmla="*/ 51480 h 104165"/>
                  <a:gd name="csX11" fmla="*/ 62640 w 62640"/>
                  <a:gd name="csY11" fmla="*/ 72259 h 104165"/>
                  <a:gd name="csX12" fmla="*/ 53692 w 62640"/>
                  <a:gd name="csY12" fmla="*/ 94915 h 104165"/>
                  <a:gd name="csX13" fmla="*/ 31320 w 62640"/>
                  <a:gd name="csY13" fmla="*/ 104166 h 104165"/>
                  <a:gd name="csX14" fmla="*/ 17355 w 62640"/>
                  <a:gd name="csY14" fmla="*/ 101082 h 104165"/>
                  <a:gd name="csX15" fmla="*/ 6373 w 62640"/>
                  <a:gd name="csY15" fmla="*/ 92234 h 104165"/>
                  <a:gd name="csX16" fmla="*/ 1491 w 62640"/>
                  <a:gd name="csY16" fmla="*/ 83520 h 104165"/>
                  <a:gd name="csX17" fmla="*/ 0 w 62640"/>
                  <a:gd name="csY17" fmla="*/ 72661 h 104165"/>
                  <a:gd name="csX18" fmla="*/ 14643 w 62640"/>
                  <a:gd name="csY18" fmla="*/ 72661 h 104165"/>
                  <a:gd name="csX19" fmla="*/ 17491 w 62640"/>
                  <a:gd name="csY19" fmla="*/ 83386 h 104165"/>
                  <a:gd name="csX20" fmla="*/ 23592 w 62640"/>
                  <a:gd name="csY20" fmla="*/ 88749 h 104165"/>
                  <a:gd name="csX21" fmla="*/ 31727 w 62640"/>
                  <a:gd name="csY21" fmla="*/ 90759 h 104165"/>
                  <a:gd name="csX22" fmla="*/ 43387 w 62640"/>
                  <a:gd name="csY22" fmla="*/ 85933 h 104165"/>
                  <a:gd name="csX23" fmla="*/ 48133 w 62640"/>
                  <a:gd name="csY23" fmla="*/ 74136 h 104165"/>
                  <a:gd name="csX24" fmla="*/ 40133 w 62640"/>
                  <a:gd name="csY24" fmla="*/ 61132 h 104165"/>
                  <a:gd name="csX25" fmla="*/ 27659 w 62640"/>
                  <a:gd name="csY25" fmla="*/ 56574 h 104165"/>
                  <a:gd name="csX26" fmla="*/ 16406 w 62640"/>
                  <a:gd name="csY26" fmla="*/ 52284 h 104165"/>
                  <a:gd name="csX27" fmla="*/ 10847 w 62640"/>
                  <a:gd name="csY27" fmla="*/ 47860 h 104165"/>
                  <a:gd name="csX28" fmla="*/ 4068 w 62640"/>
                  <a:gd name="csY28" fmla="*/ 29359 h 104165"/>
                  <a:gd name="csX29" fmla="*/ 12338 w 62640"/>
                  <a:gd name="csY29" fmla="*/ 8312 h 104165"/>
                  <a:gd name="csX30" fmla="*/ 33354 w 62640"/>
                  <a:gd name="csY30" fmla="*/ 0 h 104165"/>
                  <a:gd name="csX31" fmla="*/ 56539 w 62640"/>
                  <a:gd name="csY31" fmla="*/ 12602 h 104165"/>
                  <a:gd name="csX32" fmla="*/ 61149 w 62640"/>
                  <a:gd name="csY32" fmla="*/ 27885 h 104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2640" h="104165">
                    <a:moveTo>
                      <a:pt x="60742" y="27751"/>
                    </a:moveTo>
                    <a:lnTo>
                      <a:pt x="45963" y="27751"/>
                    </a:lnTo>
                    <a:cubicBezTo>
                      <a:pt x="45692" y="23461"/>
                      <a:pt x="44201" y="19975"/>
                      <a:pt x="41760" y="17294"/>
                    </a:cubicBezTo>
                    <a:cubicBezTo>
                      <a:pt x="39184" y="14747"/>
                      <a:pt x="36066" y="13406"/>
                      <a:pt x="32269" y="13406"/>
                    </a:cubicBezTo>
                    <a:cubicBezTo>
                      <a:pt x="28608" y="13406"/>
                      <a:pt x="25490" y="14747"/>
                      <a:pt x="22778" y="17562"/>
                    </a:cubicBezTo>
                    <a:cubicBezTo>
                      <a:pt x="20067" y="20377"/>
                      <a:pt x="18711" y="23461"/>
                      <a:pt x="18711" y="27214"/>
                    </a:cubicBezTo>
                    <a:cubicBezTo>
                      <a:pt x="18711" y="29225"/>
                      <a:pt x="19118" y="31102"/>
                      <a:pt x="20067" y="32979"/>
                    </a:cubicBezTo>
                    <a:cubicBezTo>
                      <a:pt x="21016" y="34856"/>
                      <a:pt x="22236" y="36331"/>
                      <a:pt x="23727" y="37403"/>
                    </a:cubicBezTo>
                    <a:cubicBezTo>
                      <a:pt x="25626" y="38744"/>
                      <a:pt x="29422" y="40218"/>
                      <a:pt x="35252" y="41961"/>
                    </a:cubicBezTo>
                    <a:cubicBezTo>
                      <a:pt x="40676" y="43436"/>
                      <a:pt x="44743" y="44910"/>
                      <a:pt x="47319" y="46117"/>
                    </a:cubicBezTo>
                    <a:cubicBezTo>
                      <a:pt x="49895" y="47324"/>
                      <a:pt x="52336" y="49200"/>
                      <a:pt x="54505" y="51480"/>
                    </a:cubicBezTo>
                    <a:cubicBezTo>
                      <a:pt x="59929" y="57110"/>
                      <a:pt x="62640" y="64081"/>
                      <a:pt x="62640" y="72259"/>
                    </a:cubicBezTo>
                    <a:cubicBezTo>
                      <a:pt x="62640" y="81241"/>
                      <a:pt x="59658" y="88883"/>
                      <a:pt x="53692" y="94915"/>
                    </a:cubicBezTo>
                    <a:cubicBezTo>
                      <a:pt x="47726" y="100948"/>
                      <a:pt x="40269" y="104166"/>
                      <a:pt x="31320" y="104166"/>
                    </a:cubicBezTo>
                    <a:cubicBezTo>
                      <a:pt x="26439" y="104166"/>
                      <a:pt x="21694" y="103093"/>
                      <a:pt x="17355" y="101082"/>
                    </a:cubicBezTo>
                    <a:cubicBezTo>
                      <a:pt x="13016" y="98937"/>
                      <a:pt x="9355" y="95988"/>
                      <a:pt x="6373" y="92234"/>
                    </a:cubicBezTo>
                    <a:cubicBezTo>
                      <a:pt x="4068" y="89285"/>
                      <a:pt x="2441" y="86335"/>
                      <a:pt x="1491" y="83520"/>
                    </a:cubicBezTo>
                    <a:cubicBezTo>
                      <a:pt x="542" y="80705"/>
                      <a:pt x="0" y="76951"/>
                      <a:pt x="0" y="72661"/>
                    </a:cubicBezTo>
                    <a:lnTo>
                      <a:pt x="14643" y="72661"/>
                    </a:lnTo>
                    <a:cubicBezTo>
                      <a:pt x="15050" y="77219"/>
                      <a:pt x="15999" y="80705"/>
                      <a:pt x="17491" y="83386"/>
                    </a:cubicBezTo>
                    <a:cubicBezTo>
                      <a:pt x="18982" y="85665"/>
                      <a:pt x="20880" y="87408"/>
                      <a:pt x="23592" y="88749"/>
                    </a:cubicBezTo>
                    <a:cubicBezTo>
                      <a:pt x="26304" y="90089"/>
                      <a:pt x="28880" y="90759"/>
                      <a:pt x="31727" y="90759"/>
                    </a:cubicBezTo>
                    <a:cubicBezTo>
                      <a:pt x="36337" y="90759"/>
                      <a:pt x="40269" y="89151"/>
                      <a:pt x="43387" y="85933"/>
                    </a:cubicBezTo>
                    <a:cubicBezTo>
                      <a:pt x="46506" y="82716"/>
                      <a:pt x="48133" y="78828"/>
                      <a:pt x="48133" y="74136"/>
                    </a:cubicBezTo>
                    <a:cubicBezTo>
                      <a:pt x="48133" y="68237"/>
                      <a:pt x="45421" y="63813"/>
                      <a:pt x="40133" y="61132"/>
                    </a:cubicBezTo>
                    <a:cubicBezTo>
                      <a:pt x="39049" y="60462"/>
                      <a:pt x="34845" y="58987"/>
                      <a:pt x="27659" y="56574"/>
                    </a:cubicBezTo>
                    <a:cubicBezTo>
                      <a:pt x="22100" y="54697"/>
                      <a:pt x="18304" y="53222"/>
                      <a:pt x="16406" y="52284"/>
                    </a:cubicBezTo>
                    <a:cubicBezTo>
                      <a:pt x="14508" y="51345"/>
                      <a:pt x="12745" y="49871"/>
                      <a:pt x="10847" y="47860"/>
                    </a:cubicBezTo>
                    <a:cubicBezTo>
                      <a:pt x="6373" y="43034"/>
                      <a:pt x="4068" y="36867"/>
                      <a:pt x="4068" y="29359"/>
                    </a:cubicBezTo>
                    <a:cubicBezTo>
                      <a:pt x="4068" y="20914"/>
                      <a:pt x="6779" y="13942"/>
                      <a:pt x="12338" y="8312"/>
                    </a:cubicBezTo>
                    <a:cubicBezTo>
                      <a:pt x="17897" y="2681"/>
                      <a:pt x="24948" y="0"/>
                      <a:pt x="33354" y="0"/>
                    </a:cubicBezTo>
                    <a:cubicBezTo>
                      <a:pt x="43252" y="0"/>
                      <a:pt x="50844" y="4156"/>
                      <a:pt x="56539" y="12602"/>
                    </a:cubicBezTo>
                    <a:cubicBezTo>
                      <a:pt x="59386" y="16892"/>
                      <a:pt x="61013" y="21986"/>
                      <a:pt x="61149" y="27885"/>
                    </a:cubicBezTo>
                    <a:close/>
                  </a:path>
                </a:pathLst>
              </a:custGeom>
              <a:grpFill/>
              <a:ln w="8057" cap="flat">
                <a:noFill/>
                <a:prstDash val="solid"/>
                <a:miter/>
              </a:ln>
            </p:spPr>
            <p:txBody>
              <a:bodyPr/>
              <a:lstStyle/>
              <a:p>
                <a:endParaRPr lang="it-IT"/>
              </a:p>
            </p:txBody>
          </p:sp>
          <p:sp>
            <p:nvSpPr>
              <p:cNvPr id="27" name="Figura a mano libera 26">
                <a:extLst>
                  <a:ext uri="{FF2B5EF4-FFF2-40B4-BE49-F238E27FC236}">
                    <a16:creationId xmlns:a16="http://schemas.microsoft.com/office/drawing/2014/main" id="{2A7A47E2-C9DE-4398-1011-3933CAA08D2B}"/>
                  </a:ext>
                </a:extLst>
              </p:cNvPr>
              <p:cNvSpPr/>
              <p:nvPr/>
            </p:nvSpPr>
            <p:spPr>
              <a:xfrm>
                <a:off x="12675202" y="3608338"/>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6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6"/>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it-IT"/>
              </a:p>
            </p:txBody>
          </p:sp>
          <p:sp>
            <p:nvSpPr>
              <p:cNvPr id="28" name="Figura a mano libera 27">
                <a:extLst>
                  <a:ext uri="{FF2B5EF4-FFF2-40B4-BE49-F238E27FC236}">
                    <a16:creationId xmlns:a16="http://schemas.microsoft.com/office/drawing/2014/main" id="{5B06DD05-01F9-D5A5-400C-0D8B750404E1}"/>
                  </a:ext>
                </a:extLst>
              </p:cNvPr>
              <p:cNvSpPr/>
              <p:nvPr/>
            </p:nvSpPr>
            <p:spPr>
              <a:xfrm>
                <a:off x="12764145" y="3585279"/>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it-IT"/>
              </a:p>
            </p:txBody>
          </p:sp>
          <p:sp>
            <p:nvSpPr>
              <p:cNvPr id="29" name="Figura a mano libera 28">
                <a:extLst>
                  <a:ext uri="{FF2B5EF4-FFF2-40B4-BE49-F238E27FC236}">
                    <a16:creationId xmlns:a16="http://schemas.microsoft.com/office/drawing/2014/main" id="{20993C1F-153B-680C-4636-F6BFA3279390}"/>
                  </a:ext>
                </a:extLst>
              </p:cNvPr>
              <p:cNvSpPr/>
              <p:nvPr/>
            </p:nvSpPr>
            <p:spPr>
              <a:xfrm>
                <a:off x="12793432" y="3607533"/>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9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8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3" y="26142"/>
                      <a:pt x="5152" y="19975"/>
                    </a:cubicBezTo>
                    <a:cubicBezTo>
                      <a:pt x="8677" y="13808"/>
                      <a:pt x="13287" y="8982"/>
                      <a:pt x="19389" y="5362"/>
                    </a:cubicBezTo>
                    <a:cubicBezTo>
                      <a:pt x="25354" y="1743"/>
                      <a:pt x="31863" y="0"/>
                      <a:pt x="39049" y="0"/>
                    </a:cubicBezTo>
                    <a:cubicBezTo>
                      <a:pt x="44336" y="0"/>
                      <a:pt x="49217" y="1072"/>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5" y="43570"/>
                      <a:pt x="77283" y="46251"/>
                    </a:cubicBezTo>
                    <a:lnTo>
                      <a:pt x="14508" y="46251"/>
                    </a:lnTo>
                    <a:close/>
                    <a:moveTo>
                      <a:pt x="14101" y="35660"/>
                    </a:moveTo>
                    <a:lnTo>
                      <a:pt x="63454" y="35660"/>
                    </a:lnTo>
                    <a:cubicBezTo>
                      <a:pt x="63047" y="29493"/>
                      <a:pt x="60471" y="24131"/>
                      <a:pt x="55590" y="19573"/>
                    </a:cubicBezTo>
                    <a:cubicBezTo>
                      <a:pt x="50709" y="15149"/>
                      <a:pt x="45150" y="12870"/>
                      <a:pt x="38777" y="12870"/>
                    </a:cubicBezTo>
                    <a:cubicBezTo>
                      <a:pt x="35388" y="12870"/>
                      <a:pt x="31998" y="13540"/>
                      <a:pt x="28608" y="15015"/>
                    </a:cubicBezTo>
                    <a:cubicBezTo>
                      <a:pt x="25219" y="16490"/>
                      <a:pt x="22507" y="18500"/>
                      <a:pt x="20202" y="21048"/>
                    </a:cubicBezTo>
                    <a:cubicBezTo>
                      <a:pt x="18440" y="23058"/>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30" name="Figura a mano libera 29">
                <a:extLst>
                  <a:ext uri="{FF2B5EF4-FFF2-40B4-BE49-F238E27FC236}">
                    <a16:creationId xmlns:a16="http://schemas.microsoft.com/office/drawing/2014/main" id="{24C70142-5224-C09A-78C8-DBC155A200F3}"/>
                  </a:ext>
                </a:extLst>
              </p:cNvPr>
              <p:cNvSpPr/>
              <p:nvPr/>
            </p:nvSpPr>
            <p:spPr>
              <a:xfrm>
                <a:off x="12885630"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8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8"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31" name="Figura a mano libera 30">
                <a:extLst>
                  <a:ext uri="{FF2B5EF4-FFF2-40B4-BE49-F238E27FC236}">
                    <a16:creationId xmlns:a16="http://schemas.microsoft.com/office/drawing/2014/main" id="{2D2FB770-4F5D-8911-534D-70F701444475}"/>
                  </a:ext>
                </a:extLst>
              </p:cNvPr>
              <p:cNvSpPr/>
              <p:nvPr/>
            </p:nvSpPr>
            <p:spPr>
              <a:xfrm>
                <a:off x="12967116" y="3608338"/>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6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6"/>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it-IT"/>
              </a:p>
            </p:txBody>
          </p:sp>
          <p:sp>
            <p:nvSpPr>
              <p:cNvPr id="32" name="Figura a mano libera 31">
                <a:extLst>
                  <a:ext uri="{FF2B5EF4-FFF2-40B4-BE49-F238E27FC236}">
                    <a16:creationId xmlns:a16="http://schemas.microsoft.com/office/drawing/2014/main" id="{5DB83FEE-8627-E824-DEAD-F525A257057F}"/>
                  </a:ext>
                </a:extLst>
              </p:cNvPr>
              <p:cNvSpPr/>
              <p:nvPr/>
            </p:nvSpPr>
            <p:spPr>
              <a:xfrm>
                <a:off x="13051993" y="3607533"/>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8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7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2" y="26142"/>
                      <a:pt x="5152" y="19975"/>
                    </a:cubicBezTo>
                    <a:cubicBezTo>
                      <a:pt x="8677" y="13808"/>
                      <a:pt x="13287" y="8982"/>
                      <a:pt x="19389" y="5362"/>
                    </a:cubicBezTo>
                    <a:cubicBezTo>
                      <a:pt x="25354" y="1743"/>
                      <a:pt x="31862" y="0"/>
                      <a:pt x="39048" y="0"/>
                    </a:cubicBezTo>
                    <a:cubicBezTo>
                      <a:pt x="44336" y="0"/>
                      <a:pt x="49217" y="1072"/>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5" y="43570"/>
                      <a:pt x="77283" y="46251"/>
                    </a:cubicBezTo>
                    <a:lnTo>
                      <a:pt x="14507" y="46251"/>
                    </a:lnTo>
                    <a:close/>
                    <a:moveTo>
                      <a:pt x="14101" y="35660"/>
                    </a:moveTo>
                    <a:lnTo>
                      <a:pt x="63454" y="35660"/>
                    </a:lnTo>
                    <a:cubicBezTo>
                      <a:pt x="63047" y="29493"/>
                      <a:pt x="60471" y="24131"/>
                      <a:pt x="55590" y="19573"/>
                    </a:cubicBezTo>
                    <a:cubicBezTo>
                      <a:pt x="50709" y="15149"/>
                      <a:pt x="45150" y="12870"/>
                      <a:pt x="38777" y="12870"/>
                    </a:cubicBezTo>
                    <a:cubicBezTo>
                      <a:pt x="35388" y="12870"/>
                      <a:pt x="31998" y="13540"/>
                      <a:pt x="28608" y="15015"/>
                    </a:cubicBezTo>
                    <a:cubicBezTo>
                      <a:pt x="25219" y="16490"/>
                      <a:pt x="22507" y="18500"/>
                      <a:pt x="20202" y="21048"/>
                    </a:cubicBezTo>
                    <a:cubicBezTo>
                      <a:pt x="18440" y="23058"/>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33" name="Figura a mano libera 32">
                <a:extLst>
                  <a:ext uri="{FF2B5EF4-FFF2-40B4-BE49-F238E27FC236}">
                    <a16:creationId xmlns:a16="http://schemas.microsoft.com/office/drawing/2014/main" id="{D0A8F4C7-7D31-F54C-4176-BAC86DDBE53D}"/>
                  </a:ext>
                </a:extLst>
              </p:cNvPr>
              <p:cNvSpPr/>
              <p:nvPr/>
            </p:nvSpPr>
            <p:spPr>
              <a:xfrm>
                <a:off x="11309724" y="3759425"/>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7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4" y="79096"/>
                      <a:pt x="38642" y="79096"/>
                    </a:cubicBezTo>
                    <a:cubicBezTo>
                      <a:pt x="31456" y="79096"/>
                      <a:pt x="24948" y="77353"/>
                      <a:pt x="18982" y="74002"/>
                    </a:cubicBezTo>
                    <a:cubicBezTo>
                      <a:pt x="13016" y="70516"/>
                      <a:pt x="8406" y="65824"/>
                      <a:pt x="5017" y="59791"/>
                    </a:cubicBezTo>
                    <a:cubicBezTo>
                      <a:pt x="1627" y="53758"/>
                      <a:pt x="0" y="47055"/>
                      <a:pt x="0" y="39816"/>
                    </a:cubicBezTo>
                    <a:cubicBezTo>
                      <a:pt x="0" y="29896"/>
                      <a:pt x="3254" y="21182"/>
                      <a:pt x="9627"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it-IT"/>
              </a:p>
            </p:txBody>
          </p:sp>
          <p:sp>
            <p:nvSpPr>
              <p:cNvPr id="34" name="Figura a mano libera 33">
                <a:extLst>
                  <a:ext uri="{FF2B5EF4-FFF2-40B4-BE49-F238E27FC236}">
                    <a16:creationId xmlns:a16="http://schemas.microsoft.com/office/drawing/2014/main" id="{55A7D0DE-CE72-D62F-8498-0036B57CE9A1}"/>
                  </a:ext>
                </a:extLst>
              </p:cNvPr>
              <p:cNvSpPr/>
              <p:nvPr/>
            </p:nvSpPr>
            <p:spPr>
              <a:xfrm>
                <a:off x="11408295"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35" name="Figura a mano libera 34">
                <a:extLst>
                  <a:ext uri="{FF2B5EF4-FFF2-40B4-BE49-F238E27FC236}">
                    <a16:creationId xmlns:a16="http://schemas.microsoft.com/office/drawing/2014/main" id="{78A3408E-3D7E-F906-E757-1571E30F77B7}"/>
                  </a:ext>
                </a:extLst>
              </p:cNvPr>
              <p:cNvSpPr/>
              <p:nvPr/>
            </p:nvSpPr>
            <p:spPr>
              <a:xfrm>
                <a:off x="11489781" y="3736366"/>
                <a:ext cx="79588" cy="102288"/>
              </a:xfrm>
              <a:custGeom>
                <a:avLst/>
                <a:gdLst>
                  <a:gd name="csX0" fmla="*/ 66572 w 79588"/>
                  <a:gd name="csY0" fmla="*/ 100144 h 102288"/>
                  <a:gd name="csX1" fmla="*/ 66572 w 79588"/>
                  <a:gd name="csY1" fmla="*/ 89553 h 102288"/>
                  <a:gd name="csX2" fmla="*/ 39184 w 79588"/>
                  <a:gd name="csY2" fmla="*/ 102289 h 102288"/>
                  <a:gd name="csX3" fmla="*/ 19253 w 79588"/>
                  <a:gd name="csY3" fmla="*/ 97060 h 102288"/>
                  <a:gd name="csX4" fmla="*/ 5152 w 79588"/>
                  <a:gd name="csY4" fmla="*/ 82582 h 102288"/>
                  <a:gd name="csX5" fmla="*/ 0 w 79588"/>
                  <a:gd name="csY5" fmla="*/ 62204 h 102288"/>
                  <a:gd name="csX6" fmla="*/ 10576 w 79588"/>
                  <a:gd name="csY6" fmla="*/ 34990 h 102288"/>
                  <a:gd name="csX7" fmla="*/ 37964 w 79588"/>
                  <a:gd name="csY7" fmla="*/ 23059 h 102288"/>
                  <a:gd name="csX8" fmla="*/ 53556 w 79588"/>
                  <a:gd name="csY8" fmla="*/ 26410 h 102288"/>
                  <a:gd name="csX9" fmla="*/ 65352 w 79588"/>
                  <a:gd name="csY9" fmla="*/ 34856 h 102288"/>
                  <a:gd name="csX10" fmla="*/ 65352 w 79588"/>
                  <a:gd name="csY10" fmla="*/ 0 h 102288"/>
                  <a:gd name="csX11" fmla="*/ 79588 w 79588"/>
                  <a:gd name="csY11" fmla="*/ 0 h 102288"/>
                  <a:gd name="csX12" fmla="*/ 79588 w 79588"/>
                  <a:gd name="csY12" fmla="*/ 100144 h 102288"/>
                  <a:gd name="csX13" fmla="*/ 66437 w 79588"/>
                  <a:gd name="csY13" fmla="*/ 100144 h 102288"/>
                  <a:gd name="csX14" fmla="*/ 14236 w 79588"/>
                  <a:gd name="csY14" fmla="*/ 62472 h 102288"/>
                  <a:gd name="csX15" fmla="*/ 21694 w 79588"/>
                  <a:gd name="csY15" fmla="*/ 81509 h 102288"/>
                  <a:gd name="csX16" fmla="*/ 39998 w 79588"/>
                  <a:gd name="csY16" fmla="*/ 89419 h 102288"/>
                  <a:gd name="csX17" fmla="*/ 58844 w 79588"/>
                  <a:gd name="csY17" fmla="*/ 81509 h 102288"/>
                  <a:gd name="csX18" fmla="*/ 66572 w 79588"/>
                  <a:gd name="csY18" fmla="*/ 62070 h 102288"/>
                  <a:gd name="csX19" fmla="*/ 58844 w 79588"/>
                  <a:gd name="csY19" fmla="*/ 43302 h 102288"/>
                  <a:gd name="csX20" fmla="*/ 39591 w 79588"/>
                  <a:gd name="csY20" fmla="*/ 35794 h 102288"/>
                  <a:gd name="csX21" fmla="*/ 21558 w 79588"/>
                  <a:gd name="csY21" fmla="*/ 43436 h 102288"/>
                  <a:gd name="csX22" fmla="*/ 14236 w 79588"/>
                  <a:gd name="csY22" fmla="*/ 62472 h 102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79588" h="102288">
                    <a:moveTo>
                      <a:pt x="66572" y="100144"/>
                    </a:moveTo>
                    <a:lnTo>
                      <a:pt x="66572" y="89553"/>
                    </a:lnTo>
                    <a:cubicBezTo>
                      <a:pt x="59522" y="97999"/>
                      <a:pt x="50438" y="102289"/>
                      <a:pt x="39184" y="102289"/>
                    </a:cubicBezTo>
                    <a:cubicBezTo>
                      <a:pt x="31863" y="102289"/>
                      <a:pt x="25219" y="100546"/>
                      <a:pt x="19253" y="97060"/>
                    </a:cubicBezTo>
                    <a:cubicBezTo>
                      <a:pt x="13287" y="93575"/>
                      <a:pt x="8542" y="88748"/>
                      <a:pt x="5152" y="82582"/>
                    </a:cubicBezTo>
                    <a:cubicBezTo>
                      <a:pt x="1763" y="76415"/>
                      <a:pt x="0" y="69712"/>
                      <a:pt x="0" y="62204"/>
                    </a:cubicBezTo>
                    <a:cubicBezTo>
                      <a:pt x="0" y="51882"/>
                      <a:pt x="3525" y="42900"/>
                      <a:pt x="10576" y="34990"/>
                    </a:cubicBezTo>
                    <a:cubicBezTo>
                      <a:pt x="17762" y="26946"/>
                      <a:pt x="26846" y="23059"/>
                      <a:pt x="37964" y="23059"/>
                    </a:cubicBezTo>
                    <a:cubicBezTo>
                      <a:pt x="43252" y="23059"/>
                      <a:pt x="48404" y="24131"/>
                      <a:pt x="53556" y="26410"/>
                    </a:cubicBezTo>
                    <a:cubicBezTo>
                      <a:pt x="58708" y="28689"/>
                      <a:pt x="62640" y="31504"/>
                      <a:pt x="65352" y="34856"/>
                    </a:cubicBezTo>
                    <a:lnTo>
                      <a:pt x="65352" y="0"/>
                    </a:lnTo>
                    <a:lnTo>
                      <a:pt x="79588" y="0"/>
                    </a:lnTo>
                    <a:lnTo>
                      <a:pt x="79588" y="100144"/>
                    </a:lnTo>
                    <a:lnTo>
                      <a:pt x="66437" y="100144"/>
                    </a:lnTo>
                    <a:close/>
                    <a:moveTo>
                      <a:pt x="14236" y="62472"/>
                    </a:moveTo>
                    <a:cubicBezTo>
                      <a:pt x="14236" y="69980"/>
                      <a:pt x="16677" y="76281"/>
                      <a:pt x="21694" y="81509"/>
                    </a:cubicBezTo>
                    <a:cubicBezTo>
                      <a:pt x="26710" y="86738"/>
                      <a:pt x="32676" y="89419"/>
                      <a:pt x="39998" y="89419"/>
                    </a:cubicBezTo>
                    <a:cubicBezTo>
                      <a:pt x="47319" y="89419"/>
                      <a:pt x="53692" y="86738"/>
                      <a:pt x="58844" y="81509"/>
                    </a:cubicBezTo>
                    <a:cubicBezTo>
                      <a:pt x="63996" y="76147"/>
                      <a:pt x="66572" y="69712"/>
                      <a:pt x="66572" y="62070"/>
                    </a:cubicBezTo>
                    <a:cubicBezTo>
                      <a:pt x="66572" y="54429"/>
                      <a:pt x="63996" y="48396"/>
                      <a:pt x="58844" y="43302"/>
                    </a:cubicBezTo>
                    <a:cubicBezTo>
                      <a:pt x="53692" y="38342"/>
                      <a:pt x="47319" y="35794"/>
                      <a:pt x="39591" y="35794"/>
                    </a:cubicBezTo>
                    <a:cubicBezTo>
                      <a:pt x="32405" y="35794"/>
                      <a:pt x="26304" y="38342"/>
                      <a:pt x="21558" y="43436"/>
                    </a:cubicBezTo>
                    <a:cubicBezTo>
                      <a:pt x="16677" y="48530"/>
                      <a:pt x="14236" y="54831"/>
                      <a:pt x="14236" y="62472"/>
                    </a:cubicBezTo>
                    <a:close/>
                  </a:path>
                </a:pathLst>
              </a:custGeom>
              <a:grpFill/>
              <a:ln w="8057" cap="flat">
                <a:noFill/>
                <a:prstDash val="solid"/>
                <a:miter/>
              </a:ln>
            </p:spPr>
            <p:txBody>
              <a:bodyPr/>
              <a:lstStyle/>
              <a:p>
                <a:endParaRPr lang="it-IT"/>
              </a:p>
            </p:txBody>
          </p:sp>
          <p:sp>
            <p:nvSpPr>
              <p:cNvPr id="36" name="Figura a mano libera 35">
                <a:extLst>
                  <a:ext uri="{FF2B5EF4-FFF2-40B4-BE49-F238E27FC236}">
                    <a16:creationId xmlns:a16="http://schemas.microsoft.com/office/drawing/2014/main" id="{330F64CA-3DE4-09EF-6D65-126F1CFBE1C5}"/>
                  </a:ext>
                </a:extLst>
              </p:cNvPr>
              <p:cNvSpPr/>
              <p:nvPr/>
            </p:nvSpPr>
            <p:spPr>
              <a:xfrm>
                <a:off x="11618045" y="3736366"/>
                <a:ext cx="53691" cy="100143"/>
              </a:xfrm>
              <a:custGeom>
                <a:avLst/>
                <a:gdLst>
                  <a:gd name="csX0" fmla="*/ 19524 w 53691"/>
                  <a:gd name="csY0" fmla="*/ 100144 h 100143"/>
                  <a:gd name="csX1" fmla="*/ 19524 w 53691"/>
                  <a:gd name="csY1" fmla="*/ 13406 h 100143"/>
                  <a:gd name="csX2" fmla="*/ 0 w 53691"/>
                  <a:gd name="csY2" fmla="*/ 13406 h 100143"/>
                  <a:gd name="csX3" fmla="*/ 0 w 53691"/>
                  <a:gd name="csY3" fmla="*/ 0 h 100143"/>
                  <a:gd name="csX4" fmla="*/ 53692 w 53691"/>
                  <a:gd name="csY4" fmla="*/ 0 h 100143"/>
                  <a:gd name="csX5" fmla="*/ 53692 w 53691"/>
                  <a:gd name="csY5" fmla="*/ 13406 h 100143"/>
                  <a:gd name="csX6" fmla="*/ 34303 w 53691"/>
                  <a:gd name="csY6" fmla="*/ 13406 h 100143"/>
                  <a:gd name="csX7" fmla="*/ 34303 w 53691"/>
                  <a:gd name="csY7" fmla="*/ 100144 h 100143"/>
                  <a:gd name="csX8" fmla="*/ 19524 w 53691"/>
                  <a:gd name="csY8"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691" h="100143">
                    <a:moveTo>
                      <a:pt x="19524" y="100144"/>
                    </a:moveTo>
                    <a:lnTo>
                      <a:pt x="19524" y="13406"/>
                    </a:lnTo>
                    <a:lnTo>
                      <a:pt x="0" y="13406"/>
                    </a:lnTo>
                    <a:lnTo>
                      <a:pt x="0" y="0"/>
                    </a:lnTo>
                    <a:lnTo>
                      <a:pt x="53692" y="0"/>
                    </a:lnTo>
                    <a:lnTo>
                      <a:pt x="53692" y="13406"/>
                    </a:lnTo>
                    <a:lnTo>
                      <a:pt x="34303" y="13406"/>
                    </a:lnTo>
                    <a:lnTo>
                      <a:pt x="34303" y="100144"/>
                    </a:lnTo>
                    <a:lnTo>
                      <a:pt x="19524" y="100144"/>
                    </a:lnTo>
                    <a:close/>
                  </a:path>
                </a:pathLst>
              </a:custGeom>
              <a:grpFill/>
              <a:ln w="8057" cap="flat">
                <a:noFill/>
                <a:prstDash val="solid"/>
                <a:miter/>
              </a:ln>
            </p:spPr>
            <p:txBody>
              <a:bodyPr/>
              <a:lstStyle/>
              <a:p>
                <a:endParaRPr lang="it-IT"/>
              </a:p>
            </p:txBody>
          </p:sp>
          <p:sp>
            <p:nvSpPr>
              <p:cNvPr id="37" name="Figura a mano libera 36">
                <a:extLst>
                  <a:ext uri="{FF2B5EF4-FFF2-40B4-BE49-F238E27FC236}">
                    <a16:creationId xmlns:a16="http://schemas.microsoft.com/office/drawing/2014/main" id="{C9E8195B-27F8-8D2F-80E0-1770F78968AF}"/>
                  </a:ext>
                </a:extLst>
              </p:cNvPr>
              <p:cNvSpPr/>
              <p:nvPr/>
            </p:nvSpPr>
            <p:spPr>
              <a:xfrm>
                <a:off x="11673906" y="3758620"/>
                <a:ext cx="77690" cy="79900"/>
              </a:xfrm>
              <a:custGeom>
                <a:avLst/>
                <a:gdLst>
                  <a:gd name="csX0" fmla="*/ 14236 w 77690"/>
                  <a:gd name="csY0" fmla="*/ 46519 h 79900"/>
                  <a:gd name="csX1" fmla="*/ 23320 w 77690"/>
                  <a:gd name="csY1" fmla="*/ 61400 h 79900"/>
                  <a:gd name="csX2" fmla="*/ 39184 w 77690"/>
                  <a:gd name="csY2" fmla="*/ 67031 h 79900"/>
                  <a:gd name="csX3" fmla="*/ 60606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8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7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0" y="61400"/>
                    </a:cubicBezTo>
                    <a:cubicBezTo>
                      <a:pt x="27795" y="65154"/>
                      <a:pt x="33083" y="67031"/>
                      <a:pt x="39184" y="67031"/>
                    </a:cubicBezTo>
                    <a:cubicBezTo>
                      <a:pt x="48539" y="67031"/>
                      <a:pt x="55590" y="62741"/>
                      <a:pt x="60606"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2" y="26142"/>
                      <a:pt x="5152" y="19975"/>
                    </a:cubicBezTo>
                    <a:cubicBezTo>
                      <a:pt x="8677" y="13808"/>
                      <a:pt x="13287" y="8982"/>
                      <a:pt x="19389" y="5362"/>
                    </a:cubicBezTo>
                    <a:cubicBezTo>
                      <a:pt x="25354" y="1743"/>
                      <a:pt x="31862" y="0"/>
                      <a:pt x="39048" y="0"/>
                    </a:cubicBezTo>
                    <a:cubicBezTo>
                      <a:pt x="44336" y="0"/>
                      <a:pt x="49217" y="1073"/>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4" y="43570"/>
                      <a:pt x="77283" y="46251"/>
                    </a:cubicBezTo>
                    <a:lnTo>
                      <a:pt x="14507" y="46251"/>
                    </a:lnTo>
                    <a:close/>
                    <a:moveTo>
                      <a:pt x="14101" y="35660"/>
                    </a:moveTo>
                    <a:lnTo>
                      <a:pt x="63454" y="35660"/>
                    </a:lnTo>
                    <a:cubicBezTo>
                      <a:pt x="63047" y="29494"/>
                      <a:pt x="60471" y="24131"/>
                      <a:pt x="55590" y="19573"/>
                    </a:cubicBezTo>
                    <a:cubicBezTo>
                      <a:pt x="50709" y="15149"/>
                      <a:pt x="45150" y="12870"/>
                      <a:pt x="38777" y="12870"/>
                    </a:cubicBezTo>
                    <a:cubicBezTo>
                      <a:pt x="35388" y="12870"/>
                      <a:pt x="31998" y="13540"/>
                      <a:pt x="28608" y="15015"/>
                    </a:cubicBezTo>
                    <a:cubicBezTo>
                      <a:pt x="25219" y="16490"/>
                      <a:pt x="22507" y="18501"/>
                      <a:pt x="20202" y="21048"/>
                    </a:cubicBezTo>
                    <a:cubicBezTo>
                      <a:pt x="18440" y="23059"/>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38" name="Figura a mano libera 37">
                <a:extLst>
                  <a:ext uri="{FF2B5EF4-FFF2-40B4-BE49-F238E27FC236}">
                    <a16:creationId xmlns:a16="http://schemas.microsoft.com/office/drawing/2014/main" id="{D480890E-C7CA-E9F1-5299-D9448E80C147}"/>
                  </a:ext>
                </a:extLst>
              </p:cNvPr>
              <p:cNvSpPr/>
              <p:nvPr/>
            </p:nvSpPr>
            <p:spPr>
              <a:xfrm>
                <a:off x="11761087" y="3759425"/>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5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5"/>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it-IT"/>
              </a:p>
            </p:txBody>
          </p:sp>
          <p:sp>
            <p:nvSpPr>
              <p:cNvPr id="39" name="Figura a mano libera 38">
                <a:extLst>
                  <a:ext uri="{FF2B5EF4-FFF2-40B4-BE49-F238E27FC236}">
                    <a16:creationId xmlns:a16="http://schemas.microsoft.com/office/drawing/2014/main" id="{AE06B615-675D-50AF-1BD6-ED4E6B17E729}"/>
                  </a:ext>
                </a:extLst>
              </p:cNvPr>
              <p:cNvSpPr/>
              <p:nvPr/>
            </p:nvSpPr>
            <p:spPr>
              <a:xfrm>
                <a:off x="11850573" y="3736366"/>
                <a:ext cx="66978" cy="100277"/>
              </a:xfrm>
              <a:custGeom>
                <a:avLst/>
                <a:gdLst>
                  <a:gd name="csX0" fmla="*/ 0 w 66978"/>
                  <a:gd name="csY0" fmla="*/ 100144 h 100277"/>
                  <a:gd name="csX1" fmla="*/ 0 w 66978"/>
                  <a:gd name="csY1" fmla="*/ 0 h 100277"/>
                  <a:gd name="csX2" fmla="*/ 14236 w 66978"/>
                  <a:gd name="csY2" fmla="*/ 0 h 100277"/>
                  <a:gd name="csX3" fmla="*/ 14236 w 66978"/>
                  <a:gd name="csY3" fmla="*/ 32711 h 100277"/>
                  <a:gd name="csX4" fmla="*/ 23321 w 66978"/>
                  <a:gd name="csY4" fmla="*/ 25338 h 100277"/>
                  <a:gd name="csX5" fmla="*/ 35930 w 66978"/>
                  <a:gd name="csY5" fmla="*/ 23059 h 100277"/>
                  <a:gd name="csX6" fmla="*/ 58437 w 66978"/>
                  <a:gd name="csY6" fmla="*/ 31370 h 100277"/>
                  <a:gd name="csX7" fmla="*/ 66979 w 66978"/>
                  <a:gd name="csY7" fmla="*/ 53222 h 100277"/>
                  <a:gd name="csX8" fmla="*/ 66979 w 66978"/>
                  <a:gd name="csY8" fmla="*/ 100278 h 100277"/>
                  <a:gd name="csX9" fmla="*/ 52743 w 66978"/>
                  <a:gd name="csY9" fmla="*/ 100278 h 100277"/>
                  <a:gd name="csX10" fmla="*/ 52743 w 66978"/>
                  <a:gd name="csY10" fmla="*/ 57780 h 100277"/>
                  <a:gd name="csX11" fmla="*/ 49624 w 66978"/>
                  <a:gd name="csY11" fmla="*/ 43168 h 100277"/>
                  <a:gd name="csX12" fmla="*/ 34303 w 66978"/>
                  <a:gd name="csY12" fmla="*/ 35928 h 100277"/>
                  <a:gd name="csX13" fmla="*/ 19660 w 66978"/>
                  <a:gd name="csY13" fmla="*/ 41827 h 100277"/>
                  <a:gd name="csX14" fmla="*/ 14236 w 66978"/>
                  <a:gd name="csY14" fmla="*/ 57646 h 100277"/>
                  <a:gd name="csX15" fmla="*/ 14236 w 66978"/>
                  <a:gd name="csY15" fmla="*/ 100144 h 100277"/>
                  <a:gd name="csX16" fmla="*/ 0 w 66978"/>
                  <a:gd name="csY16" fmla="*/ 100144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6978" h="100277">
                    <a:moveTo>
                      <a:pt x="0" y="100144"/>
                    </a:moveTo>
                    <a:lnTo>
                      <a:pt x="0" y="0"/>
                    </a:lnTo>
                    <a:lnTo>
                      <a:pt x="14236" y="0"/>
                    </a:lnTo>
                    <a:lnTo>
                      <a:pt x="14236" y="32711"/>
                    </a:lnTo>
                    <a:cubicBezTo>
                      <a:pt x="16948" y="29359"/>
                      <a:pt x="19931" y="26812"/>
                      <a:pt x="23321" y="25338"/>
                    </a:cubicBezTo>
                    <a:cubicBezTo>
                      <a:pt x="26710" y="23863"/>
                      <a:pt x="30913" y="23059"/>
                      <a:pt x="35930" y="23059"/>
                    </a:cubicBezTo>
                    <a:cubicBezTo>
                      <a:pt x="45285" y="23059"/>
                      <a:pt x="52743" y="25874"/>
                      <a:pt x="58437" y="31370"/>
                    </a:cubicBezTo>
                    <a:cubicBezTo>
                      <a:pt x="64132" y="36867"/>
                      <a:pt x="66979" y="44106"/>
                      <a:pt x="66979" y="53222"/>
                    </a:cubicBezTo>
                    <a:lnTo>
                      <a:pt x="66979" y="100278"/>
                    </a:lnTo>
                    <a:lnTo>
                      <a:pt x="52743" y="100278"/>
                    </a:lnTo>
                    <a:lnTo>
                      <a:pt x="52743" y="57780"/>
                    </a:lnTo>
                    <a:cubicBezTo>
                      <a:pt x="52743" y="50943"/>
                      <a:pt x="51658" y="46117"/>
                      <a:pt x="49624" y="43168"/>
                    </a:cubicBezTo>
                    <a:cubicBezTo>
                      <a:pt x="46370" y="38342"/>
                      <a:pt x="41218" y="35928"/>
                      <a:pt x="34303" y="35928"/>
                    </a:cubicBezTo>
                    <a:cubicBezTo>
                      <a:pt x="28202" y="35928"/>
                      <a:pt x="23185" y="37939"/>
                      <a:pt x="19660" y="41827"/>
                    </a:cubicBezTo>
                    <a:cubicBezTo>
                      <a:pt x="15999" y="45849"/>
                      <a:pt x="14236" y="51077"/>
                      <a:pt x="14236" y="57646"/>
                    </a:cubicBezTo>
                    <a:lnTo>
                      <a:pt x="14236" y="100144"/>
                    </a:lnTo>
                    <a:lnTo>
                      <a:pt x="0" y="100144"/>
                    </a:lnTo>
                    <a:close/>
                  </a:path>
                </a:pathLst>
              </a:custGeom>
              <a:grpFill/>
              <a:ln w="8057" cap="flat">
                <a:noFill/>
                <a:prstDash val="solid"/>
                <a:miter/>
              </a:ln>
            </p:spPr>
            <p:txBody>
              <a:bodyPr/>
              <a:lstStyle/>
              <a:p>
                <a:endParaRPr lang="it-IT"/>
              </a:p>
            </p:txBody>
          </p:sp>
          <p:sp>
            <p:nvSpPr>
              <p:cNvPr id="40" name="Figura a mano libera 39">
                <a:extLst>
                  <a:ext uri="{FF2B5EF4-FFF2-40B4-BE49-F238E27FC236}">
                    <a16:creationId xmlns:a16="http://schemas.microsoft.com/office/drawing/2014/main" id="{158AE7F6-EEFC-5586-58D4-5A18AF691AE8}"/>
                  </a:ext>
                </a:extLst>
              </p:cNvPr>
              <p:cNvSpPr/>
              <p:nvPr/>
            </p:nvSpPr>
            <p:spPr>
              <a:xfrm>
                <a:off x="11935043"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8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8"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41" name="Figura a mano libera 40">
                <a:extLst>
                  <a:ext uri="{FF2B5EF4-FFF2-40B4-BE49-F238E27FC236}">
                    <a16:creationId xmlns:a16="http://schemas.microsoft.com/office/drawing/2014/main" id="{BE0049B3-C523-F610-001B-B89F920C4A2F}"/>
                  </a:ext>
                </a:extLst>
              </p:cNvPr>
              <p:cNvSpPr/>
              <p:nvPr/>
            </p:nvSpPr>
            <p:spPr>
              <a:xfrm>
                <a:off x="12015987" y="3759425"/>
                <a:ext cx="81893" cy="79096"/>
              </a:xfrm>
              <a:custGeom>
                <a:avLst/>
                <a:gdLst>
                  <a:gd name="csX0" fmla="*/ 0 w 81893"/>
                  <a:gd name="csY0" fmla="*/ 39146 h 79096"/>
                  <a:gd name="csX1" fmla="*/ 3254 w 81893"/>
                  <a:gd name="csY1" fmla="*/ 23997 h 79096"/>
                  <a:gd name="csX2" fmla="*/ 11932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79 h 79096"/>
                  <a:gd name="csX21" fmla="*/ 40811 w 81893"/>
                  <a:gd name="csY21" fmla="*/ 13004 h 79096"/>
                  <a:gd name="csX22" fmla="*/ 21829 w 81893"/>
                  <a:gd name="csY22" fmla="*/ 20779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5" y="28823"/>
                      <a:pt x="3254" y="23997"/>
                    </a:cubicBezTo>
                    <a:cubicBezTo>
                      <a:pt x="5423" y="19171"/>
                      <a:pt x="8271" y="15015"/>
                      <a:pt x="11932"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3"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90" y="66360"/>
                      <a:pt x="40811" y="66360"/>
                    </a:cubicBezTo>
                    <a:cubicBezTo>
                      <a:pt x="48133" y="66360"/>
                      <a:pt x="54370" y="63813"/>
                      <a:pt x="59657" y="58585"/>
                    </a:cubicBezTo>
                    <a:cubicBezTo>
                      <a:pt x="64945" y="53356"/>
                      <a:pt x="67521" y="47190"/>
                      <a:pt x="67521" y="39950"/>
                    </a:cubicBezTo>
                    <a:cubicBezTo>
                      <a:pt x="67521" y="32711"/>
                      <a:pt x="64945" y="26008"/>
                      <a:pt x="59793" y="20779"/>
                    </a:cubicBezTo>
                    <a:cubicBezTo>
                      <a:pt x="54641" y="15551"/>
                      <a:pt x="48268" y="13004"/>
                      <a:pt x="40811" y="13004"/>
                    </a:cubicBezTo>
                    <a:cubicBezTo>
                      <a:pt x="33354" y="13004"/>
                      <a:pt x="26981" y="15551"/>
                      <a:pt x="21829" y="20779"/>
                    </a:cubicBezTo>
                    <a:close/>
                  </a:path>
                </a:pathLst>
              </a:custGeom>
              <a:grpFill/>
              <a:ln w="8057" cap="flat">
                <a:noFill/>
                <a:prstDash val="solid"/>
                <a:miter/>
              </a:ln>
            </p:spPr>
            <p:txBody>
              <a:bodyPr/>
              <a:lstStyle/>
              <a:p>
                <a:endParaRPr lang="it-IT"/>
              </a:p>
            </p:txBody>
          </p:sp>
          <p:sp>
            <p:nvSpPr>
              <p:cNvPr id="42" name="Figura a mano libera 41">
                <a:extLst>
                  <a:ext uri="{FF2B5EF4-FFF2-40B4-BE49-F238E27FC236}">
                    <a16:creationId xmlns:a16="http://schemas.microsoft.com/office/drawing/2014/main" id="{AE673BE9-63B6-059C-ACD5-6111C8D0C6ED}"/>
                  </a:ext>
                </a:extLst>
              </p:cNvPr>
              <p:cNvSpPr/>
              <p:nvPr/>
            </p:nvSpPr>
            <p:spPr>
              <a:xfrm>
                <a:off x="12112524" y="3736366"/>
                <a:ext cx="14236" cy="100143"/>
              </a:xfrm>
              <a:custGeom>
                <a:avLst/>
                <a:gdLst>
                  <a:gd name="csX0" fmla="*/ 0 w 14236"/>
                  <a:gd name="csY0" fmla="*/ 100144 h 100143"/>
                  <a:gd name="csX1" fmla="*/ 0 w 14236"/>
                  <a:gd name="csY1" fmla="*/ 0 h 100143"/>
                  <a:gd name="csX2" fmla="*/ 14236 w 14236"/>
                  <a:gd name="csY2" fmla="*/ 0 h 100143"/>
                  <a:gd name="csX3" fmla="*/ 14236 w 14236"/>
                  <a:gd name="csY3" fmla="*/ 100144 h 100143"/>
                  <a:gd name="csX4" fmla="*/ 0 w 14236"/>
                  <a:gd name="csY4" fmla="*/ 100144 h 100143"/>
                </a:gdLst>
                <a:ahLst/>
                <a:cxnLst>
                  <a:cxn ang="0">
                    <a:pos x="csX0" y="csY0"/>
                  </a:cxn>
                  <a:cxn ang="0">
                    <a:pos x="csX1" y="csY1"/>
                  </a:cxn>
                  <a:cxn ang="0">
                    <a:pos x="csX2" y="csY2"/>
                  </a:cxn>
                  <a:cxn ang="0">
                    <a:pos x="csX3" y="csY3"/>
                  </a:cxn>
                  <a:cxn ang="0">
                    <a:pos x="csX4" y="csY4"/>
                  </a:cxn>
                </a:cxnLst>
                <a:rect l="l" t="t" r="r" b="b"/>
                <a:pathLst>
                  <a:path w="14236" h="100143">
                    <a:moveTo>
                      <a:pt x="0" y="100144"/>
                    </a:moveTo>
                    <a:lnTo>
                      <a:pt x="0" y="0"/>
                    </a:lnTo>
                    <a:lnTo>
                      <a:pt x="14236" y="0"/>
                    </a:lnTo>
                    <a:lnTo>
                      <a:pt x="14236" y="100144"/>
                    </a:lnTo>
                    <a:lnTo>
                      <a:pt x="0" y="100144"/>
                    </a:lnTo>
                    <a:close/>
                  </a:path>
                </a:pathLst>
              </a:custGeom>
              <a:grpFill/>
              <a:ln w="8057" cap="flat">
                <a:noFill/>
                <a:prstDash val="solid"/>
                <a:miter/>
              </a:ln>
            </p:spPr>
            <p:txBody>
              <a:bodyPr/>
              <a:lstStyle/>
              <a:p>
                <a:endParaRPr lang="it-IT"/>
              </a:p>
            </p:txBody>
          </p:sp>
          <p:sp>
            <p:nvSpPr>
              <p:cNvPr id="43" name="Figura a mano libera 42">
                <a:extLst>
                  <a:ext uri="{FF2B5EF4-FFF2-40B4-BE49-F238E27FC236}">
                    <a16:creationId xmlns:a16="http://schemas.microsoft.com/office/drawing/2014/main" id="{C9B2F1BF-9968-6DA6-1CB1-7FDC5E998FEA}"/>
                  </a:ext>
                </a:extLst>
              </p:cNvPr>
              <p:cNvSpPr/>
              <p:nvPr/>
            </p:nvSpPr>
            <p:spPr>
              <a:xfrm>
                <a:off x="12141675" y="3759425"/>
                <a:ext cx="81893" cy="79096"/>
              </a:xfrm>
              <a:custGeom>
                <a:avLst/>
                <a:gdLst>
                  <a:gd name="csX0" fmla="*/ 0 w 81893"/>
                  <a:gd name="csY0" fmla="*/ 39146 h 79096"/>
                  <a:gd name="csX1" fmla="*/ 3254 w 81893"/>
                  <a:gd name="csY1" fmla="*/ 23997 h 79096"/>
                  <a:gd name="csX2" fmla="*/ 11931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79 h 79096"/>
                  <a:gd name="csX21" fmla="*/ 40811 w 81893"/>
                  <a:gd name="csY21" fmla="*/ 13004 h 79096"/>
                  <a:gd name="csX22" fmla="*/ 21829 w 81893"/>
                  <a:gd name="csY22" fmla="*/ 20779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4" y="28823"/>
                      <a:pt x="3254" y="23997"/>
                    </a:cubicBezTo>
                    <a:cubicBezTo>
                      <a:pt x="5423" y="19171"/>
                      <a:pt x="8271" y="15015"/>
                      <a:pt x="11931"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3"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89" y="66360"/>
                      <a:pt x="40811" y="66360"/>
                    </a:cubicBezTo>
                    <a:cubicBezTo>
                      <a:pt x="48133" y="66360"/>
                      <a:pt x="54370" y="63813"/>
                      <a:pt x="59657" y="58585"/>
                    </a:cubicBezTo>
                    <a:cubicBezTo>
                      <a:pt x="64945" y="53356"/>
                      <a:pt x="67521" y="47190"/>
                      <a:pt x="67521" y="39950"/>
                    </a:cubicBezTo>
                    <a:cubicBezTo>
                      <a:pt x="67521" y="32711"/>
                      <a:pt x="64945" y="26008"/>
                      <a:pt x="59793" y="20779"/>
                    </a:cubicBezTo>
                    <a:cubicBezTo>
                      <a:pt x="54641" y="15551"/>
                      <a:pt x="48268" y="13004"/>
                      <a:pt x="40811" y="13004"/>
                    </a:cubicBezTo>
                    <a:cubicBezTo>
                      <a:pt x="33354" y="13004"/>
                      <a:pt x="26981" y="15551"/>
                      <a:pt x="21829" y="20779"/>
                    </a:cubicBezTo>
                    <a:close/>
                  </a:path>
                </a:pathLst>
              </a:custGeom>
              <a:grpFill/>
              <a:ln w="8057" cap="flat">
                <a:noFill/>
                <a:prstDash val="solid"/>
                <a:miter/>
              </a:ln>
            </p:spPr>
            <p:txBody>
              <a:bodyPr/>
              <a:lstStyle/>
              <a:p>
                <a:endParaRPr lang="it-IT"/>
              </a:p>
            </p:txBody>
          </p:sp>
          <p:sp>
            <p:nvSpPr>
              <p:cNvPr id="44" name="Figura a mano libera 43">
                <a:extLst>
                  <a:ext uri="{FF2B5EF4-FFF2-40B4-BE49-F238E27FC236}">
                    <a16:creationId xmlns:a16="http://schemas.microsoft.com/office/drawing/2014/main" id="{2F094A36-DF0C-E588-D05B-3F00A1191AB4}"/>
                  </a:ext>
                </a:extLst>
              </p:cNvPr>
              <p:cNvSpPr/>
              <p:nvPr/>
            </p:nvSpPr>
            <p:spPr>
              <a:xfrm>
                <a:off x="12233465" y="3759425"/>
                <a:ext cx="81080" cy="106846"/>
              </a:xfrm>
              <a:custGeom>
                <a:avLst/>
                <a:gdLst>
                  <a:gd name="csX0" fmla="*/ 2576 w 81080"/>
                  <a:gd name="csY0" fmla="*/ 83118 h 106846"/>
                  <a:gd name="csX1" fmla="*/ 18575 w 81080"/>
                  <a:gd name="csY1" fmla="*/ 83118 h 106846"/>
                  <a:gd name="csX2" fmla="*/ 40269 w 81080"/>
                  <a:gd name="csY2" fmla="*/ 93843 h 106846"/>
                  <a:gd name="csX3" fmla="*/ 59793 w 81080"/>
                  <a:gd name="csY3" fmla="*/ 86872 h 106846"/>
                  <a:gd name="csX4" fmla="*/ 67115 w 81080"/>
                  <a:gd name="csY4" fmla="*/ 68237 h 106846"/>
                  <a:gd name="csX5" fmla="*/ 67115 w 81080"/>
                  <a:gd name="csY5" fmla="*/ 66762 h 106846"/>
                  <a:gd name="csX6" fmla="*/ 40540 w 81080"/>
                  <a:gd name="csY6" fmla="*/ 79230 h 106846"/>
                  <a:gd name="csX7" fmla="*/ 24948 w 81080"/>
                  <a:gd name="csY7" fmla="*/ 76013 h 106846"/>
                  <a:gd name="csX8" fmla="*/ 11932 w 81080"/>
                  <a:gd name="csY8" fmla="*/ 67433 h 106846"/>
                  <a:gd name="csX9" fmla="*/ 3254 w 81080"/>
                  <a:gd name="csY9" fmla="*/ 54697 h 106846"/>
                  <a:gd name="csX10" fmla="*/ 0 w 81080"/>
                  <a:gd name="csY10" fmla="*/ 39414 h 106846"/>
                  <a:gd name="csX11" fmla="*/ 3390 w 81080"/>
                  <a:gd name="csY11" fmla="*/ 23997 h 106846"/>
                  <a:gd name="csX12" fmla="*/ 12610 w 81080"/>
                  <a:gd name="csY12" fmla="*/ 10859 h 106846"/>
                  <a:gd name="csX13" fmla="*/ 40947 w 81080"/>
                  <a:gd name="csY13" fmla="*/ 0 h 106846"/>
                  <a:gd name="csX14" fmla="*/ 67928 w 81080"/>
                  <a:gd name="csY14" fmla="*/ 11127 h 106846"/>
                  <a:gd name="csX15" fmla="*/ 67928 w 81080"/>
                  <a:gd name="csY15" fmla="*/ 2011 h 106846"/>
                  <a:gd name="csX16" fmla="*/ 81080 w 81080"/>
                  <a:gd name="csY16" fmla="*/ 2011 h 106846"/>
                  <a:gd name="csX17" fmla="*/ 81080 w 81080"/>
                  <a:gd name="csY17" fmla="*/ 68639 h 106846"/>
                  <a:gd name="csX18" fmla="*/ 71996 w 81080"/>
                  <a:gd name="csY18" fmla="*/ 93709 h 106846"/>
                  <a:gd name="csX19" fmla="*/ 57624 w 81080"/>
                  <a:gd name="csY19" fmla="*/ 103361 h 106846"/>
                  <a:gd name="csX20" fmla="*/ 39320 w 81080"/>
                  <a:gd name="csY20" fmla="*/ 106847 h 106846"/>
                  <a:gd name="csX21" fmla="*/ 14643 w 81080"/>
                  <a:gd name="csY21" fmla="*/ 98803 h 106846"/>
                  <a:gd name="csX22" fmla="*/ 7322 w 81080"/>
                  <a:gd name="csY22" fmla="*/ 91832 h 106846"/>
                  <a:gd name="csX23" fmla="*/ 2305 w 81080"/>
                  <a:gd name="csY23" fmla="*/ 83252 h 106846"/>
                  <a:gd name="csX24" fmla="*/ 14236 w 81080"/>
                  <a:gd name="csY24" fmla="*/ 39548 h 106846"/>
                  <a:gd name="csX25" fmla="*/ 21965 w 81080"/>
                  <a:gd name="csY25" fmla="*/ 58451 h 106846"/>
                  <a:gd name="csX26" fmla="*/ 40405 w 81080"/>
                  <a:gd name="csY26" fmla="*/ 66360 h 106846"/>
                  <a:gd name="csX27" fmla="*/ 59251 w 81080"/>
                  <a:gd name="csY27" fmla="*/ 58317 h 106846"/>
                  <a:gd name="csX28" fmla="*/ 66979 w 81080"/>
                  <a:gd name="csY28" fmla="*/ 38878 h 106846"/>
                  <a:gd name="csX29" fmla="*/ 59251 w 81080"/>
                  <a:gd name="csY29" fmla="*/ 20377 h 106846"/>
                  <a:gd name="csX30" fmla="*/ 40269 w 81080"/>
                  <a:gd name="csY30" fmla="*/ 12870 h 106846"/>
                  <a:gd name="csX31" fmla="*/ 21829 w 81080"/>
                  <a:gd name="csY31" fmla="*/ 20779 h 106846"/>
                  <a:gd name="csX32" fmla="*/ 14101 w 81080"/>
                  <a:gd name="csY32" fmla="*/ 39682 h 1068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1080" h="106846">
                    <a:moveTo>
                      <a:pt x="2576" y="83118"/>
                    </a:moveTo>
                    <a:lnTo>
                      <a:pt x="18575" y="83118"/>
                    </a:lnTo>
                    <a:cubicBezTo>
                      <a:pt x="23999" y="90223"/>
                      <a:pt x="31185" y="93843"/>
                      <a:pt x="40269" y="93843"/>
                    </a:cubicBezTo>
                    <a:cubicBezTo>
                      <a:pt x="48404" y="93843"/>
                      <a:pt x="54912" y="91564"/>
                      <a:pt x="59793" y="86872"/>
                    </a:cubicBezTo>
                    <a:cubicBezTo>
                      <a:pt x="64674" y="82314"/>
                      <a:pt x="67115" y="76013"/>
                      <a:pt x="67115" y="68237"/>
                    </a:cubicBezTo>
                    <a:lnTo>
                      <a:pt x="67115" y="66762"/>
                    </a:lnTo>
                    <a:cubicBezTo>
                      <a:pt x="59793" y="75074"/>
                      <a:pt x="50980" y="79230"/>
                      <a:pt x="40540" y="79230"/>
                    </a:cubicBezTo>
                    <a:cubicBezTo>
                      <a:pt x="35117" y="79230"/>
                      <a:pt x="29964" y="78158"/>
                      <a:pt x="24948" y="76013"/>
                    </a:cubicBezTo>
                    <a:cubicBezTo>
                      <a:pt x="19931" y="73868"/>
                      <a:pt x="15592" y="70918"/>
                      <a:pt x="11932" y="67433"/>
                    </a:cubicBezTo>
                    <a:cubicBezTo>
                      <a:pt x="8271" y="63813"/>
                      <a:pt x="5424" y="59657"/>
                      <a:pt x="3254" y="54697"/>
                    </a:cubicBezTo>
                    <a:cubicBezTo>
                      <a:pt x="1085" y="49737"/>
                      <a:pt x="0" y="44642"/>
                      <a:pt x="0" y="39414"/>
                    </a:cubicBezTo>
                    <a:cubicBezTo>
                      <a:pt x="0" y="34186"/>
                      <a:pt x="1085" y="29225"/>
                      <a:pt x="3390" y="23997"/>
                    </a:cubicBezTo>
                    <a:cubicBezTo>
                      <a:pt x="5695" y="18903"/>
                      <a:pt x="8813" y="14479"/>
                      <a:pt x="12610" y="10859"/>
                    </a:cubicBezTo>
                    <a:cubicBezTo>
                      <a:pt x="20067" y="3620"/>
                      <a:pt x="29422" y="0"/>
                      <a:pt x="40947" y="0"/>
                    </a:cubicBezTo>
                    <a:cubicBezTo>
                      <a:pt x="52472" y="0"/>
                      <a:pt x="61285" y="3754"/>
                      <a:pt x="67928" y="11127"/>
                    </a:cubicBezTo>
                    <a:lnTo>
                      <a:pt x="67928" y="2011"/>
                    </a:lnTo>
                    <a:lnTo>
                      <a:pt x="81080" y="2011"/>
                    </a:lnTo>
                    <a:lnTo>
                      <a:pt x="81080" y="68639"/>
                    </a:lnTo>
                    <a:cubicBezTo>
                      <a:pt x="81080" y="78962"/>
                      <a:pt x="78097" y="87274"/>
                      <a:pt x="71996" y="93709"/>
                    </a:cubicBezTo>
                    <a:cubicBezTo>
                      <a:pt x="68199" y="97865"/>
                      <a:pt x="63318" y="101082"/>
                      <a:pt x="57624" y="103361"/>
                    </a:cubicBezTo>
                    <a:cubicBezTo>
                      <a:pt x="51929" y="105640"/>
                      <a:pt x="45828" y="106847"/>
                      <a:pt x="39320" y="106847"/>
                    </a:cubicBezTo>
                    <a:cubicBezTo>
                      <a:pt x="29964" y="106847"/>
                      <a:pt x="21694" y="104166"/>
                      <a:pt x="14643" y="98803"/>
                    </a:cubicBezTo>
                    <a:cubicBezTo>
                      <a:pt x="11525" y="96256"/>
                      <a:pt x="9084" y="93977"/>
                      <a:pt x="7322" y="91832"/>
                    </a:cubicBezTo>
                    <a:cubicBezTo>
                      <a:pt x="5559" y="89687"/>
                      <a:pt x="3932" y="86738"/>
                      <a:pt x="2305" y="83252"/>
                    </a:cubicBezTo>
                    <a:close/>
                    <a:moveTo>
                      <a:pt x="14236" y="39548"/>
                    </a:moveTo>
                    <a:cubicBezTo>
                      <a:pt x="14236" y="46921"/>
                      <a:pt x="16813" y="53222"/>
                      <a:pt x="21965" y="58451"/>
                    </a:cubicBezTo>
                    <a:cubicBezTo>
                      <a:pt x="27117" y="63679"/>
                      <a:pt x="33218" y="66360"/>
                      <a:pt x="40405" y="66360"/>
                    </a:cubicBezTo>
                    <a:cubicBezTo>
                      <a:pt x="47590" y="66360"/>
                      <a:pt x="54099" y="63679"/>
                      <a:pt x="59251" y="58317"/>
                    </a:cubicBezTo>
                    <a:cubicBezTo>
                      <a:pt x="64403" y="52954"/>
                      <a:pt x="66979" y="46519"/>
                      <a:pt x="66979" y="38878"/>
                    </a:cubicBezTo>
                    <a:cubicBezTo>
                      <a:pt x="66979" y="31236"/>
                      <a:pt x="64403" y="25338"/>
                      <a:pt x="59251" y="20377"/>
                    </a:cubicBezTo>
                    <a:cubicBezTo>
                      <a:pt x="54099" y="15417"/>
                      <a:pt x="47726" y="12870"/>
                      <a:pt x="40269" y="12870"/>
                    </a:cubicBezTo>
                    <a:cubicBezTo>
                      <a:pt x="32812" y="12870"/>
                      <a:pt x="26982" y="15551"/>
                      <a:pt x="21829" y="20779"/>
                    </a:cubicBezTo>
                    <a:cubicBezTo>
                      <a:pt x="16677" y="26008"/>
                      <a:pt x="14101" y="32309"/>
                      <a:pt x="14101" y="39682"/>
                    </a:cubicBezTo>
                    <a:close/>
                  </a:path>
                </a:pathLst>
              </a:custGeom>
              <a:grpFill/>
              <a:ln w="8057" cap="flat">
                <a:noFill/>
                <a:prstDash val="solid"/>
                <a:miter/>
              </a:ln>
            </p:spPr>
            <p:txBody>
              <a:bodyPr/>
              <a:lstStyle/>
              <a:p>
                <a:endParaRPr lang="it-IT"/>
              </a:p>
            </p:txBody>
          </p:sp>
          <p:sp>
            <p:nvSpPr>
              <p:cNvPr id="45" name="Figura a mano libera 44">
                <a:extLst>
                  <a:ext uri="{FF2B5EF4-FFF2-40B4-BE49-F238E27FC236}">
                    <a16:creationId xmlns:a16="http://schemas.microsoft.com/office/drawing/2014/main" id="{B39DC606-C5AC-0AD5-119D-77BF0FE299A9}"/>
                  </a:ext>
                </a:extLst>
              </p:cNvPr>
              <p:cNvSpPr/>
              <p:nvPr/>
            </p:nvSpPr>
            <p:spPr>
              <a:xfrm>
                <a:off x="12323494" y="3761302"/>
                <a:ext cx="75927" cy="100277"/>
              </a:xfrm>
              <a:custGeom>
                <a:avLst/>
                <a:gdLst>
                  <a:gd name="csX0" fmla="*/ 30236 w 75927"/>
                  <a:gd name="csY0" fmla="*/ 73734 h 100277"/>
                  <a:gd name="csX1" fmla="*/ 0 w 75927"/>
                  <a:gd name="csY1" fmla="*/ 0 h 100277"/>
                  <a:gd name="csX2" fmla="*/ 15457 w 75927"/>
                  <a:gd name="csY2" fmla="*/ 0 h 100277"/>
                  <a:gd name="csX3" fmla="*/ 37693 w 75927"/>
                  <a:gd name="csY3" fmla="*/ 58451 h 100277"/>
                  <a:gd name="csX4" fmla="*/ 60607 w 75927"/>
                  <a:gd name="csY4" fmla="*/ 0 h 100277"/>
                  <a:gd name="csX5" fmla="*/ 75928 w 75927"/>
                  <a:gd name="csY5" fmla="*/ 0 h 100277"/>
                  <a:gd name="csX6" fmla="*/ 33896 w 75927"/>
                  <a:gd name="csY6" fmla="*/ 100278 h 100277"/>
                  <a:gd name="csX7" fmla="*/ 19253 w 75927"/>
                  <a:gd name="csY7" fmla="*/ 100278 h 100277"/>
                  <a:gd name="csX8" fmla="*/ 30371 w 75927"/>
                  <a:gd name="csY8" fmla="*/ 73734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927" h="100277">
                    <a:moveTo>
                      <a:pt x="30236" y="73734"/>
                    </a:moveTo>
                    <a:lnTo>
                      <a:pt x="0" y="0"/>
                    </a:lnTo>
                    <a:lnTo>
                      <a:pt x="15457" y="0"/>
                    </a:lnTo>
                    <a:lnTo>
                      <a:pt x="37693" y="58451"/>
                    </a:lnTo>
                    <a:lnTo>
                      <a:pt x="60607" y="0"/>
                    </a:lnTo>
                    <a:lnTo>
                      <a:pt x="75928" y="0"/>
                    </a:lnTo>
                    <a:lnTo>
                      <a:pt x="33896" y="100278"/>
                    </a:lnTo>
                    <a:lnTo>
                      <a:pt x="19253" y="100278"/>
                    </a:lnTo>
                    <a:lnTo>
                      <a:pt x="30371" y="73734"/>
                    </a:lnTo>
                    <a:close/>
                  </a:path>
                </a:pathLst>
              </a:custGeom>
              <a:grpFill/>
              <a:ln w="8057" cap="flat">
                <a:noFill/>
                <a:prstDash val="solid"/>
                <a:miter/>
              </a:ln>
            </p:spPr>
            <p:txBody>
              <a:bodyPr/>
              <a:lstStyle/>
              <a:p>
                <a:endParaRPr lang="it-IT"/>
              </a:p>
            </p:txBody>
          </p:sp>
          <p:sp>
            <p:nvSpPr>
              <p:cNvPr id="46" name="Figura a mano libera 45">
                <a:extLst>
                  <a:ext uri="{FF2B5EF4-FFF2-40B4-BE49-F238E27FC236}">
                    <a16:creationId xmlns:a16="http://schemas.microsoft.com/office/drawing/2014/main" id="{A3014BFE-E20D-4C0D-A3CD-3FAFBB646BF2}"/>
                  </a:ext>
                </a:extLst>
              </p:cNvPr>
              <p:cNvSpPr/>
              <p:nvPr/>
            </p:nvSpPr>
            <p:spPr>
              <a:xfrm>
                <a:off x="12447148" y="3736366"/>
                <a:ext cx="14914" cy="100143"/>
              </a:xfrm>
              <a:custGeom>
                <a:avLst/>
                <a:gdLst>
                  <a:gd name="csX0" fmla="*/ 0 w 14914"/>
                  <a:gd name="csY0" fmla="*/ 100144 h 100143"/>
                  <a:gd name="csX1" fmla="*/ 0 w 14914"/>
                  <a:gd name="csY1" fmla="*/ 0 h 100143"/>
                  <a:gd name="csX2" fmla="*/ 14914 w 14914"/>
                  <a:gd name="csY2" fmla="*/ 0 h 100143"/>
                  <a:gd name="csX3" fmla="*/ 14914 w 14914"/>
                  <a:gd name="csY3" fmla="*/ 100144 h 100143"/>
                  <a:gd name="csX4" fmla="*/ 0 w 14914"/>
                  <a:gd name="csY4" fmla="*/ 100144 h 100143"/>
                </a:gdLst>
                <a:ahLst/>
                <a:cxnLst>
                  <a:cxn ang="0">
                    <a:pos x="csX0" y="csY0"/>
                  </a:cxn>
                  <a:cxn ang="0">
                    <a:pos x="csX1" y="csY1"/>
                  </a:cxn>
                  <a:cxn ang="0">
                    <a:pos x="csX2" y="csY2"/>
                  </a:cxn>
                  <a:cxn ang="0">
                    <a:pos x="csX3" y="csY3"/>
                  </a:cxn>
                  <a:cxn ang="0">
                    <a:pos x="csX4" y="csY4"/>
                  </a:cxn>
                </a:cxnLst>
                <a:rect l="l" t="t" r="r" b="b"/>
                <a:pathLst>
                  <a:path w="14914" h="100143">
                    <a:moveTo>
                      <a:pt x="0" y="100144"/>
                    </a:moveTo>
                    <a:lnTo>
                      <a:pt x="0" y="0"/>
                    </a:lnTo>
                    <a:lnTo>
                      <a:pt x="14914" y="0"/>
                    </a:lnTo>
                    <a:lnTo>
                      <a:pt x="14914" y="100144"/>
                    </a:lnTo>
                    <a:lnTo>
                      <a:pt x="0" y="100144"/>
                    </a:lnTo>
                    <a:close/>
                  </a:path>
                </a:pathLst>
              </a:custGeom>
              <a:grpFill/>
              <a:ln w="8057" cap="flat">
                <a:noFill/>
                <a:prstDash val="solid"/>
                <a:miter/>
              </a:ln>
            </p:spPr>
            <p:txBody>
              <a:bodyPr/>
              <a:lstStyle/>
              <a:p>
                <a:endParaRPr lang="it-IT"/>
              </a:p>
            </p:txBody>
          </p:sp>
          <p:sp>
            <p:nvSpPr>
              <p:cNvPr id="47" name="Figura a mano libera 46">
                <a:extLst>
                  <a:ext uri="{FF2B5EF4-FFF2-40B4-BE49-F238E27FC236}">
                    <a16:creationId xmlns:a16="http://schemas.microsoft.com/office/drawing/2014/main" id="{A8CA32E7-A436-10C1-66E1-889F5333F01C}"/>
                  </a:ext>
                </a:extLst>
              </p:cNvPr>
              <p:cNvSpPr/>
              <p:nvPr/>
            </p:nvSpPr>
            <p:spPr>
              <a:xfrm>
                <a:off x="12481044"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it-IT"/>
              </a:p>
            </p:txBody>
          </p:sp>
          <p:sp>
            <p:nvSpPr>
              <p:cNvPr id="48" name="Figura a mano libera 47">
                <a:extLst>
                  <a:ext uri="{FF2B5EF4-FFF2-40B4-BE49-F238E27FC236}">
                    <a16:creationId xmlns:a16="http://schemas.microsoft.com/office/drawing/2014/main" id="{B1B20C73-E26F-1714-BBA9-5943631131B8}"/>
                  </a:ext>
                </a:extLst>
              </p:cNvPr>
              <p:cNvSpPr/>
              <p:nvPr/>
            </p:nvSpPr>
            <p:spPr>
              <a:xfrm>
                <a:off x="12560226" y="3759023"/>
                <a:ext cx="52335" cy="79364"/>
              </a:xfrm>
              <a:custGeom>
                <a:avLst/>
                <a:gdLst>
                  <a:gd name="csX0" fmla="*/ 50573 w 52335"/>
                  <a:gd name="csY0" fmla="*/ 22254 h 79364"/>
                  <a:gd name="csX1" fmla="*/ 36608 w 52335"/>
                  <a:gd name="csY1" fmla="*/ 22254 h 79364"/>
                  <a:gd name="csX2" fmla="*/ 27117 w 52335"/>
                  <a:gd name="csY2" fmla="*/ 13138 h 79364"/>
                  <a:gd name="csX3" fmla="*/ 20473 w 52335"/>
                  <a:gd name="csY3" fmla="*/ 15417 h 79364"/>
                  <a:gd name="csX4" fmla="*/ 17762 w 52335"/>
                  <a:gd name="csY4" fmla="*/ 21316 h 79364"/>
                  <a:gd name="csX5" fmla="*/ 20067 w 52335"/>
                  <a:gd name="csY5" fmla="*/ 26812 h 79364"/>
                  <a:gd name="csX6" fmla="*/ 29422 w 52335"/>
                  <a:gd name="csY6" fmla="*/ 30834 h 79364"/>
                  <a:gd name="csX7" fmla="*/ 44879 w 52335"/>
                  <a:gd name="csY7" fmla="*/ 38476 h 79364"/>
                  <a:gd name="csX8" fmla="*/ 52336 w 52335"/>
                  <a:gd name="csY8" fmla="*/ 55367 h 79364"/>
                  <a:gd name="csX9" fmla="*/ 44607 w 52335"/>
                  <a:gd name="csY9" fmla="*/ 72259 h 79364"/>
                  <a:gd name="csX10" fmla="*/ 26032 w 52335"/>
                  <a:gd name="csY10" fmla="*/ 79364 h 79364"/>
                  <a:gd name="csX11" fmla="*/ 12609 w 52335"/>
                  <a:gd name="csY11" fmla="*/ 76013 h 79364"/>
                  <a:gd name="csX12" fmla="*/ 3118 w 52335"/>
                  <a:gd name="csY12" fmla="*/ 66628 h 79364"/>
                  <a:gd name="csX13" fmla="*/ 0 w 52335"/>
                  <a:gd name="csY13" fmla="*/ 52820 h 79364"/>
                  <a:gd name="csX14" fmla="*/ 14372 w 52335"/>
                  <a:gd name="csY14" fmla="*/ 52820 h 79364"/>
                  <a:gd name="csX15" fmla="*/ 18033 w 52335"/>
                  <a:gd name="csY15" fmla="*/ 62875 h 79364"/>
                  <a:gd name="csX16" fmla="*/ 26846 w 52335"/>
                  <a:gd name="csY16" fmla="*/ 66360 h 79364"/>
                  <a:gd name="csX17" fmla="*/ 34981 w 52335"/>
                  <a:gd name="csY17" fmla="*/ 63679 h 79364"/>
                  <a:gd name="csX18" fmla="*/ 38099 w 52335"/>
                  <a:gd name="csY18" fmla="*/ 56574 h 79364"/>
                  <a:gd name="csX19" fmla="*/ 35252 w 52335"/>
                  <a:gd name="csY19" fmla="*/ 49871 h 79364"/>
                  <a:gd name="csX20" fmla="*/ 24812 w 52335"/>
                  <a:gd name="csY20" fmla="*/ 44777 h 79364"/>
                  <a:gd name="csX21" fmla="*/ 10440 w 52335"/>
                  <a:gd name="csY21" fmla="*/ 37939 h 79364"/>
                  <a:gd name="csX22" fmla="*/ 3525 w 52335"/>
                  <a:gd name="csY22" fmla="*/ 23461 h 79364"/>
                  <a:gd name="csX23" fmla="*/ 10304 w 52335"/>
                  <a:gd name="csY23" fmla="*/ 6703 h 79364"/>
                  <a:gd name="csX24" fmla="*/ 27388 w 52335"/>
                  <a:gd name="csY24" fmla="*/ 0 h 79364"/>
                  <a:gd name="csX25" fmla="*/ 43930 w 52335"/>
                  <a:gd name="csY25" fmla="*/ 6167 h 79364"/>
                  <a:gd name="csX26" fmla="*/ 50709 w 52335"/>
                  <a:gd name="csY26" fmla="*/ 21986 h 79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2335" h="79364">
                    <a:moveTo>
                      <a:pt x="50573" y="22254"/>
                    </a:moveTo>
                    <a:lnTo>
                      <a:pt x="36608" y="22254"/>
                    </a:lnTo>
                    <a:cubicBezTo>
                      <a:pt x="35523" y="16222"/>
                      <a:pt x="32405" y="13138"/>
                      <a:pt x="27117" y="13138"/>
                    </a:cubicBezTo>
                    <a:cubicBezTo>
                      <a:pt x="24405" y="13138"/>
                      <a:pt x="22236" y="13942"/>
                      <a:pt x="20473" y="15417"/>
                    </a:cubicBezTo>
                    <a:cubicBezTo>
                      <a:pt x="18711" y="17026"/>
                      <a:pt x="17762" y="18903"/>
                      <a:pt x="17762" y="21316"/>
                    </a:cubicBezTo>
                    <a:cubicBezTo>
                      <a:pt x="17762" y="23729"/>
                      <a:pt x="18575" y="25606"/>
                      <a:pt x="20067" y="26812"/>
                    </a:cubicBezTo>
                    <a:cubicBezTo>
                      <a:pt x="21558" y="28019"/>
                      <a:pt x="24812" y="29494"/>
                      <a:pt x="29422" y="30834"/>
                    </a:cubicBezTo>
                    <a:cubicBezTo>
                      <a:pt x="36472" y="32979"/>
                      <a:pt x="41625" y="35526"/>
                      <a:pt x="44879" y="38476"/>
                    </a:cubicBezTo>
                    <a:cubicBezTo>
                      <a:pt x="49895" y="43302"/>
                      <a:pt x="52336" y="48932"/>
                      <a:pt x="52336" y="55367"/>
                    </a:cubicBezTo>
                    <a:cubicBezTo>
                      <a:pt x="52336" y="61802"/>
                      <a:pt x="49760" y="67567"/>
                      <a:pt x="44607" y="72259"/>
                    </a:cubicBezTo>
                    <a:cubicBezTo>
                      <a:pt x="39455" y="76951"/>
                      <a:pt x="33218" y="79364"/>
                      <a:pt x="26032" y="79364"/>
                    </a:cubicBezTo>
                    <a:cubicBezTo>
                      <a:pt x="21151" y="79364"/>
                      <a:pt x="16677" y="78292"/>
                      <a:pt x="12609" y="76013"/>
                    </a:cubicBezTo>
                    <a:cubicBezTo>
                      <a:pt x="8542" y="73734"/>
                      <a:pt x="5423" y="70650"/>
                      <a:pt x="3118" y="66628"/>
                    </a:cubicBezTo>
                    <a:cubicBezTo>
                      <a:pt x="1085" y="63143"/>
                      <a:pt x="136" y="58585"/>
                      <a:pt x="0" y="52820"/>
                    </a:cubicBezTo>
                    <a:lnTo>
                      <a:pt x="14372" y="52820"/>
                    </a:lnTo>
                    <a:cubicBezTo>
                      <a:pt x="14643" y="57244"/>
                      <a:pt x="15863" y="60596"/>
                      <a:pt x="18033" y="62875"/>
                    </a:cubicBezTo>
                    <a:cubicBezTo>
                      <a:pt x="20202" y="65154"/>
                      <a:pt x="23049" y="66360"/>
                      <a:pt x="26846" y="66360"/>
                    </a:cubicBezTo>
                    <a:cubicBezTo>
                      <a:pt x="30235" y="66360"/>
                      <a:pt x="32947" y="65422"/>
                      <a:pt x="34981" y="63679"/>
                    </a:cubicBezTo>
                    <a:cubicBezTo>
                      <a:pt x="37015" y="61936"/>
                      <a:pt x="38099" y="59523"/>
                      <a:pt x="38099" y="56574"/>
                    </a:cubicBezTo>
                    <a:cubicBezTo>
                      <a:pt x="38099" y="53624"/>
                      <a:pt x="37150" y="51480"/>
                      <a:pt x="35252" y="49871"/>
                    </a:cubicBezTo>
                    <a:cubicBezTo>
                      <a:pt x="33354" y="48262"/>
                      <a:pt x="29829" y="46519"/>
                      <a:pt x="24812" y="44777"/>
                    </a:cubicBezTo>
                    <a:cubicBezTo>
                      <a:pt x="18033" y="42631"/>
                      <a:pt x="13152" y="40352"/>
                      <a:pt x="10440" y="37939"/>
                    </a:cubicBezTo>
                    <a:cubicBezTo>
                      <a:pt x="5830" y="33918"/>
                      <a:pt x="3525" y="29091"/>
                      <a:pt x="3525" y="23461"/>
                    </a:cubicBezTo>
                    <a:cubicBezTo>
                      <a:pt x="3525" y="16758"/>
                      <a:pt x="5830" y="11127"/>
                      <a:pt x="10304" y="6703"/>
                    </a:cubicBezTo>
                    <a:cubicBezTo>
                      <a:pt x="14779" y="2279"/>
                      <a:pt x="20609" y="0"/>
                      <a:pt x="27388" y="0"/>
                    </a:cubicBezTo>
                    <a:cubicBezTo>
                      <a:pt x="34168" y="0"/>
                      <a:pt x="39591" y="2011"/>
                      <a:pt x="43930" y="6167"/>
                    </a:cubicBezTo>
                    <a:cubicBezTo>
                      <a:pt x="48268" y="10323"/>
                      <a:pt x="50438" y="15551"/>
                      <a:pt x="50709" y="21986"/>
                    </a:cubicBezTo>
                    <a:close/>
                  </a:path>
                </a:pathLst>
              </a:custGeom>
              <a:grpFill/>
              <a:ln w="8057" cap="flat">
                <a:noFill/>
                <a:prstDash val="solid"/>
                <a:miter/>
              </a:ln>
            </p:spPr>
            <p:txBody>
              <a:bodyPr/>
              <a:lstStyle/>
              <a:p>
                <a:endParaRPr lang="it-IT"/>
              </a:p>
            </p:txBody>
          </p:sp>
          <p:sp>
            <p:nvSpPr>
              <p:cNvPr id="49" name="Figura a mano libera 48">
                <a:extLst>
                  <a:ext uri="{FF2B5EF4-FFF2-40B4-BE49-F238E27FC236}">
                    <a16:creationId xmlns:a16="http://schemas.microsoft.com/office/drawing/2014/main" id="{6164EC76-9544-4A10-97DE-DBA8AE4236AC}"/>
                  </a:ext>
                </a:extLst>
              </p:cNvPr>
              <p:cNvSpPr/>
              <p:nvPr/>
            </p:nvSpPr>
            <p:spPr>
              <a:xfrm>
                <a:off x="12619341"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50" name="Figura a mano libera 49">
                <a:extLst>
                  <a:ext uri="{FF2B5EF4-FFF2-40B4-BE49-F238E27FC236}">
                    <a16:creationId xmlns:a16="http://schemas.microsoft.com/office/drawing/2014/main" id="{A732A249-8520-D27B-B1DC-A51123782997}"/>
                  </a:ext>
                </a:extLst>
              </p:cNvPr>
              <p:cNvSpPr/>
              <p:nvPr/>
            </p:nvSpPr>
            <p:spPr>
              <a:xfrm>
                <a:off x="12668016" y="3736232"/>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it-IT"/>
              </a:p>
            </p:txBody>
          </p:sp>
          <p:sp>
            <p:nvSpPr>
              <p:cNvPr id="51" name="Figura a mano libera 50">
                <a:extLst>
                  <a:ext uri="{FF2B5EF4-FFF2-40B4-BE49-F238E27FC236}">
                    <a16:creationId xmlns:a16="http://schemas.microsoft.com/office/drawing/2014/main" id="{361FEC9B-0014-0EBB-594D-90E6CDC741B9}"/>
                  </a:ext>
                </a:extLst>
              </p:cNvPr>
              <p:cNvSpPr/>
              <p:nvPr/>
            </p:nvSpPr>
            <p:spPr>
              <a:xfrm>
                <a:off x="12692014"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52" name="Figura a mano libera 51">
                <a:extLst>
                  <a:ext uri="{FF2B5EF4-FFF2-40B4-BE49-F238E27FC236}">
                    <a16:creationId xmlns:a16="http://schemas.microsoft.com/office/drawing/2014/main" id="{B97912E9-F78C-1C3C-EDE1-A80F79EFBA50}"/>
                  </a:ext>
                </a:extLst>
              </p:cNvPr>
              <p:cNvSpPr/>
              <p:nvPr/>
            </p:nvSpPr>
            <p:spPr>
              <a:xfrm>
                <a:off x="12740147" y="3761302"/>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2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8 w 67250"/>
                  <a:gd name="csY12" fmla="*/ 75208 h 77353"/>
                  <a:gd name="csX13" fmla="*/ 54098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2"/>
                    </a:cubicBezTo>
                    <a:cubicBezTo>
                      <a:pt x="26846" y="63947"/>
                      <a:pt x="29829" y="64618"/>
                      <a:pt x="33218" y="64618"/>
                    </a:cubicBezTo>
                    <a:cubicBezTo>
                      <a:pt x="39320" y="64618"/>
                      <a:pt x="44201" y="62472"/>
                      <a:pt x="47726" y="58317"/>
                    </a:cubicBezTo>
                    <a:cubicBezTo>
                      <a:pt x="51251" y="54161"/>
                      <a:pt x="53014" y="48396"/>
                      <a:pt x="53014" y="41023"/>
                    </a:cubicBezTo>
                    <a:lnTo>
                      <a:pt x="53014" y="0"/>
                    </a:lnTo>
                    <a:lnTo>
                      <a:pt x="67250" y="0"/>
                    </a:lnTo>
                    <a:lnTo>
                      <a:pt x="67250" y="75208"/>
                    </a:lnTo>
                    <a:lnTo>
                      <a:pt x="54098" y="75208"/>
                    </a:lnTo>
                    <a:lnTo>
                      <a:pt x="54098" y="67299"/>
                    </a:lnTo>
                    <a:cubicBezTo>
                      <a:pt x="51793"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it-IT"/>
              </a:p>
            </p:txBody>
          </p:sp>
          <p:sp>
            <p:nvSpPr>
              <p:cNvPr id="53" name="Figura a mano libera 52">
                <a:extLst>
                  <a:ext uri="{FF2B5EF4-FFF2-40B4-BE49-F238E27FC236}">
                    <a16:creationId xmlns:a16="http://schemas.microsoft.com/office/drawing/2014/main" id="{39E1E6CF-532D-1CDF-1FA7-55428B72DE76}"/>
                  </a:ext>
                </a:extLst>
              </p:cNvPr>
              <p:cNvSpPr/>
              <p:nvPr/>
            </p:nvSpPr>
            <p:spPr>
              <a:xfrm>
                <a:off x="12819329"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it-IT"/>
              </a:p>
            </p:txBody>
          </p:sp>
          <p:sp>
            <p:nvSpPr>
              <p:cNvPr id="54" name="Figura a mano libera 53">
                <a:extLst>
                  <a:ext uri="{FF2B5EF4-FFF2-40B4-BE49-F238E27FC236}">
                    <a16:creationId xmlns:a16="http://schemas.microsoft.com/office/drawing/2014/main" id="{0047D0A9-EF62-2437-506C-87A395580E3F}"/>
                  </a:ext>
                </a:extLst>
              </p:cNvPr>
              <p:cNvSpPr/>
              <p:nvPr/>
            </p:nvSpPr>
            <p:spPr>
              <a:xfrm>
                <a:off x="12862851" y="3758620"/>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9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4 w 77690"/>
                  <a:gd name="csY17" fmla="*/ 46251 h 79900"/>
                  <a:gd name="csX18" fmla="*/ 14508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3" y="26142"/>
                      <a:pt x="5152" y="19975"/>
                    </a:cubicBezTo>
                    <a:cubicBezTo>
                      <a:pt x="8677" y="13808"/>
                      <a:pt x="13287" y="8982"/>
                      <a:pt x="19389" y="5362"/>
                    </a:cubicBezTo>
                    <a:cubicBezTo>
                      <a:pt x="25355" y="1743"/>
                      <a:pt x="31863" y="0"/>
                      <a:pt x="39049" y="0"/>
                    </a:cubicBezTo>
                    <a:cubicBezTo>
                      <a:pt x="44336" y="0"/>
                      <a:pt x="49217" y="1073"/>
                      <a:pt x="53963" y="3083"/>
                    </a:cubicBezTo>
                    <a:cubicBezTo>
                      <a:pt x="58708" y="5228"/>
                      <a:pt x="62776" y="7910"/>
                      <a:pt x="66301" y="11529"/>
                    </a:cubicBezTo>
                    <a:cubicBezTo>
                      <a:pt x="69691" y="15015"/>
                      <a:pt x="72538" y="19171"/>
                      <a:pt x="74572" y="23997"/>
                    </a:cubicBezTo>
                    <a:cubicBezTo>
                      <a:pt x="76606" y="28823"/>
                      <a:pt x="77690" y="33917"/>
                      <a:pt x="77690" y="39146"/>
                    </a:cubicBezTo>
                    <a:cubicBezTo>
                      <a:pt x="77690" y="41157"/>
                      <a:pt x="77555" y="43570"/>
                      <a:pt x="77284" y="46251"/>
                    </a:cubicBezTo>
                    <a:lnTo>
                      <a:pt x="14508" y="46251"/>
                    </a:lnTo>
                    <a:close/>
                    <a:moveTo>
                      <a:pt x="14101" y="35660"/>
                    </a:moveTo>
                    <a:lnTo>
                      <a:pt x="63454" y="35660"/>
                    </a:lnTo>
                    <a:cubicBezTo>
                      <a:pt x="63047" y="29494"/>
                      <a:pt x="60471" y="24131"/>
                      <a:pt x="55590" y="19573"/>
                    </a:cubicBezTo>
                    <a:cubicBezTo>
                      <a:pt x="50709" y="15149"/>
                      <a:pt x="45150" y="12870"/>
                      <a:pt x="38777" y="12870"/>
                    </a:cubicBezTo>
                    <a:cubicBezTo>
                      <a:pt x="35388" y="12870"/>
                      <a:pt x="31998" y="13540"/>
                      <a:pt x="28608" y="15015"/>
                    </a:cubicBezTo>
                    <a:cubicBezTo>
                      <a:pt x="25219" y="16490"/>
                      <a:pt x="22507" y="18501"/>
                      <a:pt x="20202" y="21048"/>
                    </a:cubicBezTo>
                    <a:cubicBezTo>
                      <a:pt x="18440" y="23059"/>
                      <a:pt x="17084" y="24935"/>
                      <a:pt x="16270" y="27080"/>
                    </a:cubicBezTo>
                    <a:cubicBezTo>
                      <a:pt x="15457" y="29091"/>
                      <a:pt x="14779" y="31907"/>
                      <a:pt x="14236" y="35526"/>
                    </a:cubicBezTo>
                    <a:close/>
                  </a:path>
                </a:pathLst>
              </a:custGeom>
              <a:grpFill/>
              <a:ln w="8057" cap="flat">
                <a:noFill/>
                <a:prstDash val="solid"/>
                <a:miter/>
              </a:ln>
            </p:spPr>
            <p:txBody>
              <a:bodyPr/>
              <a:lstStyle/>
              <a:p>
                <a:endParaRPr lang="it-IT"/>
              </a:p>
            </p:txBody>
          </p:sp>
          <p:sp>
            <p:nvSpPr>
              <p:cNvPr id="55" name="Figura a mano libera 54">
                <a:extLst>
                  <a:ext uri="{FF2B5EF4-FFF2-40B4-BE49-F238E27FC236}">
                    <a16:creationId xmlns:a16="http://schemas.microsoft.com/office/drawing/2014/main" id="{74CE4B8F-D0F6-B550-59FE-4966F6C6A047}"/>
                  </a:ext>
                </a:extLst>
              </p:cNvPr>
              <p:cNvSpPr/>
              <p:nvPr/>
            </p:nvSpPr>
            <p:spPr>
              <a:xfrm>
                <a:off x="11323283" y="3084292"/>
                <a:ext cx="350216" cy="389581"/>
              </a:xfrm>
              <a:custGeom>
                <a:avLst/>
                <a:gdLst>
                  <a:gd name="csX0" fmla="*/ 350216 w 350216"/>
                  <a:gd name="csY0" fmla="*/ 0 h 389581"/>
                  <a:gd name="csX1" fmla="*/ 350216 w 350216"/>
                  <a:gd name="csY1" fmla="*/ 389582 h 389581"/>
                  <a:gd name="csX2" fmla="*/ 290017 w 350216"/>
                  <a:gd name="csY2" fmla="*/ 389582 h 389581"/>
                  <a:gd name="csX3" fmla="*/ 72674 w 350216"/>
                  <a:gd name="csY3" fmla="*/ 125749 h 389581"/>
                  <a:gd name="csX4" fmla="*/ 72674 w 350216"/>
                  <a:gd name="csY4" fmla="*/ 389582 h 389581"/>
                  <a:gd name="csX5" fmla="*/ 0 w 350216"/>
                  <a:gd name="csY5" fmla="*/ 389582 h 389581"/>
                  <a:gd name="csX6" fmla="*/ 0 w 350216"/>
                  <a:gd name="csY6" fmla="*/ 0 h 389581"/>
                  <a:gd name="csX7" fmla="*/ 60200 w 350216"/>
                  <a:gd name="csY7" fmla="*/ 0 h 389581"/>
                  <a:gd name="csX8" fmla="*/ 277543 w 350216"/>
                  <a:gd name="csY8" fmla="*/ 263833 h 389581"/>
                  <a:gd name="csX9" fmla="*/ 277543 w 350216"/>
                  <a:gd name="csY9" fmla="*/ 0 h 389581"/>
                  <a:gd name="csX10" fmla="*/ 350216 w 350216"/>
                  <a:gd name="csY10" fmla="*/ 0 h 389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50216" h="389581">
                    <a:moveTo>
                      <a:pt x="350216" y="0"/>
                    </a:moveTo>
                    <a:lnTo>
                      <a:pt x="350216" y="389582"/>
                    </a:lnTo>
                    <a:lnTo>
                      <a:pt x="290017" y="389582"/>
                    </a:lnTo>
                    <a:lnTo>
                      <a:pt x="72674" y="125749"/>
                    </a:lnTo>
                    <a:lnTo>
                      <a:pt x="72674" y="389582"/>
                    </a:lnTo>
                    <a:lnTo>
                      <a:pt x="0" y="389582"/>
                    </a:lnTo>
                    <a:lnTo>
                      <a:pt x="0" y="0"/>
                    </a:lnTo>
                    <a:lnTo>
                      <a:pt x="60200" y="0"/>
                    </a:lnTo>
                    <a:lnTo>
                      <a:pt x="277543" y="263833"/>
                    </a:lnTo>
                    <a:lnTo>
                      <a:pt x="277543" y="0"/>
                    </a:lnTo>
                    <a:lnTo>
                      <a:pt x="350216" y="0"/>
                    </a:lnTo>
                    <a:close/>
                  </a:path>
                </a:pathLst>
              </a:custGeom>
              <a:grpFill/>
              <a:ln w="8057" cap="flat">
                <a:noFill/>
                <a:prstDash val="solid"/>
                <a:miter/>
              </a:ln>
            </p:spPr>
            <p:txBody>
              <a:bodyPr/>
              <a:lstStyle/>
              <a:p>
                <a:endParaRPr lang="it-IT"/>
              </a:p>
            </p:txBody>
          </p:sp>
          <p:sp>
            <p:nvSpPr>
              <p:cNvPr id="56" name="Figura a mano libera 55">
                <a:extLst>
                  <a:ext uri="{FF2B5EF4-FFF2-40B4-BE49-F238E27FC236}">
                    <a16:creationId xmlns:a16="http://schemas.microsoft.com/office/drawing/2014/main" id="{82C0A7EB-DE5E-BCAC-CED2-C23DFDB5FD84}"/>
                  </a:ext>
                </a:extLst>
              </p:cNvPr>
              <p:cNvSpPr/>
              <p:nvPr/>
            </p:nvSpPr>
            <p:spPr>
              <a:xfrm>
                <a:off x="12250278" y="3075042"/>
                <a:ext cx="328929" cy="418807"/>
              </a:xfrm>
              <a:custGeom>
                <a:avLst/>
                <a:gdLst>
                  <a:gd name="csX0" fmla="*/ 136 w 328929"/>
                  <a:gd name="csY0" fmla="*/ 370009 h 418807"/>
                  <a:gd name="csX1" fmla="*/ 26575 w 328929"/>
                  <a:gd name="csY1" fmla="*/ 311290 h 418807"/>
                  <a:gd name="csX2" fmla="*/ 162431 w 328929"/>
                  <a:gd name="csY2" fmla="*/ 356067 h 418807"/>
                  <a:gd name="csX3" fmla="*/ 253680 w 328929"/>
                  <a:gd name="csY3" fmla="*/ 303112 h 418807"/>
                  <a:gd name="csX4" fmla="*/ 8949 w 328929"/>
                  <a:gd name="csY4" fmla="*/ 121594 h 418807"/>
                  <a:gd name="csX5" fmla="*/ 174905 w 328929"/>
                  <a:gd name="csY5" fmla="*/ 0 h 418807"/>
                  <a:gd name="csX6" fmla="*/ 311981 w 328929"/>
                  <a:gd name="csY6" fmla="*/ 36062 h 418807"/>
                  <a:gd name="csX7" fmla="*/ 287847 w 328929"/>
                  <a:gd name="csY7" fmla="*/ 94781 h 418807"/>
                  <a:gd name="csX8" fmla="*/ 174227 w 328929"/>
                  <a:gd name="csY8" fmla="*/ 62741 h 418807"/>
                  <a:gd name="csX9" fmla="*/ 84741 w 328929"/>
                  <a:gd name="csY9" fmla="*/ 117974 h 418807"/>
                  <a:gd name="csX10" fmla="*/ 328929 w 328929"/>
                  <a:gd name="csY10" fmla="*/ 297750 h 418807"/>
                  <a:gd name="csX11" fmla="*/ 162431 w 328929"/>
                  <a:gd name="csY11" fmla="*/ 418807 h 418807"/>
                  <a:gd name="csX12" fmla="*/ 0 w 328929"/>
                  <a:gd name="csY12" fmla="*/ 369875 h 4188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8929" h="418807">
                    <a:moveTo>
                      <a:pt x="136" y="370009"/>
                    </a:moveTo>
                    <a:lnTo>
                      <a:pt x="26575" y="311290"/>
                    </a:lnTo>
                    <a:cubicBezTo>
                      <a:pt x="59522" y="337432"/>
                      <a:pt x="111858" y="356067"/>
                      <a:pt x="162431" y="356067"/>
                    </a:cubicBezTo>
                    <a:cubicBezTo>
                      <a:pt x="226563" y="356067"/>
                      <a:pt x="253680" y="333410"/>
                      <a:pt x="253680" y="303112"/>
                    </a:cubicBezTo>
                    <a:cubicBezTo>
                      <a:pt x="253680" y="215302"/>
                      <a:pt x="8949" y="272815"/>
                      <a:pt x="8949" y="121594"/>
                    </a:cubicBezTo>
                    <a:cubicBezTo>
                      <a:pt x="8949" y="55904"/>
                      <a:pt x="61962" y="0"/>
                      <a:pt x="174905" y="0"/>
                    </a:cubicBezTo>
                    <a:cubicBezTo>
                      <a:pt x="224393" y="0"/>
                      <a:pt x="276051" y="12736"/>
                      <a:pt x="311981" y="36062"/>
                    </a:cubicBezTo>
                    <a:lnTo>
                      <a:pt x="287847" y="94781"/>
                    </a:lnTo>
                    <a:cubicBezTo>
                      <a:pt x="250832" y="73197"/>
                      <a:pt x="210157" y="62741"/>
                      <a:pt x="174227" y="62741"/>
                    </a:cubicBezTo>
                    <a:cubicBezTo>
                      <a:pt x="110637" y="62741"/>
                      <a:pt x="84741" y="87140"/>
                      <a:pt x="84741" y="117974"/>
                    </a:cubicBezTo>
                    <a:cubicBezTo>
                      <a:pt x="84741" y="204712"/>
                      <a:pt x="328929" y="148272"/>
                      <a:pt x="328929" y="297750"/>
                    </a:cubicBezTo>
                    <a:cubicBezTo>
                      <a:pt x="328929" y="362904"/>
                      <a:pt x="275373" y="418807"/>
                      <a:pt x="162431" y="418807"/>
                    </a:cubicBezTo>
                    <a:cubicBezTo>
                      <a:pt x="98299" y="418807"/>
                      <a:pt x="34168" y="398966"/>
                      <a:pt x="0" y="369875"/>
                    </a:cubicBezTo>
                    <a:close/>
                  </a:path>
                </a:pathLst>
              </a:custGeom>
              <a:grpFill/>
              <a:ln w="8057" cap="flat">
                <a:noFill/>
                <a:prstDash val="solid"/>
                <a:miter/>
              </a:ln>
            </p:spPr>
            <p:txBody>
              <a:bodyPr/>
              <a:lstStyle/>
              <a:p>
                <a:endParaRPr lang="it-IT"/>
              </a:p>
            </p:txBody>
          </p:sp>
          <p:sp>
            <p:nvSpPr>
              <p:cNvPr id="57" name="Figura a mano libera 56">
                <a:extLst>
                  <a:ext uri="{FF2B5EF4-FFF2-40B4-BE49-F238E27FC236}">
                    <a16:creationId xmlns:a16="http://schemas.microsoft.com/office/drawing/2014/main" id="{9BE71736-CB15-B87A-6CFF-EFD94B98AC14}"/>
                  </a:ext>
                </a:extLst>
              </p:cNvPr>
              <p:cNvSpPr/>
              <p:nvPr/>
            </p:nvSpPr>
            <p:spPr>
              <a:xfrm>
                <a:off x="12611070" y="3080941"/>
                <a:ext cx="349538" cy="407143"/>
              </a:xfrm>
              <a:custGeom>
                <a:avLst/>
                <a:gdLst>
                  <a:gd name="csX0" fmla="*/ 136534 w 349538"/>
                  <a:gd name="csY0" fmla="*/ 63947 h 407143"/>
                  <a:gd name="csX1" fmla="*/ 0 w 349538"/>
                  <a:gd name="csY1" fmla="*/ 63947 h 407143"/>
                  <a:gd name="csX2" fmla="*/ 0 w 349538"/>
                  <a:gd name="csY2" fmla="*/ 0 h 407143"/>
                  <a:gd name="csX3" fmla="*/ 349538 w 349538"/>
                  <a:gd name="csY3" fmla="*/ 0 h 407143"/>
                  <a:gd name="csX4" fmla="*/ 349538 w 349538"/>
                  <a:gd name="csY4" fmla="*/ 63947 h 407143"/>
                  <a:gd name="csX5" fmla="*/ 213004 w 349538"/>
                  <a:gd name="csY5" fmla="*/ 63947 h 407143"/>
                  <a:gd name="csX6" fmla="*/ 213004 w 349538"/>
                  <a:gd name="csY6" fmla="*/ 407144 h 407143"/>
                  <a:gd name="csX7" fmla="*/ 136534 w 349538"/>
                  <a:gd name="csY7" fmla="*/ 407144 h 407143"/>
                  <a:gd name="csX8" fmla="*/ 136534 w 349538"/>
                  <a:gd name="csY8" fmla="*/ 63947 h 407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538" h="407143">
                    <a:moveTo>
                      <a:pt x="136534" y="63947"/>
                    </a:moveTo>
                    <a:lnTo>
                      <a:pt x="0" y="63947"/>
                    </a:lnTo>
                    <a:lnTo>
                      <a:pt x="0" y="0"/>
                    </a:lnTo>
                    <a:lnTo>
                      <a:pt x="349538" y="0"/>
                    </a:lnTo>
                    <a:lnTo>
                      <a:pt x="349538" y="63947"/>
                    </a:lnTo>
                    <a:lnTo>
                      <a:pt x="213004" y="63947"/>
                    </a:lnTo>
                    <a:lnTo>
                      <a:pt x="213004" y="407144"/>
                    </a:lnTo>
                    <a:lnTo>
                      <a:pt x="136534" y="407144"/>
                    </a:lnTo>
                    <a:lnTo>
                      <a:pt x="136534" y="63947"/>
                    </a:lnTo>
                    <a:close/>
                  </a:path>
                </a:pathLst>
              </a:custGeom>
              <a:grpFill/>
              <a:ln w="8057" cap="flat">
                <a:noFill/>
                <a:prstDash val="solid"/>
                <a:miter/>
              </a:ln>
            </p:spPr>
            <p:txBody>
              <a:bodyPr/>
              <a:lstStyle/>
              <a:p>
                <a:endParaRPr lang="it-IT"/>
              </a:p>
            </p:txBody>
          </p:sp>
          <p:sp>
            <p:nvSpPr>
              <p:cNvPr id="58" name="Figura a mano libera 57">
                <a:extLst>
                  <a:ext uri="{FF2B5EF4-FFF2-40B4-BE49-F238E27FC236}">
                    <a16:creationId xmlns:a16="http://schemas.microsoft.com/office/drawing/2014/main" id="{F88C3859-2EA8-71AE-C173-5DA2035EC5F6}"/>
                  </a:ext>
                </a:extLst>
              </p:cNvPr>
              <p:cNvSpPr/>
              <p:nvPr/>
            </p:nvSpPr>
            <p:spPr>
              <a:xfrm>
                <a:off x="13033011" y="3080807"/>
                <a:ext cx="76469" cy="407278"/>
              </a:xfrm>
              <a:custGeom>
                <a:avLst/>
                <a:gdLst>
                  <a:gd name="csX0" fmla="*/ 0 w 76469"/>
                  <a:gd name="csY0" fmla="*/ 0 h 407278"/>
                  <a:gd name="csX1" fmla="*/ 76470 w 76469"/>
                  <a:gd name="csY1" fmla="*/ 0 h 407278"/>
                  <a:gd name="csX2" fmla="*/ 76470 w 76469"/>
                  <a:gd name="csY2" fmla="*/ 407278 h 407278"/>
                  <a:gd name="csX3" fmla="*/ 0 w 76469"/>
                  <a:gd name="csY3" fmla="*/ 407278 h 407278"/>
                  <a:gd name="csX4" fmla="*/ 0 w 76469"/>
                  <a:gd name="csY4" fmla="*/ 0 h 407278"/>
                </a:gdLst>
                <a:ahLst/>
                <a:cxnLst>
                  <a:cxn ang="0">
                    <a:pos x="csX0" y="csY0"/>
                  </a:cxn>
                  <a:cxn ang="0">
                    <a:pos x="csX1" y="csY1"/>
                  </a:cxn>
                  <a:cxn ang="0">
                    <a:pos x="csX2" y="csY2"/>
                  </a:cxn>
                  <a:cxn ang="0">
                    <a:pos x="csX3" y="csY3"/>
                  </a:cxn>
                  <a:cxn ang="0">
                    <a:pos x="csX4" y="csY4"/>
                  </a:cxn>
                </a:cxnLst>
                <a:rect l="l" t="t" r="r" b="b"/>
                <a:pathLst>
                  <a:path w="76469" h="407278">
                    <a:moveTo>
                      <a:pt x="0" y="0"/>
                    </a:moveTo>
                    <a:lnTo>
                      <a:pt x="76470" y="0"/>
                    </a:lnTo>
                    <a:lnTo>
                      <a:pt x="76470" y="407278"/>
                    </a:lnTo>
                    <a:lnTo>
                      <a:pt x="0" y="407278"/>
                    </a:lnTo>
                    <a:lnTo>
                      <a:pt x="0" y="0"/>
                    </a:lnTo>
                    <a:close/>
                  </a:path>
                </a:pathLst>
              </a:custGeom>
              <a:grpFill/>
              <a:ln w="8057" cap="flat">
                <a:noFill/>
                <a:prstDash val="solid"/>
                <a:miter/>
              </a:ln>
            </p:spPr>
            <p:txBody>
              <a:bodyPr/>
              <a:lstStyle/>
              <a:p>
                <a:endParaRPr lang="it-IT"/>
              </a:p>
            </p:txBody>
          </p:sp>
          <p:sp>
            <p:nvSpPr>
              <p:cNvPr id="59" name="Figura a mano libera 58">
                <a:extLst>
                  <a:ext uri="{FF2B5EF4-FFF2-40B4-BE49-F238E27FC236}">
                    <a16:creationId xmlns:a16="http://schemas.microsoft.com/office/drawing/2014/main" id="{81DBC34E-1A1B-8165-C930-D543AF0793CB}"/>
                  </a:ext>
                </a:extLst>
              </p:cNvPr>
              <p:cNvSpPr/>
              <p:nvPr/>
            </p:nvSpPr>
            <p:spPr>
              <a:xfrm>
                <a:off x="11737224" y="3065390"/>
                <a:ext cx="447159" cy="425376"/>
              </a:xfrm>
              <a:custGeom>
                <a:avLst/>
                <a:gdLst>
                  <a:gd name="csX0" fmla="*/ 447160 w 447159"/>
                  <a:gd name="csY0" fmla="*/ 355664 h 425376"/>
                  <a:gd name="csX1" fmla="*/ 447160 w 447159"/>
                  <a:gd name="csY1" fmla="*/ 424840 h 425376"/>
                  <a:gd name="csX2" fmla="*/ 436855 w 447159"/>
                  <a:gd name="csY2" fmla="*/ 425376 h 425376"/>
                  <a:gd name="csX3" fmla="*/ 388044 w 447159"/>
                  <a:gd name="csY3" fmla="*/ 417601 h 425376"/>
                  <a:gd name="csX4" fmla="*/ 339234 w 447159"/>
                  <a:gd name="csY4" fmla="*/ 391727 h 425376"/>
                  <a:gd name="csX5" fmla="*/ 285135 w 447159"/>
                  <a:gd name="csY5" fmla="*/ 415858 h 425376"/>
                  <a:gd name="csX6" fmla="*/ 220868 w 447159"/>
                  <a:gd name="csY6" fmla="*/ 424840 h 425376"/>
                  <a:gd name="csX7" fmla="*/ 109553 w 447159"/>
                  <a:gd name="csY7" fmla="*/ 396419 h 425376"/>
                  <a:gd name="csX8" fmla="*/ 29422 w 447159"/>
                  <a:gd name="csY8" fmla="*/ 318932 h 425376"/>
                  <a:gd name="csX9" fmla="*/ 0 w 447159"/>
                  <a:gd name="csY9" fmla="*/ 211817 h 425376"/>
                  <a:gd name="csX10" fmla="*/ 28879 w 447159"/>
                  <a:gd name="csY10" fmla="*/ 104836 h 425376"/>
                  <a:gd name="csX11" fmla="*/ 107926 w 447159"/>
                  <a:gd name="csY11" fmla="*/ 28153 h 425376"/>
                  <a:gd name="csX12" fmla="*/ 218292 w 447159"/>
                  <a:gd name="csY12" fmla="*/ 0 h 425376"/>
                  <a:gd name="csX13" fmla="*/ 329336 w 447159"/>
                  <a:gd name="csY13" fmla="*/ 28421 h 425376"/>
                  <a:gd name="csX14" fmla="*/ 410145 w 447159"/>
                  <a:gd name="csY14" fmla="*/ 105640 h 425376"/>
                  <a:gd name="csX15" fmla="*/ 439838 w 447159"/>
                  <a:gd name="csY15" fmla="*/ 211281 h 425376"/>
                  <a:gd name="csX16" fmla="*/ 428991 w 447159"/>
                  <a:gd name="csY16" fmla="*/ 281529 h 425376"/>
                  <a:gd name="csX17" fmla="*/ 390485 w 447159"/>
                  <a:gd name="csY17" fmla="*/ 345342 h 425376"/>
                  <a:gd name="csX18" fmla="*/ 434821 w 447159"/>
                  <a:gd name="csY18" fmla="*/ 357005 h 425376"/>
                  <a:gd name="csX19" fmla="*/ 447160 w 447159"/>
                  <a:gd name="csY19" fmla="*/ 355799 h 425376"/>
                  <a:gd name="csX20" fmla="*/ 77826 w 447159"/>
                  <a:gd name="csY20" fmla="*/ 231792 h 425376"/>
                  <a:gd name="csX21" fmla="*/ 136805 w 447159"/>
                  <a:gd name="csY21" fmla="*/ 224687 h 425376"/>
                  <a:gd name="csX22" fmla="*/ 203378 w 447159"/>
                  <a:gd name="csY22" fmla="*/ 233669 h 425376"/>
                  <a:gd name="csX23" fmla="*/ 271441 w 447159"/>
                  <a:gd name="csY23" fmla="*/ 263698 h 425376"/>
                  <a:gd name="csX24" fmla="*/ 328658 w 447159"/>
                  <a:gd name="csY24" fmla="*/ 303917 h 425376"/>
                  <a:gd name="csX25" fmla="*/ 355368 w 447159"/>
                  <a:gd name="csY25" fmla="*/ 261151 h 425376"/>
                  <a:gd name="csX26" fmla="*/ 363368 w 447159"/>
                  <a:gd name="csY26" fmla="*/ 212487 h 425376"/>
                  <a:gd name="csX27" fmla="*/ 351979 w 447159"/>
                  <a:gd name="csY27" fmla="*/ 157656 h 425376"/>
                  <a:gd name="csX28" fmla="*/ 321201 w 447159"/>
                  <a:gd name="csY28" fmla="*/ 112343 h 425376"/>
                  <a:gd name="csX29" fmla="*/ 275373 w 447159"/>
                  <a:gd name="csY29" fmla="*/ 82045 h 425376"/>
                  <a:gd name="csX30" fmla="*/ 219648 w 447159"/>
                  <a:gd name="csY30" fmla="*/ 70918 h 425376"/>
                  <a:gd name="csX31" fmla="*/ 148872 w 447159"/>
                  <a:gd name="csY31" fmla="*/ 90089 h 425376"/>
                  <a:gd name="csX32" fmla="*/ 95994 w 447159"/>
                  <a:gd name="csY32" fmla="*/ 141569 h 425376"/>
                  <a:gd name="csX33" fmla="*/ 76199 w 447159"/>
                  <a:gd name="csY33" fmla="*/ 210476 h 425376"/>
                  <a:gd name="csX34" fmla="*/ 77690 w 447159"/>
                  <a:gd name="csY34" fmla="*/ 231658 h 425376"/>
                  <a:gd name="csX35" fmla="*/ 101689 w 447159"/>
                  <a:gd name="csY35" fmla="*/ 291717 h 425376"/>
                  <a:gd name="csX36" fmla="*/ 220326 w 447159"/>
                  <a:gd name="csY36" fmla="*/ 353922 h 425376"/>
                  <a:gd name="csX37" fmla="*/ 249748 w 447159"/>
                  <a:gd name="csY37" fmla="*/ 350972 h 425376"/>
                  <a:gd name="csX38" fmla="*/ 274560 w 447159"/>
                  <a:gd name="csY38" fmla="*/ 340516 h 425376"/>
                  <a:gd name="csX39" fmla="*/ 203513 w 447159"/>
                  <a:gd name="csY39" fmla="*/ 299225 h 425376"/>
                  <a:gd name="csX40" fmla="*/ 138161 w 447159"/>
                  <a:gd name="csY40" fmla="*/ 286221 h 425376"/>
                  <a:gd name="csX41" fmla="*/ 101689 w 447159"/>
                  <a:gd name="csY41" fmla="*/ 291583 h 4253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447159" h="425376">
                    <a:moveTo>
                      <a:pt x="447160" y="355664"/>
                    </a:moveTo>
                    <a:lnTo>
                      <a:pt x="447160" y="424840"/>
                    </a:lnTo>
                    <a:cubicBezTo>
                      <a:pt x="443905" y="425242"/>
                      <a:pt x="440516" y="425376"/>
                      <a:pt x="436855" y="425376"/>
                    </a:cubicBezTo>
                    <a:cubicBezTo>
                      <a:pt x="419229" y="425376"/>
                      <a:pt x="402959" y="422829"/>
                      <a:pt x="388044" y="417601"/>
                    </a:cubicBezTo>
                    <a:cubicBezTo>
                      <a:pt x="373130" y="412372"/>
                      <a:pt x="356860" y="403792"/>
                      <a:pt x="339234" y="391727"/>
                    </a:cubicBezTo>
                    <a:cubicBezTo>
                      <a:pt x="324320" y="401916"/>
                      <a:pt x="306287" y="409959"/>
                      <a:pt x="285135" y="415858"/>
                    </a:cubicBezTo>
                    <a:cubicBezTo>
                      <a:pt x="263984" y="421757"/>
                      <a:pt x="242562" y="424840"/>
                      <a:pt x="220868" y="424840"/>
                    </a:cubicBezTo>
                    <a:cubicBezTo>
                      <a:pt x="180464" y="424840"/>
                      <a:pt x="143449" y="415322"/>
                      <a:pt x="109553" y="396419"/>
                    </a:cubicBezTo>
                    <a:cubicBezTo>
                      <a:pt x="75657" y="377516"/>
                      <a:pt x="48946" y="351643"/>
                      <a:pt x="29422" y="318932"/>
                    </a:cubicBezTo>
                    <a:cubicBezTo>
                      <a:pt x="9898" y="286221"/>
                      <a:pt x="0" y="250560"/>
                      <a:pt x="0" y="211817"/>
                    </a:cubicBezTo>
                    <a:cubicBezTo>
                      <a:pt x="0" y="173073"/>
                      <a:pt x="9626" y="137279"/>
                      <a:pt x="28879" y="104836"/>
                    </a:cubicBezTo>
                    <a:cubicBezTo>
                      <a:pt x="48133" y="72527"/>
                      <a:pt x="74572" y="46921"/>
                      <a:pt x="107926" y="28153"/>
                    </a:cubicBezTo>
                    <a:cubicBezTo>
                      <a:pt x="141415" y="9384"/>
                      <a:pt x="178159" y="0"/>
                      <a:pt x="218292" y="0"/>
                    </a:cubicBezTo>
                    <a:cubicBezTo>
                      <a:pt x="258425" y="0"/>
                      <a:pt x="295304" y="9518"/>
                      <a:pt x="329336" y="28421"/>
                    </a:cubicBezTo>
                    <a:cubicBezTo>
                      <a:pt x="363368" y="47458"/>
                      <a:pt x="390349" y="73063"/>
                      <a:pt x="410145" y="105640"/>
                    </a:cubicBezTo>
                    <a:cubicBezTo>
                      <a:pt x="429940" y="138083"/>
                      <a:pt x="439838" y="173341"/>
                      <a:pt x="439838" y="211281"/>
                    </a:cubicBezTo>
                    <a:cubicBezTo>
                      <a:pt x="439838" y="238629"/>
                      <a:pt x="436177" y="262090"/>
                      <a:pt x="428991" y="281529"/>
                    </a:cubicBezTo>
                    <a:cubicBezTo>
                      <a:pt x="421805" y="300967"/>
                      <a:pt x="408924" y="322283"/>
                      <a:pt x="390485" y="345342"/>
                    </a:cubicBezTo>
                    <a:cubicBezTo>
                      <a:pt x="403908" y="353117"/>
                      <a:pt x="418687" y="357005"/>
                      <a:pt x="434821" y="357005"/>
                    </a:cubicBezTo>
                    <a:cubicBezTo>
                      <a:pt x="434957" y="357005"/>
                      <a:pt x="439160" y="356603"/>
                      <a:pt x="447160" y="355799"/>
                    </a:cubicBezTo>
                    <a:close/>
                    <a:moveTo>
                      <a:pt x="77826" y="231792"/>
                    </a:moveTo>
                    <a:cubicBezTo>
                      <a:pt x="95723" y="226966"/>
                      <a:pt x="115383" y="224687"/>
                      <a:pt x="136805" y="224687"/>
                    </a:cubicBezTo>
                    <a:cubicBezTo>
                      <a:pt x="160533" y="224687"/>
                      <a:pt x="182633" y="227636"/>
                      <a:pt x="203378" y="233669"/>
                    </a:cubicBezTo>
                    <a:cubicBezTo>
                      <a:pt x="224122" y="239567"/>
                      <a:pt x="246765" y="249622"/>
                      <a:pt x="271441" y="263698"/>
                    </a:cubicBezTo>
                    <a:cubicBezTo>
                      <a:pt x="296931" y="278579"/>
                      <a:pt x="316049" y="291985"/>
                      <a:pt x="328658" y="303917"/>
                    </a:cubicBezTo>
                    <a:cubicBezTo>
                      <a:pt x="341132" y="289572"/>
                      <a:pt x="349945" y="275362"/>
                      <a:pt x="355368" y="261151"/>
                    </a:cubicBezTo>
                    <a:cubicBezTo>
                      <a:pt x="360792" y="246941"/>
                      <a:pt x="363368" y="230719"/>
                      <a:pt x="363368" y="212487"/>
                    </a:cubicBezTo>
                    <a:cubicBezTo>
                      <a:pt x="363368" y="194255"/>
                      <a:pt x="359572" y="175218"/>
                      <a:pt x="351979" y="157656"/>
                    </a:cubicBezTo>
                    <a:cubicBezTo>
                      <a:pt x="344386" y="140228"/>
                      <a:pt x="334082" y="125079"/>
                      <a:pt x="321201" y="112343"/>
                    </a:cubicBezTo>
                    <a:cubicBezTo>
                      <a:pt x="308320" y="99608"/>
                      <a:pt x="293135" y="89553"/>
                      <a:pt x="275373" y="82045"/>
                    </a:cubicBezTo>
                    <a:cubicBezTo>
                      <a:pt x="257747" y="74538"/>
                      <a:pt x="239172" y="70918"/>
                      <a:pt x="219648" y="70918"/>
                    </a:cubicBezTo>
                    <a:cubicBezTo>
                      <a:pt x="194564" y="70918"/>
                      <a:pt x="170973" y="77353"/>
                      <a:pt x="148872" y="90089"/>
                    </a:cubicBezTo>
                    <a:cubicBezTo>
                      <a:pt x="126772" y="102959"/>
                      <a:pt x="109146" y="120119"/>
                      <a:pt x="95994" y="141569"/>
                    </a:cubicBezTo>
                    <a:cubicBezTo>
                      <a:pt x="82842" y="163153"/>
                      <a:pt x="76199" y="186077"/>
                      <a:pt x="76199" y="210476"/>
                    </a:cubicBezTo>
                    <a:cubicBezTo>
                      <a:pt x="76199" y="216375"/>
                      <a:pt x="76741" y="223480"/>
                      <a:pt x="77690" y="231658"/>
                    </a:cubicBezTo>
                    <a:close/>
                    <a:moveTo>
                      <a:pt x="101689" y="291717"/>
                    </a:moveTo>
                    <a:cubicBezTo>
                      <a:pt x="132060" y="333276"/>
                      <a:pt x="171651" y="353922"/>
                      <a:pt x="220326" y="353922"/>
                    </a:cubicBezTo>
                    <a:cubicBezTo>
                      <a:pt x="231986" y="353922"/>
                      <a:pt x="241748" y="352983"/>
                      <a:pt x="249748" y="350972"/>
                    </a:cubicBezTo>
                    <a:cubicBezTo>
                      <a:pt x="257612" y="348961"/>
                      <a:pt x="266018" y="345476"/>
                      <a:pt x="274560" y="340516"/>
                    </a:cubicBezTo>
                    <a:cubicBezTo>
                      <a:pt x="249070" y="321613"/>
                      <a:pt x="225342" y="307939"/>
                      <a:pt x="203513" y="299225"/>
                    </a:cubicBezTo>
                    <a:cubicBezTo>
                      <a:pt x="181548" y="290645"/>
                      <a:pt x="159855" y="286221"/>
                      <a:pt x="138161" y="286221"/>
                    </a:cubicBezTo>
                    <a:cubicBezTo>
                      <a:pt x="127450" y="286221"/>
                      <a:pt x="115383" y="287964"/>
                      <a:pt x="101689" y="291583"/>
                    </a:cubicBezTo>
                    <a:close/>
                  </a:path>
                </a:pathLst>
              </a:custGeom>
              <a:grpFill/>
              <a:ln w="8057" cap="flat">
                <a:noFill/>
                <a:prstDash val="solid"/>
                <a:miter/>
              </a:ln>
            </p:spPr>
            <p:txBody>
              <a:bodyPr/>
              <a:lstStyle/>
              <a:p>
                <a:endParaRPr lang="it-IT"/>
              </a:p>
            </p:txBody>
          </p:sp>
        </p:grpSp>
      </p:grpSp>
      <p:pic>
        <p:nvPicPr>
          <p:cNvPr id="320" name="Immagine 319">
            <a:extLst>
              <a:ext uri="{FF2B5EF4-FFF2-40B4-BE49-F238E27FC236}">
                <a16:creationId xmlns:a16="http://schemas.microsoft.com/office/drawing/2014/main" id="{6E75953F-5089-6CE9-CDE3-273CD2403AE7}"/>
              </a:ext>
            </a:extLst>
          </p:cNvPr>
          <p:cNvPicPr>
            <a:picLocks noChangeAspect="1"/>
          </p:cNvPicPr>
          <p:nvPr/>
        </p:nvPicPr>
        <p:blipFill>
          <a:blip r:embed="rId6"/>
          <a:srcRect t="36442" b="34851"/>
          <a:stretch>
            <a:fillRect/>
          </a:stretch>
        </p:blipFill>
        <p:spPr>
          <a:xfrm>
            <a:off x="6313695" y="335399"/>
            <a:ext cx="5241453" cy="1504646"/>
          </a:xfrm>
          <a:prstGeom prst="rect">
            <a:avLst/>
          </a:prstGeom>
        </p:spPr>
      </p:pic>
      <p:pic>
        <p:nvPicPr>
          <p:cNvPr id="321" name="Immagine 320" descr="Immagine che contiene testo, Carattere, schermata, biglietto da visita&#10;&#10;Il contenuto generato dall'IA potrebbe non essere corretto.">
            <a:extLst>
              <a:ext uri="{FF2B5EF4-FFF2-40B4-BE49-F238E27FC236}">
                <a16:creationId xmlns:a16="http://schemas.microsoft.com/office/drawing/2014/main" id="{57B601B3-07CA-2C06-3095-E0AD37D0FBA2}"/>
              </a:ext>
            </a:extLst>
          </p:cNvPr>
          <p:cNvPicPr>
            <a:picLocks noChangeAspect="1"/>
          </p:cNvPicPr>
          <p:nvPr/>
        </p:nvPicPr>
        <p:blipFill>
          <a:blip r:embed="rId7"/>
          <a:srcRect l="10875" t="26831" r="12155" b="39207"/>
          <a:stretch>
            <a:fillRect/>
          </a:stretch>
        </p:blipFill>
        <p:spPr>
          <a:xfrm>
            <a:off x="6715423" y="2043159"/>
            <a:ext cx="4733759" cy="1392489"/>
          </a:xfrm>
          <a:prstGeom prst="rect">
            <a:avLst/>
          </a:prstGeom>
        </p:spPr>
      </p:pic>
      <p:pic>
        <p:nvPicPr>
          <p:cNvPr id="2" name="Immagine 1">
            <a:extLst>
              <a:ext uri="{FF2B5EF4-FFF2-40B4-BE49-F238E27FC236}">
                <a16:creationId xmlns:a16="http://schemas.microsoft.com/office/drawing/2014/main" id="{BD3F57CE-D7BF-43AC-6F28-D4B5D71584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37664" y="3892886"/>
            <a:ext cx="1224808" cy="1224808"/>
          </a:xfrm>
          <a:prstGeom prst="rect">
            <a:avLst/>
          </a:prstGeom>
        </p:spPr>
      </p:pic>
    </p:spTree>
    <p:extLst>
      <p:ext uri="{BB962C8B-B14F-4D97-AF65-F5344CB8AC3E}">
        <p14:creationId xmlns:p14="http://schemas.microsoft.com/office/powerpoint/2010/main" val="1436429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E59F80-FC20-F1CC-2353-27B510BFBD39}"/>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8372E0FC-235A-461A-06BB-0451D8A44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8123EF0-F054-218A-7DE1-E5957B896A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87" name="Freeform: Shape 386">
            <a:extLst>
              <a:ext uri="{FF2B5EF4-FFF2-40B4-BE49-F238E27FC236}">
                <a16:creationId xmlns:a16="http://schemas.microsoft.com/office/drawing/2014/main" id="{A8E9A22E-D225-77B4-16DC-A28530D73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96934" y="3984"/>
            <a:ext cx="9376632" cy="6858000"/>
          </a:xfrm>
          <a:custGeom>
            <a:avLst/>
            <a:gdLst>
              <a:gd name="connsiteX0" fmla="*/ 1691615 w 9376632"/>
              <a:gd name="connsiteY0" fmla="*/ 0 h 6858000"/>
              <a:gd name="connsiteX1" fmla="*/ 7685017 w 9376632"/>
              <a:gd name="connsiteY1" fmla="*/ 0 h 6858000"/>
              <a:gd name="connsiteX2" fmla="*/ 7840634 w 9376632"/>
              <a:gd name="connsiteY2" fmla="*/ 134799 h 6858000"/>
              <a:gd name="connsiteX3" fmla="*/ 9376632 w 9376632"/>
              <a:gd name="connsiteY3" fmla="*/ 3605175 h 6858000"/>
              <a:gd name="connsiteX4" fmla="*/ 8158692 w 9376632"/>
              <a:gd name="connsiteY4" fmla="*/ 6757493 h 6858000"/>
              <a:gd name="connsiteX5" fmla="*/ 8062868 w 9376632"/>
              <a:gd name="connsiteY5" fmla="*/ 6858000 h 6858000"/>
              <a:gd name="connsiteX6" fmla="*/ 1313765 w 9376632"/>
              <a:gd name="connsiteY6" fmla="*/ 6858000 h 6858000"/>
              <a:gd name="connsiteX7" fmla="*/ 1217940 w 9376632"/>
              <a:gd name="connsiteY7" fmla="*/ 6757493 h 6858000"/>
              <a:gd name="connsiteX8" fmla="*/ 0 w 9376632"/>
              <a:gd name="connsiteY8" fmla="*/ 3605175 h 6858000"/>
              <a:gd name="connsiteX9" fmla="*/ 1535999 w 9376632"/>
              <a:gd name="connsiteY9" fmla="*/ 13479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76632" h="6858000">
                <a:moveTo>
                  <a:pt x="1691615" y="0"/>
                </a:moveTo>
                <a:lnTo>
                  <a:pt x="7685017" y="0"/>
                </a:lnTo>
                <a:lnTo>
                  <a:pt x="7840634" y="134799"/>
                </a:lnTo>
                <a:cubicBezTo>
                  <a:pt x="8784230" y="992423"/>
                  <a:pt x="9376632" y="2229618"/>
                  <a:pt x="9376632" y="3605175"/>
                </a:cubicBezTo>
                <a:cubicBezTo>
                  <a:pt x="9376632" y="4818903"/>
                  <a:pt x="8915419" y="5924908"/>
                  <a:pt x="8158692" y="6757493"/>
                </a:cubicBezTo>
                <a:lnTo>
                  <a:pt x="8062868" y="6858000"/>
                </a:lnTo>
                <a:lnTo>
                  <a:pt x="1313765" y="6858000"/>
                </a:lnTo>
                <a:lnTo>
                  <a:pt x="1217940" y="6757493"/>
                </a:lnTo>
                <a:cubicBezTo>
                  <a:pt x="461213" y="5924908"/>
                  <a:pt x="0" y="4818903"/>
                  <a:pt x="0" y="3605175"/>
                </a:cubicBezTo>
                <a:cubicBezTo>
                  <a:pt x="0" y="2229618"/>
                  <a:pt x="592403" y="992423"/>
                  <a:pt x="1535999" y="134799"/>
                </a:cubicBezTo>
                <a:close/>
              </a:path>
            </a:pathLst>
          </a:cu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9" name="Group 388">
            <a:extLst>
              <a:ext uri="{FF2B5EF4-FFF2-40B4-BE49-F238E27FC236}">
                <a16:creationId xmlns:a16="http://schemas.microsoft.com/office/drawing/2014/main" id="{8DD6229C-D11A-5C62-1C2A-D280DE5B78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6937"/>
            <a:chExt cx="9772765" cy="6858000"/>
          </a:xfrm>
          <a:solidFill>
            <a:schemeClr val="bg1">
              <a:alpha val="30000"/>
            </a:schemeClr>
          </a:solidFill>
        </p:grpSpPr>
        <p:sp>
          <p:nvSpPr>
            <p:cNvPr id="390" name="Freeform: Shape 389">
              <a:extLst>
                <a:ext uri="{FF2B5EF4-FFF2-40B4-BE49-F238E27FC236}">
                  <a16:creationId xmlns:a16="http://schemas.microsoft.com/office/drawing/2014/main" id="{2FF67173-4458-67BC-62B3-EE776396E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6937"/>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1" name="Freeform: Shape 390">
              <a:extLst>
                <a:ext uri="{FF2B5EF4-FFF2-40B4-BE49-F238E27FC236}">
                  <a16:creationId xmlns:a16="http://schemas.microsoft.com/office/drawing/2014/main" id="{F7564249-9876-F050-BB71-32BF7A01FD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6937"/>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2" name="Freeform: Shape 391">
              <a:extLst>
                <a:ext uri="{FF2B5EF4-FFF2-40B4-BE49-F238E27FC236}">
                  <a16:creationId xmlns:a16="http://schemas.microsoft.com/office/drawing/2014/main" id="{60DD8AF7-AA44-C2CA-F83D-D6E56EA44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6937"/>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3" name="Freeform: Shape 392">
              <a:extLst>
                <a:ext uri="{FF2B5EF4-FFF2-40B4-BE49-F238E27FC236}">
                  <a16:creationId xmlns:a16="http://schemas.microsoft.com/office/drawing/2014/main" id="{C500CEF4-4460-C267-AAE4-7586110A66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6937"/>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4" name="Freeform: Shape 393">
              <a:extLst>
                <a:ext uri="{FF2B5EF4-FFF2-40B4-BE49-F238E27FC236}">
                  <a16:creationId xmlns:a16="http://schemas.microsoft.com/office/drawing/2014/main" id="{3646D603-8919-3C34-401D-D79ED2C4B5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6937"/>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5" name="Freeform: Shape 394">
              <a:extLst>
                <a:ext uri="{FF2B5EF4-FFF2-40B4-BE49-F238E27FC236}">
                  <a16:creationId xmlns:a16="http://schemas.microsoft.com/office/drawing/2014/main" id="{3EA2CF67-009E-5DD4-378B-F96781FB51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6937"/>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96" name="Freeform: Shape 395">
              <a:extLst>
                <a:ext uri="{FF2B5EF4-FFF2-40B4-BE49-F238E27FC236}">
                  <a16:creationId xmlns:a16="http://schemas.microsoft.com/office/drawing/2014/main" id="{FE9336BC-8830-8715-E6AB-F7311FA1FB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6937"/>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grpSp>
      <p:sp>
        <p:nvSpPr>
          <p:cNvPr id="364" name="CasellaDiTesto 363">
            <a:extLst>
              <a:ext uri="{FF2B5EF4-FFF2-40B4-BE49-F238E27FC236}">
                <a16:creationId xmlns:a16="http://schemas.microsoft.com/office/drawing/2014/main" id="{595C37C8-875E-5FF9-1C26-602A7C36F1C2}"/>
              </a:ext>
            </a:extLst>
          </p:cNvPr>
          <p:cNvSpPr txBox="1"/>
          <p:nvPr/>
        </p:nvSpPr>
        <p:spPr>
          <a:xfrm>
            <a:off x="3502731" y="1542402"/>
            <a:ext cx="5186842" cy="23879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200" kern="1200" dirty="0">
                <a:solidFill>
                  <a:schemeClr val="tx2"/>
                </a:solidFill>
                <a:latin typeface="+mj-lt"/>
                <a:ea typeface="+mj-ea"/>
                <a:cs typeface="+mj-cs"/>
              </a:rPr>
              <a:t>Thank you for your attention!</a:t>
            </a:r>
          </a:p>
        </p:txBody>
      </p:sp>
      <p:grpSp>
        <p:nvGrpSpPr>
          <p:cNvPr id="398" name="Group 397">
            <a:extLst>
              <a:ext uri="{FF2B5EF4-FFF2-40B4-BE49-F238E27FC236}">
                <a16:creationId xmlns:a16="http://schemas.microsoft.com/office/drawing/2014/main" id="{6C7C72CD-2E65-C409-C3EC-E301A29D89F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4155"/>
            <a:ext cx="2514948" cy="2174333"/>
            <a:chOff x="-305" y="-4155"/>
            <a:chExt cx="2514948" cy="2174333"/>
          </a:xfrm>
        </p:grpSpPr>
        <p:sp>
          <p:nvSpPr>
            <p:cNvPr id="399" name="Freeform: Shape 398">
              <a:extLst>
                <a:ext uri="{FF2B5EF4-FFF2-40B4-BE49-F238E27FC236}">
                  <a16:creationId xmlns:a16="http://schemas.microsoft.com/office/drawing/2014/main" id="{3B0D9797-8CAD-7910-CB2C-B8A9121250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Freeform: Shape 399">
              <a:extLst>
                <a:ext uri="{FF2B5EF4-FFF2-40B4-BE49-F238E27FC236}">
                  <a16:creationId xmlns:a16="http://schemas.microsoft.com/office/drawing/2014/main" id="{889427E6-BAF1-5645-4A57-73FAEFEE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Freeform: Shape 400">
              <a:extLst>
                <a:ext uri="{FF2B5EF4-FFF2-40B4-BE49-F238E27FC236}">
                  <a16:creationId xmlns:a16="http://schemas.microsoft.com/office/drawing/2014/main" id="{DC99BADB-CD01-5A0A-1CDB-0FA89B8E23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02" name="Freeform: Shape 401">
              <a:extLst>
                <a:ext uri="{FF2B5EF4-FFF2-40B4-BE49-F238E27FC236}">
                  <a16:creationId xmlns:a16="http://schemas.microsoft.com/office/drawing/2014/main" id="{EFFA76FD-0965-9A22-13C2-39F6BF9AA8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04" name="Group 403">
            <a:extLst>
              <a:ext uri="{FF2B5EF4-FFF2-40B4-BE49-F238E27FC236}">
                <a16:creationId xmlns:a16="http://schemas.microsoft.com/office/drawing/2014/main" id="{2DA246C4-9981-A354-F3B3-1EECE6F0C2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685727" y="4683666"/>
            <a:ext cx="2514948" cy="2174333"/>
            <a:chOff x="-305" y="-4155"/>
            <a:chExt cx="2514948" cy="2174333"/>
          </a:xfrm>
        </p:grpSpPr>
        <p:sp>
          <p:nvSpPr>
            <p:cNvPr id="405" name="Freeform: Shape 404">
              <a:extLst>
                <a:ext uri="{FF2B5EF4-FFF2-40B4-BE49-F238E27FC236}">
                  <a16:creationId xmlns:a16="http://schemas.microsoft.com/office/drawing/2014/main" id="{BD3DB23D-9753-6274-8CE2-868B73B12E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Freeform: Shape 405">
              <a:extLst>
                <a:ext uri="{FF2B5EF4-FFF2-40B4-BE49-F238E27FC236}">
                  <a16:creationId xmlns:a16="http://schemas.microsoft.com/office/drawing/2014/main" id="{4F879CF6-7E6E-F57F-B02F-23F97CE76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Freeform: Shape 406">
              <a:extLst>
                <a:ext uri="{FF2B5EF4-FFF2-40B4-BE49-F238E27FC236}">
                  <a16:creationId xmlns:a16="http://schemas.microsoft.com/office/drawing/2014/main" id="{A8F97B24-3838-CBCD-203D-9AA2E69B56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08" name="Freeform: Shape 407">
              <a:extLst>
                <a:ext uri="{FF2B5EF4-FFF2-40B4-BE49-F238E27FC236}">
                  <a16:creationId xmlns:a16="http://schemas.microsoft.com/office/drawing/2014/main" id="{672E31C2-E5C3-432D-4D46-97177F3B3A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572771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0B8661-4FDE-F181-026D-F4A6B5A7FB38}"/>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6B93B2A7-8627-2DF7-6D59-40B1875B9A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3A0B202-944C-B0CB-02AF-7C94A02E4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6302A15D-C18E-CABC-4F45-93A24599510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DC38CFF0-217A-FBB5-22CD-3337874C26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74BD261D-63BA-1DDA-8BBA-B970B5FE3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AD7C5300-C372-2A80-3518-3641B36A1C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30A5895A-14F3-4C0A-281C-A115DB862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2805FF50-5BF4-C466-4B84-BE4E28938B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F04B4BAC-6849-09A8-E987-50C6739C3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107CE58A-94DD-5923-C1CE-25758E2B5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9922844D-BAED-E4CE-5F61-622BFCCC81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DC9C64D4-504F-62B1-FE9E-6B27EB1199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2575CAA1-8983-3692-B1FC-E3DD4EE473B3}"/>
              </a:ext>
            </a:extLst>
          </p:cNvPr>
          <p:cNvSpPr txBox="1">
            <a:spLocks/>
          </p:cNvSpPr>
          <p:nvPr/>
        </p:nvSpPr>
        <p:spPr>
          <a:xfrm>
            <a:off x="718245" y="487464"/>
            <a:ext cx="6776888" cy="9726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i="1" dirty="0">
                <a:latin typeface="Helvetica" pitchFamily="2" charset="0"/>
              </a:rPr>
              <a:t>SPOKE 7</a:t>
            </a:r>
            <a:br>
              <a:rPr lang="en-US" sz="2800" dirty="0">
                <a:latin typeface="Helvetica" pitchFamily="2" charset="0"/>
              </a:rPr>
            </a:br>
            <a:r>
              <a:rPr lang="en-US" sz="2800" i="1" dirty="0">
                <a:latin typeface="Helvetica" pitchFamily="2" charset="0"/>
              </a:rPr>
              <a:t>Complete Quantum Systems</a:t>
            </a:r>
            <a:endParaRPr lang="en-US" sz="2800" dirty="0"/>
          </a:p>
        </p:txBody>
      </p:sp>
      <p:sp>
        <p:nvSpPr>
          <p:cNvPr id="3" name="CasellaDiTesto 2">
            <a:extLst>
              <a:ext uri="{FF2B5EF4-FFF2-40B4-BE49-F238E27FC236}">
                <a16:creationId xmlns:a16="http://schemas.microsoft.com/office/drawing/2014/main" id="{7EF22A6F-D1B5-7B78-C4C3-504C25AF3425}"/>
              </a:ext>
            </a:extLst>
          </p:cNvPr>
          <p:cNvSpPr txBox="1"/>
          <p:nvPr/>
        </p:nvSpPr>
        <p:spPr>
          <a:xfrm>
            <a:off x="715617" y="3574404"/>
            <a:ext cx="10671105" cy="923330"/>
          </a:xfrm>
          <a:prstGeom prst="rect">
            <a:avLst/>
          </a:prstGeom>
          <a:noFill/>
        </p:spPr>
        <p:txBody>
          <a:bodyPr wrap="square" rtlCol="0">
            <a:spAutoFit/>
          </a:bodyPr>
          <a:lstStyle/>
          <a:p>
            <a:pPr algn="ctr"/>
            <a:r>
              <a:rPr lang="en-US" b="1" dirty="0">
                <a:effectLst/>
                <a:latin typeface="Times New Roman" panose="02020603050405020304" pitchFamily="18" charset="0"/>
                <a:ea typeface="Gadugi" panose="020B0502040204020203" pitchFamily="34" charset="0"/>
                <a:cs typeface="Times New Roman" panose="02020603050405020304" pitchFamily="18" charset="0"/>
              </a:rPr>
              <a:t>Spoke 7 is focused on the application-oriented development of complete quantum systems based on novel ideas developed in collaboration with spokes 1 and 2, as well as integrated devices and modules that have been simulated, designed and tested in spokes 3, 4, 5 and 6</a:t>
            </a:r>
          </a:p>
        </p:txBody>
      </p:sp>
      <p:grpSp>
        <p:nvGrpSpPr>
          <p:cNvPr id="4" name="Gruppo 3">
            <a:extLst>
              <a:ext uri="{FF2B5EF4-FFF2-40B4-BE49-F238E27FC236}">
                <a16:creationId xmlns:a16="http://schemas.microsoft.com/office/drawing/2014/main" id="{A0EF5F84-0134-1FB2-F7EE-5FE1DB3BB06D}"/>
              </a:ext>
            </a:extLst>
          </p:cNvPr>
          <p:cNvGrpSpPr/>
          <p:nvPr/>
        </p:nvGrpSpPr>
        <p:grpSpPr>
          <a:xfrm>
            <a:off x="715616" y="4766978"/>
            <a:ext cx="10671105" cy="1616571"/>
            <a:chOff x="376418" y="4619998"/>
            <a:chExt cx="11372570" cy="1616571"/>
          </a:xfrm>
        </p:grpSpPr>
        <p:grpSp>
          <p:nvGrpSpPr>
            <p:cNvPr id="5" name="Gruppo 4">
              <a:extLst>
                <a:ext uri="{FF2B5EF4-FFF2-40B4-BE49-F238E27FC236}">
                  <a16:creationId xmlns:a16="http://schemas.microsoft.com/office/drawing/2014/main" id="{A7A4C7B4-EA17-042D-9E6F-EA3D5AE88571}"/>
                </a:ext>
              </a:extLst>
            </p:cNvPr>
            <p:cNvGrpSpPr/>
            <p:nvPr/>
          </p:nvGrpSpPr>
          <p:grpSpPr>
            <a:xfrm>
              <a:off x="376418" y="4619998"/>
              <a:ext cx="6098240" cy="1493461"/>
              <a:chOff x="1119467" y="2798165"/>
              <a:chExt cx="6098240" cy="1493461"/>
            </a:xfrm>
          </p:grpSpPr>
          <p:sp>
            <p:nvSpPr>
              <p:cNvPr id="9" name="CasellaDiTesto 8">
                <a:extLst>
                  <a:ext uri="{FF2B5EF4-FFF2-40B4-BE49-F238E27FC236}">
                    <a16:creationId xmlns:a16="http://schemas.microsoft.com/office/drawing/2014/main" id="{99C9E1C2-0D0F-20A8-3D33-33F7D80AEB5C}"/>
                  </a:ext>
                </a:extLst>
              </p:cNvPr>
              <p:cNvSpPr txBox="1"/>
              <p:nvPr/>
            </p:nvSpPr>
            <p:spPr>
              <a:xfrm>
                <a:off x="1119467" y="3091297"/>
                <a:ext cx="6098240" cy="1200329"/>
              </a:xfrm>
              <a:prstGeom prst="rect">
                <a:avLst/>
              </a:prstGeom>
              <a:noFill/>
            </p:spPr>
            <p:txBody>
              <a:bodyPr wrap="square">
                <a:spAutoFit/>
              </a:bodyPr>
              <a:lstStyle/>
              <a:p>
                <a:r>
                  <a:rPr lang="en-US" b="1" i="1" dirty="0">
                    <a:effectLst/>
                    <a:latin typeface="Times New Roman" panose="02020603050405020304" pitchFamily="18" charset="0"/>
                    <a:cs typeface="Times New Roman" panose="02020603050405020304" pitchFamily="18" charset="0"/>
                  </a:rPr>
                  <a:t>A7.1 Imaging Systems</a:t>
                </a:r>
                <a:endParaRPr lang="en-US" b="1" dirty="0">
                  <a:effectLst/>
                  <a:latin typeface="Times New Roman" panose="02020603050405020304" pitchFamily="18" charset="0"/>
                  <a:cs typeface="Times New Roman" panose="02020603050405020304" pitchFamily="18" charset="0"/>
                </a:endParaRPr>
              </a:p>
              <a:p>
                <a:r>
                  <a:rPr lang="en-US" b="1" i="1" dirty="0">
                    <a:effectLst/>
                    <a:latin typeface="Times New Roman" panose="02020603050405020304" pitchFamily="18" charset="0"/>
                    <a:cs typeface="Times New Roman" panose="02020603050405020304" pitchFamily="18" charset="0"/>
                  </a:rPr>
                  <a:t>A7.2 Point Sensing Systems</a:t>
                </a:r>
                <a:endParaRPr lang="en-US" b="1" dirty="0">
                  <a:effectLst/>
                  <a:latin typeface="Times New Roman" panose="02020603050405020304" pitchFamily="18" charset="0"/>
                  <a:cs typeface="Times New Roman" panose="02020603050405020304" pitchFamily="18" charset="0"/>
                </a:endParaRPr>
              </a:p>
              <a:p>
                <a:r>
                  <a:rPr lang="en-US" b="1" i="1" dirty="0">
                    <a:effectLst/>
                    <a:latin typeface="Times New Roman" panose="02020603050405020304" pitchFamily="18" charset="0"/>
                    <a:cs typeface="Times New Roman" panose="02020603050405020304" pitchFamily="18" charset="0"/>
                  </a:rPr>
                  <a:t>A7.3 Communication &amp; IoT Systems</a:t>
                </a:r>
                <a:endParaRPr lang="en-US" b="1" dirty="0">
                  <a:effectLst/>
                  <a:latin typeface="Times New Roman" panose="02020603050405020304" pitchFamily="18" charset="0"/>
                  <a:cs typeface="Times New Roman" panose="02020603050405020304" pitchFamily="18" charset="0"/>
                </a:endParaRPr>
              </a:p>
              <a:p>
                <a:r>
                  <a:rPr lang="en-US" b="1" i="1" dirty="0">
                    <a:effectLst/>
                    <a:latin typeface="Times New Roman" panose="02020603050405020304" pitchFamily="18" charset="0"/>
                    <a:cs typeface="Times New Roman" panose="02020603050405020304" pitchFamily="18" charset="0"/>
                  </a:rPr>
                  <a:t>A7.4 Simulation Systems</a:t>
                </a:r>
                <a:endParaRPr lang="en-US" b="1" dirty="0">
                  <a:effectLst/>
                  <a:latin typeface="Times New Roman" panose="02020603050405020304" pitchFamily="18" charset="0"/>
                  <a:cs typeface="Times New Roman" panose="02020603050405020304" pitchFamily="18" charset="0"/>
                </a:endParaRPr>
              </a:p>
            </p:txBody>
          </p:sp>
          <p:sp>
            <p:nvSpPr>
              <p:cNvPr id="10" name="CasellaDiTesto 9">
                <a:extLst>
                  <a:ext uri="{FF2B5EF4-FFF2-40B4-BE49-F238E27FC236}">
                    <a16:creationId xmlns:a16="http://schemas.microsoft.com/office/drawing/2014/main" id="{C523D685-257A-8B33-36C7-011A128AE690}"/>
                  </a:ext>
                </a:extLst>
              </p:cNvPr>
              <p:cNvSpPr txBox="1"/>
              <p:nvPr/>
            </p:nvSpPr>
            <p:spPr>
              <a:xfrm>
                <a:off x="1119467" y="2798165"/>
                <a:ext cx="6098240" cy="369332"/>
              </a:xfrm>
              <a:prstGeom prst="rect">
                <a:avLst/>
              </a:prstGeom>
              <a:noFill/>
            </p:spPr>
            <p:txBody>
              <a:bodyPr wrap="square">
                <a:spAutoFit/>
              </a:bodyPr>
              <a:lstStyle/>
              <a:p>
                <a:r>
                  <a:rPr lang="en-US" b="1" i="1" dirty="0">
                    <a:effectLst/>
                    <a:latin typeface="Times New Roman" panose="02020603050405020304" pitchFamily="18" charset="0"/>
                    <a:cs typeface="Times New Roman" panose="02020603050405020304" pitchFamily="18" charset="0"/>
                  </a:rPr>
                  <a:t>Activities</a:t>
                </a:r>
                <a:endParaRPr lang="en-US" b="1" dirty="0">
                  <a:effectLst/>
                  <a:latin typeface="Times New Roman" panose="02020603050405020304" pitchFamily="18" charset="0"/>
                  <a:cs typeface="Times New Roman" panose="02020603050405020304" pitchFamily="18" charset="0"/>
                </a:endParaRPr>
              </a:p>
            </p:txBody>
          </p:sp>
        </p:grpSp>
        <p:sp>
          <p:nvSpPr>
            <p:cNvPr id="6" name="CasellaDiTesto 5">
              <a:extLst>
                <a:ext uri="{FF2B5EF4-FFF2-40B4-BE49-F238E27FC236}">
                  <a16:creationId xmlns:a16="http://schemas.microsoft.com/office/drawing/2014/main" id="{8FA6E28C-A22A-7C15-4A1E-4DF12A606E30}"/>
                </a:ext>
              </a:extLst>
            </p:cNvPr>
            <p:cNvSpPr txBox="1"/>
            <p:nvPr/>
          </p:nvSpPr>
          <p:spPr>
            <a:xfrm>
              <a:off x="4828738" y="4913130"/>
              <a:ext cx="6920250" cy="1323439"/>
            </a:xfrm>
            <a:prstGeom prst="rect">
              <a:avLst/>
            </a:prstGeom>
            <a:solidFill>
              <a:srgbClr val="FFAA41"/>
            </a:solidFill>
            <a:ln w="19050">
              <a:noFill/>
            </a:ln>
            <a:effectLst>
              <a:glow rad="101600">
                <a:srgbClr val="FF7C00"/>
              </a:glow>
            </a:effectLst>
          </p:spPr>
          <p:txBody>
            <a:bodyPr wrap="square" rtlCol="0">
              <a:spAutoFit/>
            </a:bodyPr>
            <a:lstStyle/>
            <a:p>
              <a:pPr algn="ctr"/>
              <a:r>
                <a:rPr lang="en-US" sz="2000" b="1" dirty="0">
                  <a:effectLst/>
                  <a:latin typeface="Times New Roman" panose="02020603050405020304" pitchFamily="18" charset="0"/>
                  <a:cs typeface="Times New Roman" panose="02020603050405020304" pitchFamily="18" charset="0"/>
                </a:rPr>
                <a:t>A7.2.1: Development of spectroscopy-based sensing system for biomedical and environmental inspection.</a:t>
              </a:r>
            </a:p>
            <a:p>
              <a:pPr algn="ctr"/>
              <a:r>
                <a:rPr lang="en-US" sz="2000" b="1" dirty="0">
                  <a:effectLst/>
                  <a:latin typeface="Times New Roman" panose="02020603050405020304" pitchFamily="18" charset="0"/>
                  <a:cs typeface="Times New Roman" panose="02020603050405020304" pitchFamily="18" charset="0"/>
                </a:rPr>
                <a:t>A7.2.2: Development of chemical sensing systems for biomedical applications</a:t>
              </a:r>
            </a:p>
          </p:txBody>
        </p:sp>
        <p:sp>
          <p:nvSpPr>
            <p:cNvPr id="7" name="Rettangolo 6">
              <a:extLst>
                <a:ext uri="{FF2B5EF4-FFF2-40B4-BE49-F238E27FC236}">
                  <a16:creationId xmlns:a16="http://schemas.microsoft.com/office/drawing/2014/main" id="{EC18F24C-17EB-FBAF-FAAF-10367B41F196}"/>
                </a:ext>
              </a:extLst>
            </p:cNvPr>
            <p:cNvSpPr/>
            <p:nvPr/>
          </p:nvSpPr>
          <p:spPr>
            <a:xfrm>
              <a:off x="379948" y="5237674"/>
              <a:ext cx="3045590" cy="275620"/>
            </a:xfrm>
            <a:prstGeom prst="rect">
              <a:avLst/>
            </a:prstGeom>
            <a:noFill/>
            <a:ln w="38100">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8" name="Connettore 2 18">
              <a:extLst>
                <a:ext uri="{FF2B5EF4-FFF2-40B4-BE49-F238E27FC236}">
                  <a16:creationId xmlns:a16="http://schemas.microsoft.com/office/drawing/2014/main" id="{D2A2A212-D85C-135C-8F8B-C876DED88339}"/>
                </a:ext>
              </a:extLst>
            </p:cNvPr>
            <p:cNvCxnSpPr/>
            <p:nvPr/>
          </p:nvCxnSpPr>
          <p:spPr>
            <a:xfrm>
              <a:off x="3425538" y="5349465"/>
              <a:ext cx="1358770" cy="0"/>
            </a:xfrm>
            <a:prstGeom prst="straightConnector1">
              <a:avLst/>
            </a:prstGeom>
            <a:ln w="38100">
              <a:solidFill>
                <a:srgbClr val="FF93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Rettangolo 10">
            <a:extLst>
              <a:ext uri="{FF2B5EF4-FFF2-40B4-BE49-F238E27FC236}">
                <a16:creationId xmlns:a16="http://schemas.microsoft.com/office/drawing/2014/main" id="{0621F784-670D-B1E9-49FF-98BA5C32627A}"/>
              </a:ext>
            </a:extLst>
          </p:cNvPr>
          <p:cNvSpPr/>
          <p:nvPr/>
        </p:nvSpPr>
        <p:spPr>
          <a:xfrm>
            <a:off x="715617" y="1790358"/>
            <a:ext cx="10671105" cy="150164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spcAft>
                <a:spcPts val="600"/>
              </a:spcAft>
            </a:pPr>
            <a:r>
              <a:rPr lang="en-US" sz="4400" dirty="0">
                <a:solidFill>
                  <a:schemeClr val="tx1"/>
                </a:solidFill>
              </a:rPr>
              <a:t>Quantum Nanostructures for environmental and biomedical sensing</a:t>
            </a:r>
          </a:p>
        </p:txBody>
      </p:sp>
      <p:grpSp>
        <p:nvGrpSpPr>
          <p:cNvPr id="12" name="Gruppo 11">
            <a:extLst>
              <a:ext uri="{FF2B5EF4-FFF2-40B4-BE49-F238E27FC236}">
                <a16:creationId xmlns:a16="http://schemas.microsoft.com/office/drawing/2014/main" id="{FB9852A2-5F9E-9C08-0014-6EC40483021D}"/>
              </a:ext>
            </a:extLst>
          </p:cNvPr>
          <p:cNvGrpSpPr/>
          <p:nvPr/>
        </p:nvGrpSpPr>
        <p:grpSpPr>
          <a:xfrm>
            <a:off x="5887151" y="429566"/>
            <a:ext cx="5986504" cy="1030588"/>
            <a:chOff x="6064469" y="69621"/>
            <a:chExt cx="7956074" cy="1369653"/>
          </a:xfrm>
        </p:grpSpPr>
        <p:grpSp>
          <p:nvGrpSpPr>
            <p:cNvPr id="13" name="Gruppo 12">
              <a:extLst>
                <a:ext uri="{FF2B5EF4-FFF2-40B4-BE49-F238E27FC236}">
                  <a16:creationId xmlns:a16="http://schemas.microsoft.com/office/drawing/2014/main" id="{4FACE1DD-ED5C-BAA8-1B4C-BD5B5B2EF9BF}"/>
                </a:ext>
              </a:extLst>
            </p:cNvPr>
            <p:cNvGrpSpPr/>
            <p:nvPr/>
          </p:nvGrpSpPr>
          <p:grpSpPr>
            <a:xfrm>
              <a:off x="6064469" y="69621"/>
              <a:ext cx="3333904" cy="1169432"/>
              <a:chOff x="854163" y="244385"/>
              <a:chExt cx="3333904" cy="1169432"/>
            </a:xfrm>
          </p:grpSpPr>
          <p:grpSp>
            <p:nvGrpSpPr>
              <p:cNvPr id="15" name="Gruppo 14">
                <a:extLst>
                  <a:ext uri="{FF2B5EF4-FFF2-40B4-BE49-F238E27FC236}">
                    <a16:creationId xmlns:a16="http://schemas.microsoft.com/office/drawing/2014/main" id="{0B95234C-BF02-7296-CBA8-8863EAE354E4}"/>
                  </a:ext>
                </a:extLst>
              </p:cNvPr>
              <p:cNvGrpSpPr/>
              <p:nvPr/>
            </p:nvGrpSpPr>
            <p:grpSpPr>
              <a:xfrm>
                <a:off x="854163" y="244385"/>
                <a:ext cx="1290439" cy="1169432"/>
                <a:chOff x="9941459" y="2899481"/>
                <a:chExt cx="1290439" cy="1169432"/>
              </a:xfrm>
            </p:grpSpPr>
            <p:sp>
              <p:nvSpPr>
                <p:cNvPr id="322" name="Figura a mano libera 321">
                  <a:extLst>
                    <a:ext uri="{FF2B5EF4-FFF2-40B4-BE49-F238E27FC236}">
                      <a16:creationId xmlns:a16="http://schemas.microsoft.com/office/drawing/2014/main" id="{D665E055-A854-DBF5-46BC-F0C2FFD41DD4}"/>
                    </a:ext>
                  </a:extLst>
                </p:cNvPr>
                <p:cNvSpPr/>
                <p:nvPr/>
              </p:nvSpPr>
              <p:spPr>
                <a:xfrm>
                  <a:off x="9941459" y="2899481"/>
                  <a:ext cx="1290439" cy="1169432"/>
                </a:xfrm>
                <a:custGeom>
                  <a:avLst/>
                  <a:gdLst>
                    <a:gd name="csX0" fmla="*/ 1290439 w 1290439"/>
                    <a:gd name="csY0" fmla="*/ 1162789 h 1169432"/>
                    <a:gd name="csX1" fmla="*/ 1273220 w 1290439"/>
                    <a:gd name="csY1" fmla="*/ 1011568 h 1169432"/>
                    <a:gd name="csX2" fmla="*/ 1041369 w 1290439"/>
                    <a:gd name="csY2" fmla="*/ 962903 h 1169432"/>
                    <a:gd name="csX3" fmla="*/ 1166243 w 1290439"/>
                    <a:gd name="csY3" fmla="*/ 447304 h 1169432"/>
                    <a:gd name="csX4" fmla="*/ 1166243 w 1290439"/>
                    <a:gd name="csY4" fmla="*/ 447304 h 1169432"/>
                    <a:gd name="csX5" fmla="*/ 452523 w 1290439"/>
                    <a:gd name="csY5" fmla="*/ 16297 h 1169432"/>
                    <a:gd name="csX6" fmla="*/ 452523 w 1290439"/>
                    <a:gd name="csY6" fmla="*/ 16297 h 1169432"/>
                    <a:gd name="csX7" fmla="*/ 16482 w 1290439"/>
                    <a:gd name="csY7" fmla="*/ 721995 h 1169432"/>
                    <a:gd name="csX8" fmla="*/ 730202 w 1290439"/>
                    <a:gd name="csY8" fmla="*/ 1153136 h 1169432"/>
                    <a:gd name="csX9" fmla="*/ 925444 w 1290439"/>
                    <a:gd name="csY9" fmla="*/ 1066801 h 1169432"/>
                    <a:gd name="csX10" fmla="*/ 1210173 w 1290439"/>
                    <a:gd name="csY10" fmla="*/ 1167615 h 1169432"/>
                    <a:gd name="csX11" fmla="*/ 1290439 w 1290439"/>
                    <a:gd name="csY11" fmla="*/ 1162923 h 1169432"/>
                    <a:gd name="csX12" fmla="*/ 508656 w 1290439"/>
                    <a:gd name="csY12" fmla="*/ 245944 h 1169432"/>
                    <a:gd name="csX13" fmla="*/ 933986 w 1290439"/>
                    <a:gd name="csY13" fmla="*/ 502805 h 1169432"/>
                    <a:gd name="csX14" fmla="*/ 865515 w 1290439"/>
                    <a:gd name="csY14" fmla="*/ 803639 h 1169432"/>
                    <a:gd name="csX15" fmla="*/ 688848 w 1290439"/>
                    <a:gd name="csY15" fmla="*/ 637000 h 1169432"/>
                    <a:gd name="csX16" fmla="*/ 285347 w 1290439"/>
                    <a:gd name="csY16" fmla="*/ 461246 h 1169432"/>
                    <a:gd name="csX17" fmla="*/ 260128 w 1290439"/>
                    <a:gd name="csY17" fmla="*/ 466072 h 1169432"/>
                    <a:gd name="csX18" fmla="*/ 508791 w 1290439"/>
                    <a:gd name="csY18" fmla="*/ 245944 h 1169432"/>
                    <a:gd name="csX19" fmla="*/ 674205 w 1290439"/>
                    <a:gd name="csY19" fmla="*/ 923355 h 1169432"/>
                    <a:gd name="csX20" fmla="*/ 248875 w 1290439"/>
                    <a:gd name="csY20" fmla="*/ 666494 h 1169432"/>
                    <a:gd name="csX21" fmla="*/ 244265 w 1290439"/>
                    <a:gd name="csY21" fmla="*/ 643972 h 1169432"/>
                    <a:gd name="csX22" fmla="*/ 306634 w 1290439"/>
                    <a:gd name="csY22" fmla="*/ 611931 h 1169432"/>
                    <a:gd name="csX23" fmla="*/ 585397 w 1290439"/>
                    <a:gd name="csY23" fmla="*/ 749612 h 1169432"/>
                    <a:gd name="csX24" fmla="*/ 744031 w 1290439"/>
                    <a:gd name="csY24" fmla="*/ 898688 h 1169432"/>
                    <a:gd name="csX25" fmla="*/ 674205 w 1290439"/>
                    <a:gd name="csY25" fmla="*/ 923221 h 1169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290439" h="1169432">
                      <a:moveTo>
                        <a:pt x="1290439" y="1162789"/>
                      </a:moveTo>
                      <a:lnTo>
                        <a:pt x="1273220" y="1011568"/>
                      </a:lnTo>
                      <a:cubicBezTo>
                        <a:pt x="1168955" y="1023097"/>
                        <a:pt x="1108755" y="1010093"/>
                        <a:pt x="1041369" y="962903"/>
                      </a:cubicBezTo>
                      <a:cubicBezTo>
                        <a:pt x="1159464" y="825088"/>
                        <a:pt x="1212207" y="635392"/>
                        <a:pt x="1166243" y="447304"/>
                      </a:cubicBezTo>
                      <a:lnTo>
                        <a:pt x="1166243" y="447304"/>
                      </a:lnTo>
                      <a:cubicBezTo>
                        <a:pt x="1089773" y="134807"/>
                        <a:pt x="768708" y="-59180"/>
                        <a:pt x="452523" y="16297"/>
                      </a:cubicBezTo>
                      <a:lnTo>
                        <a:pt x="452523" y="16297"/>
                      </a:lnTo>
                      <a:cubicBezTo>
                        <a:pt x="136339" y="91773"/>
                        <a:pt x="-59853" y="409364"/>
                        <a:pt x="16482" y="721995"/>
                      </a:cubicBezTo>
                      <a:cubicBezTo>
                        <a:pt x="92816" y="1034626"/>
                        <a:pt x="414017" y="1228613"/>
                        <a:pt x="730202" y="1153136"/>
                      </a:cubicBezTo>
                      <a:cubicBezTo>
                        <a:pt x="802197" y="1135976"/>
                        <a:pt x="867820" y="1106081"/>
                        <a:pt x="925444" y="1066801"/>
                      </a:cubicBezTo>
                      <a:cubicBezTo>
                        <a:pt x="1008151" y="1131418"/>
                        <a:pt x="1089773" y="1167615"/>
                        <a:pt x="1210173" y="1167615"/>
                      </a:cubicBezTo>
                      <a:cubicBezTo>
                        <a:pt x="1235120" y="1167615"/>
                        <a:pt x="1261831" y="1166006"/>
                        <a:pt x="1290439" y="1162923"/>
                      </a:cubicBezTo>
                      <a:close/>
                      <a:moveTo>
                        <a:pt x="508656" y="245944"/>
                      </a:moveTo>
                      <a:cubicBezTo>
                        <a:pt x="697797" y="200765"/>
                        <a:pt x="888294" y="315790"/>
                        <a:pt x="933986" y="502805"/>
                      </a:cubicBezTo>
                      <a:cubicBezTo>
                        <a:pt x="960696" y="612333"/>
                        <a:pt x="931952" y="722263"/>
                        <a:pt x="865515" y="803639"/>
                      </a:cubicBezTo>
                      <a:cubicBezTo>
                        <a:pt x="815756" y="754974"/>
                        <a:pt x="759352" y="700277"/>
                        <a:pt x="688848" y="637000"/>
                      </a:cubicBezTo>
                      <a:cubicBezTo>
                        <a:pt x="540518" y="503878"/>
                        <a:pt x="404662" y="444757"/>
                        <a:pt x="285347" y="461246"/>
                      </a:cubicBezTo>
                      <a:cubicBezTo>
                        <a:pt x="276534" y="462453"/>
                        <a:pt x="268263" y="464195"/>
                        <a:pt x="260128" y="466072"/>
                      </a:cubicBezTo>
                      <a:cubicBezTo>
                        <a:pt x="299041" y="359896"/>
                        <a:pt x="389341" y="274365"/>
                        <a:pt x="508791" y="245944"/>
                      </a:cubicBezTo>
                      <a:close/>
                      <a:moveTo>
                        <a:pt x="674205" y="923355"/>
                      </a:moveTo>
                      <a:cubicBezTo>
                        <a:pt x="485064" y="968534"/>
                        <a:pt x="294567" y="853509"/>
                        <a:pt x="248875" y="666494"/>
                      </a:cubicBezTo>
                      <a:cubicBezTo>
                        <a:pt x="247112" y="658986"/>
                        <a:pt x="245620" y="651479"/>
                        <a:pt x="244265" y="643972"/>
                      </a:cubicBezTo>
                      <a:cubicBezTo>
                        <a:pt x="249417" y="637939"/>
                        <a:pt x="269755" y="617025"/>
                        <a:pt x="306634" y="611931"/>
                      </a:cubicBezTo>
                      <a:cubicBezTo>
                        <a:pt x="376731" y="602279"/>
                        <a:pt x="475708" y="651211"/>
                        <a:pt x="585397" y="749612"/>
                      </a:cubicBezTo>
                      <a:cubicBezTo>
                        <a:pt x="647495" y="805247"/>
                        <a:pt x="698610" y="854448"/>
                        <a:pt x="744031" y="898688"/>
                      </a:cubicBezTo>
                      <a:cubicBezTo>
                        <a:pt x="722066" y="909011"/>
                        <a:pt x="698746" y="917457"/>
                        <a:pt x="674205" y="923221"/>
                      </a:cubicBezTo>
                      <a:close/>
                    </a:path>
                  </a:pathLst>
                </a:custGeom>
                <a:solidFill>
                  <a:srgbClr val="255183"/>
                </a:solidFill>
                <a:ln w="8057" cap="flat">
                  <a:noFill/>
                  <a:prstDash val="solid"/>
                  <a:miter/>
                </a:ln>
              </p:spPr>
              <p:txBody>
                <a:bodyPr/>
                <a:lstStyle/>
                <a:p>
                  <a:endParaRPr lang="en-US" dirty="0"/>
                </a:p>
              </p:txBody>
            </p:sp>
            <p:sp>
              <p:nvSpPr>
                <p:cNvPr id="323" name="Figura a mano libera 322">
                  <a:extLst>
                    <a:ext uri="{FF2B5EF4-FFF2-40B4-BE49-F238E27FC236}">
                      <a16:creationId xmlns:a16="http://schemas.microsoft.com/office/drawing/2014/main" id="{BB4E3438-033F-FE9F-8698-5811D1D92FED}"/>
                    </a:ext>
                  </a:extLst>
                </p:cNvPr>
                <p:cNvSpPr/>
                <p:nvPr/>
              </p:nvSpPr>
              <p:spPr>
                <a:xfrm>
                  <a:off x="10029937" y="2996046"/>
                  <a:ext cx="607827" cy="494719"/>
                </a:xfrm>
                <a:custGeom>
                  <a:avLst/>
                  <a:gdLst>
                    <a:gd name="csX0" fmla="*/ 596168 w 607827"/>
                    <a:gd name="csY0" fmla="*/ 66528 h 494719"/>
                    <a:gd name="csX1" fmla="*/ 122840 w 607827"/>
                    <a:gd name="csY1" fmla="*/ 272714 h 494719"/>
                    <a:gd name="csX2" fmla="*/ 58437 w 607827"/>
                    <a:gd name="csY2" fmla="*/ 494720 h 494719"/>
                    <a:gd name="csX3" fmla="*/ 0 w 607827"/>
                    <a:gd name="csY3" fmla="*/ 493781 h 494719"/>
                    <a:gd name="csX4" fmla="*/ 72809 w 607827"/>
                    <a:gd name="csY4" fmla="*/ 242819 h 494719"/>
                    <a:gd name="csX5" fmla="*/ 607828 w 607827"/>
                    <a:gd name="csY5" fmla="*/ 9820 h 494719"/>
                    <a:gd name="csX6" fmla="*/ 596303 w 607827"/>
                    <a:gd name="csY6" fmla="*/ 66528 h 49471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07827" h="494719">
                      <a:moveTo>
                        <a:pt x="596168" y="66528"/>
                      </a:moveTo>
                      <a:cubicBezTo>
                        <a:pt x="410687" y="29527"/>
                        <a:pt x="220597" y="112511"/>
                        <a:pt x="122840" y="272714"/>
                      </a:cubicBezTo>
                      <a:cubicBezTo>
                        <a:pt x="81893" y="339879"/>
                        <a:pt x="59657" y="416696"/>
                        <a:pt x="58437" y="494720"/>
                      </a:cubicBezTo>
                      <a:lnTo>
                        <a:pt x="0" y="493781"/>
                      </a:lnTo>
                      <a:cubicBezTo>
                        <a:pt x="1356" y="405569"/>
                        <a:pt x="26575" y="318832"/>
                        <a:pt x="72809" y="242819"/>
                      </a:cubicBezTo>
                      <a:cubicBezTo>
                        <a:pt x="183311" y="61702"/>
                        <a:pt x="398213" y="-31873"/>
                        <a:pt x="607828" y="9820"/>
                      </a:cubicBezTo>
                      <a:lnTo>
                        <a:pt x="596303" y="66528"/>
                      </a:lnTo>
                      <a:close/>
                    </a:path>
                  </a:pathLst>
                </a:custGeom>
                <a:solidFill>
                  <a:srgbClr val="FCFCFC"/>
                </a:solidFill>
                <a:ln w="8057" cap="flat">
                  <a:noFill/>
                  <a:prstDash val="solid"/>
                  <a:miter/>
                </a:ln>
              </p:spPr>
              <p:txBody>
                <a:bodyPr/>
                <a:lstStyle/>
                <a:p>
                  <a:endParaRPr lang="en-US" dirty="0"/>
                </a:p>
              </p:txBody>
            </p:sp>
            <p:sp>
              <p:nvSpPr>
                <p:cNvPr id="324" name="Figura a mano libera 323">
                  <a:extLst>
                    <a:ext uri="{FF2B5EF4-FFF2-40B4-BE49-F238E27FC236}">
                      <a16:creationId xmlns:a16="http://schemas.microsoft.com/office/drawing/2014/main" id="{D60D36C2-F284-27A4-FB8D-B4EB50B6A182}"/>
                    </a:ext>
                  </a:extLst>
                </p:cNvPr>
                <p:cNvSpPr/>
                <p:nvPr/>
              </p:nvSpPr>
              <p:spPr>
                <a:xfrm>
                  <a:off x="10679525" y="3026512"/>
                  <a:ext cx="357990" cy="725137"/>
                </a:xfrm>
                <a:custGeom>
                  <a:avLst/>
                  <a:gdLst>
                    <a:gd name="csX0" fmla="*/ 329065 w 357990"/>
                    <a:gd name="csY0" fmla="*/ 640947 h 725137"/>
                    <a:gd name="csX1" fmla="*/ 295304 w 357990"/>
                    <a:gd name="csY1" fmla="*/ 725137 h 725137"/>
                    <a:gd name="csX2" fmla="*/ 239714 w 357990"/>
                    <a:gd name="csY2" fmla="*/ 695376 h 725137"/>
                    <a:gd name="csX3" fmla="*/ 273882 w 357990"/>
                    <a:gd name="csY3" fmla="*/ 621642 h 725137"/>
                    <a:gd name="csX4" fmla="*/ 0 w 357990"/>
                    <a:gd name="csY4" fmla="*/ 55233 h 725137"/>
                    <a:gd name="csX5" fmla="*/ 17626 w 357990"/>
                    <a:gd name="csY5" fmla="*/ 0 h 725137"/>
                    <a:gd name="csX6" fmla="*/ 20609 w 357990"/>
                    <a:gd name="csY6" fmla="*/ 1072 h 725137"/>
                    <a:gd name="csX7" fmla="*/ 328929 w 357990"/>
                    <a:gd name="csY7" fmla="*/ 640813 h 7251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357990" h="725137">
                      <a:moveTo>
                        <a:pt x="329065" y="640947"/>
                      </a:moveTo>
                      <a:cubicBezTo>
                        <a:pt x="318761" y="669770"/>
                        <a:pt x="310625" y="698861"/>
                        <a:pt x="295304" y="725137"/>
                      </a:cubicBezTo>
                      <a:lnTo>
                        <a:pt x="239714" y="695376"/>
                      </a:lnTo>
                      <a:cubicBezTo>
                        <a:pt x="253273" y="672049"/>
                        <a:pt x="264798" y="647248"/>
                        <a:pt x="273882" y="621642"/>
                      </a:cubicBezTo>
                      <a:cubicBezTo>
                        <a:pt x="356318" y="390789"/>
                        <a:pt x="233477" y="136742"/>
                        <a:pt x="0" y="55233"/>
                      </a:cubicBezTo>
                      <a:lnTo>
                        <a:pt x="17626" y="0"/>
                      </a:lnTo>
                      <a:lnTo>
                        <a:pt x="20609" y="1072"/>
                      </a:lnTo>
                      <a:cubicBezTo>
                        <a:pt x="283373" y="92770"/>
                        <a:pt x="422212" y="379930"/>
                        <a:pt x="328929" y="640813"/>
                      </a:cubicBezTo>
                      <a:close/>
                    </a:path>
                  </a:pathLst>
                </a:custGeom>
                <a:solidFill>
                  <a:srgbClr val="D11216"/>
                </a:solidFill>
                <a:ln w="8057" cap="flat">
                  <a:noFill/>
                  <a:prstDash val="solid"/>
                  <a:miter/>
                </a:ln>
              </p:spPr>
              <p:txBody>
                <a:bodyPr/>
                <a:lstStyle/>
                <a:p>
                  <a:endParaRPr lang="en-US" dirty="0"/>
                </a:p>
              </p:txBody>
            </p:sp>
            <p:sp>
              <p:nvSpPr>
                <p:cNvPr id="325" name="Figura a mano libera 324">
                  <a:extLst>
                    <a:ext uri="{FF2B5EF4-FFF2-40B4-BE49-F238E27FC236}">
                      <a16:creationId xmlns:a16="http://schemas.microsoft.com/office/drawing/2014/main" id="{CA57AE4D-0C5E-04C6-DB3D-007E39A12BDB}"/>
                    </a:ext>
                  </a:extLst>
                </p:cNvPr>
                <p:cNvSpPr/>
                <p:nvPr/>
              </p:nvSpPr>
              <p:spPr>
                <a:xfrm>
                  <a:off x="10028988" y="3551362"/>
                  <a:ext cx="663417" cy="442437"/>
                </a:xfrm>
                <a:custGeom>
                  <a:avLst/>
                  <a:gdLst>
                    <a:gd name="csX0" fmla="*/ 663418 w 663417"/>
                    <a:gd name="csY0" fmla="*/ 417601 h 442437"/>
                    <a:gd name="csX1" fmla="*/ 165143 w 663417"/>
                    <a:gd name="csY1" fmla="*/ 313569 h 442437"/>
                    <a:gd name="csX2" fmla="*/ 0 w 663417"/>
                    <a:gd name="csY2" fmla="*/ 7910 h 442437"/>
                    <a:gd name="csX3" fmla="*/ 57895 w 663417"/>
                    <a:gd name="csY3" fmla="*/ 0 h 442437"/>
                    <a:gd name="csX4" fmla="*/ 203920 w 663417"/>
                    <a:gd name="csY4" fmla="*/ 270402 h 442437"/>
                    <a:gd name="csX5" fmla="*/ 644165 w 663417"/>
                    <a:gd name="csY5" fmla="*/ 360357 h 442437"/>
                    <a:gd name="csX6" fmla="*/ 663282 w 663417"/>
                    <a:gd name="csY6" fmla="*/ 417601 h 442437"/>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663417" h="442437">
                      <a:moveTo>
                        <a:pt x="663418" y="417601"/>
                      </a:moveTo>
                      <a:cubicBezTo>
                        <a:pt x="491632" y="473906"/>
                        <a:pt x="300185" y="432482"/>
                        <a:pt x="165143" y="313569"/>
                      </a:cubicBezTo>
                      <a:cubicBezTo>
                        <a:pt x="75114" y="234339"/>
                        <a:pt x="16541" y="125749"/>
                        <a:pt x="0" y="7910"/>
                      </a:cubicBezTo>
                      <a:lnTo>
                        <a:pt x="57895" y="0"/>
                      </a:lnTo>
                      <a:cubicBezTo>
                        <a:pt x="72402" y="104300"/>
                        <a:pt x="124332" y="200288"/>
                        <a:pt x="203920" y="270402"/>
                      </a:cubicBezTo>
                      <a:cubicBezTo>
                        <a:pt x="323370" y="375640"/>
                        <a:pt x="492174" y="410093"/>
                        <a:pt x="644165" y="360357"/>
                      </a:cubicBezTo>
                      <a:lnTo>
                        <a:pt x="663282" y="417601"/>
                      </a:lnTo>
                      <a:close/>
                    </a:path>
                  </a:pathLst>
                </a:custGeom>
                <a:solidFill>
                  <a:srgbClr val="5DB13F"/>
                </a:solidFill>
                <a:ln w="8057" cap="flat">
                  <a:noFill/>
                  <a:prstDash val="solid"/>
                  <a:miter/>
                </a:ln>
              </p:spPr>
              <p:txBody>
                <a:bodyPr/>
                <a:lstStyle/>
                <a:p>
                  <a:endParaRPr lang="en-US" dirty="0"/>
                </a:p>
              </p:txBody>
            </p:sp>
          </p:grpSp>
          <p:grpSp>
            <p:nvGrpSpPr>
              <p:cNvPr id="16" name="Gruppo 15">
                <a:extLst>
                  <a:ext uri="{FF2B5EF4-FFF2-40B4-BE49-F238E27FC236}">
                    <a16:creationId xmlns:a16="http://schemas.microsoft.com/office/drawing/2014/main" id="{95653535-958C-85D2-B5CA-F51819B2621B}"/>
                  </a:ext>
                </a:extLst>
              </p:cNvPr>
              <p:cNvGrpSpPr/>
              <p:nvPr/>
            </p:nvGrpSpPr>
            <p:grpSpPr>
              <a:xfrm>
                <a:off x="2368108" y="446384"/>
                <a:ext cx="1819959" cy="800881"/>
                <a:chOff x="11309724" y="3065390"/>
                <a:chExt cx="1819959" cy="800881"/>
              </a:xfrm>
              <a:solidFill>
                <a:srgbClr val="224C7C"/>
              </a:solidFill>
            </p:grpSpPr>
            <p:sp>
              <p:nvSpPr>
                <p:cNvPr id="17" name="Figura a mano libera 16">
                  <a:extLst>
                    <a:ext uri="{FF2B5EF4-FFF2-40B4-BE49-F238E27FC236}">
                      <a16:creationId xmlns:a16="http://schemas.microsoft.com/office/drawing/2014/main" id="{DDC7926C-E818-4118-4CAF-BE3E0D1FC750}"/>
                    </a:ext>
                  </a:extLst>
                </p:cNvPr>
                <p:cNvSpPr/>
                <p:nvPr/>
              </p:nvSpPr>
              <p:spPr>
                <a:xfrm>
                  <a:off x="11314605" y="3585279"/>
                  <a:ext cx="80808" cy="100143"/>
                </a:xfrm>
                <a:custGeom>
                  <a:avLst/>
                  <a:gdLst>
                    <a:gd name="csX0" fmla="*/ 271 w 80808"/>
                    <a:gd name="csY0" fmla="*/ 100144 h 100143"/>
                    <a:gd name="csX1" fmla="*/ 271 w 80808"/>
                    <a:gd name="csY1" fmla="*/ 0 h 100143"/>
                    <a:gd name="csX2" fmla="*/ 16406 w 80808"/>
                    <a:gd name="csY2" fmla="*/ 0 h 100143"/>
                    <a:gd name="csX3" fmla="*/ 66030 w 80808"/>
                    <a:gd name="csY3" fmla="*/ 76281 h 100143"/>
                    <a:gd name="csX4" fmla="*/ 66030 w 80808"/>
                    <a:gd name="csY4" fmla="*/ 0 h 100143"/>
                    <a:gd name="csX5" fmla="*/ 80809 w 80808"/>
                    <a:gd name="csY5" fmla="*/ 0 h 100143"/>
                    <a:gd name="csX6" fmla="*/ 80809 w 80808"/>
                    <a:gd name="csY6" fmla="*/ 100144 h 100143"/>
                    <a:gd name="csX7" fmla="*/ 65488 w 80808"/>
                    <a:gd name="csY7" fmla="*/ 100144 h 100143"/>
                    <a:gd name="csX8" fmla="*/ 14914 w 80808"/>
                    <a:gd name="csY8" fmla="*/ 22656 h 100143"/>
                    <a:gd name="csX9" fmla="*/ 14914 w 80808"/>
                    <a:gd name="csY9" fmla="*/ 100144 h 100143"/>
                    <a:gd name="csX10" fmla="*/ 0 w 80808"/>
                    <a:gd name="csY10"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80808" h="100143">
                      <a:moveTo>
                        <a:pt x="271" y="100144"/>
                      </a:moveTo>
                      <a:lnTo>
                        <a:pt x="271" y="0"/>
                      </a:lnTo>
                      <a:lnTo>
                        <a:pt x="16406" y="0"/>
                      </a:lnTo>
                      <a:lnTo>
                        <a:pt x="66030" y="76281"/>
                      </a:lnTo>
                      <a:lnTo>
                        <a:pt x="66030" y="0"/>
                      </a:lnTo>
                      <a:lnTo>
                        <a:pt x="80809" y="0"/>
                      </a:lnTo>
                      <a:lnTo>
                        <a:pt x="80809" y="100144"/>
                      </a:lnTo>
                      <a:lnTo>
                        <a:pt x="65488" y="100144"/>
                      </a:lnTo>
                      <a:lnTo>
                        <a:pt x="14914" y="22656"/>
                      </a:lnTo>
                      <a:lnTo>
                        <a:pt x="14914" y="100144"/>
                      </a:lnTo>
                      <a:lnTo>
                        <a:pt x="0" y="100144"/>
                      </a:lnTo>
                      <a:close/>
                    </a:path>
                  </a:pathLst>
                </a:custGeom>
                <a:grpFill/>
                <a:ln w="8057" cap="flat">
                  <a:noFill/>
                  <a:prstDash val="solid"/>
                  <a:miter/>
                </a:ln>
              </p:spPr>
              <p:txBody>
                <a:bodyPr/>
                <a:lstStyle/>
                <a:p>
                  <a:endParaRPr lang="en-US" dirty="0"/>
                </a:p>
              </p:txBody>
            </p:sp>
            <p:sp>
              <p:nvSpPr>
                <p:cNvPr id="18" name="Figura a mano libera 17">
                  <a:extLst>
                    <a:ext uri="{FF2B5EF4-FFF2-40B4-BE49-F238E27FC236}">
                      <a16:creationId xmlns:a16="http://schemas.microsoft.com/office/drawing/2014/main" id="{E7E39BC8-9027-C5ED-FDAF-006F4DC024AF}"/>
                    </a:ext>
                  </a:extLst>
                </p:cNvPr>
                <p:cNvSpPr/>
                <p:nvPr/>
              </p:nvSpPr>
              <p:spPr>
                <a:xfrm>
                  <a:off x="11411684"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7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4" y="74538"/>
                        <a:pt x="51794"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7"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0"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en-US" dirty="0"/>
                </a:p>
              </p:txBody>
            </p:sp>
            <p:sp>
              <p:nvSpPr>
                <p:cNvPr id="19" name="Figura a mano libera 18">
                  <a:extLst>
                    <a:ext uri="{FF2B5EF4-FFF2-40B4-BE49-F238E27FC236}">
                      <a16:creationId xmlns:a16="http://schemas.microsoft.com/office/drawing/2014/main" id="{07E0E48D-3889-7936-DC6B-539E49E24F30}"/>
                    </a:ext>
                  </a:extLst>
                </p:cNvPr>
                <p:cNvSpPr/>
                <p:nvPr/>
              </p:nvSpPr>
              <p:spPr>
                <a:xfrm>
                  <a:off x="11504425" y="3585279"/>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en-US" dirty="0"/>
                </a:p>
              </p:txBody>
            </p:sp>
            <p:sp>
              <p:nvSpPr>
                <p:cNvPr id="20" name="Figura a mano libera 19">
                  <a:extLst>
                    <a:ext uri="{FF2B5EF4-FFF2-40B4-BE49-F238E27FC236}">
                      <a16:creationId xmlns:a16="http://schemas.microsoft.com/office/drawing/2014/main" id="{55EC1B45-D3BE-1A69-3C87-39846F3178C8}"/>
                    </a:ext>
                  </a:extLst>
                </p:cNvPr>
                <p:cNvSpPr/>
                <p:nvPr/>
              </p:nvSpPr>
              <p:spPr>
                <a:xfrm>
                  <a:off x="11553100" y="3585279"/>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en-US" dirty="0"/>
                </a:p>
              </p:txBody>
            </p:sp>
            <p:sp>
              <p:nvSpPr>
                <p:cNvPr id="21" name="Figura a mano libera 20">
                  <a:extLst>
                    <a:ext uri="{FF2B5EF4-FFF2-40B4-BE49-F238E27FC236}">
                      <a16:creationId xmlns:a16="http://schemas.microsoft.com/office/drawing/2014/main" id="{8FA4C6F1-D598-4D30-656F-75673D459615}"/>
                    </a:ext>
                  </a:extLst>
                </p:cNvPr>
                <p:cNvSpPr/>
                <p:nvPr/>
              </p:nvSpPr>
              <p:spPr>
                <a:xfrm>
                  <a:off x="11582250" y="3608338"/>
                  <a:ext cx="81893" cy="79096"/>
                </a:xfrm>
                <a:custGeom>
                  <a:avLst/>
                  <a:gdLst>
                    <a:gd name="csX0" fmla="*/ 0 w 81893"/>
                    <a:gd name="csY0" fmla="*/ 39146 h 79096"/>
                    <a:gd name="csX1" fmla="*/ 3254 w 81893"/>
                    <a:gd name="csY1" fmla="*/ 23997 h 79096"/>
                    <a:gd name="csX2" fmla="*/ 11932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80 h 79096"/>
                    <a:gd name="csX21" fmla="*/ 40811 w 81893"/>
                    <a:gd name="csY21" fmla="*/ 13004 h 79096"/>
                    <a:gd name="csX22" fmla="*/ 21829 w 81893"/>
                    <a:gd name="csY22" fmla="*/ 20780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5" y="28823"/>
                        <a:pt x="3254" y="23997"/>
                      </a:cubicBezTo>
                      <a:cubicBezTo>
                        <a:pt x="5423" y="19171"/>
                        <a:pt x="8271" y="15015"/>
                        <a:pt x="11932"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4"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90" y="66360"/>
                        <a:pt x="40811" y="66360"/>
                      </a:cubicBezTo>
                      <a:cubicBezTo>
                        <a:pt x="48133" y="66360"/>
                        <a:pt x="54370" y="63813"/>
                        <a:pt x="59657" y="58585"/>
                      </a:cubicBezTo>
                      <a:cubicBezTo>
                        <a:pt x="64945" y="53356"/>
                        <a:pt x="67521" y="47190"/>
                        <a:pt x="67521" y="39950"/>
                      </a:cubicBezTo>
                      <a:cubicBezTo>
                        <a:pt x="67521" y="32711"/>
                        <a:pt x="64945" y="26008"/>
                        <a:pt x="59793" y="20780"/>
                      </a:cubicBezTo>
                      <a:cubicBezTo>
                        <a:pt x="54641" y="15551"/>
                        <a:pt x="48268" y="13004"/>
                        <a:pt x="40811" y="13004"/>
                      </a:cubicBezTo>
                      <a:cubicBezTo>
                        <a:pt x="33354" y="13004"/>
                        <a:pt x="26982" y="15551"/>
                        <a:pt x="21829" y="20780"/>
                      </a:cubicBezTo>
                      <a:close/>
                    </a:path>
                  </a:pathLst>
                </a:custGeom>
                <a:grpFill/>
                <a:ln w="8057" cap="flat">
                  <a:noFill/>
                  <a:prstDash val="solid"/>
                  <a:miter/>
                </a:ln>
              </p:spPr>
              <p:txBody>
                <a:bodyPr/>
                <a:lstStyle/>
                <a:p>
                  <a:endParaRPr lang="en-US" dirty="0"/>
                </a:p>
              </p:txBody>
            </p:sp>
            <p:sp>
              <p:nvSpPr>
                <p:cNvPr id="22" name="Figura a mano libera 21">
                  <a:extLst>
                    <a:ext uri="{FF2B5EF4-FFF2-40B4-BE49-F238E27FC236}">
                      <a16:creationId xmlns:a16="http://schemas.microsoft.com/office/drawing/2014/main" id="{1D73DF55-1AE5-82C5-CFC1-23E3B4AD3A5B}"/>
                    </a:ext>
                  </a:extLst>
                </p:cNvPr>
                <p:cNvSpPr/>
                <p:nvPr/>
              </p:nvSpPr>
              <p:spPr>
                <a:xfrm>
                  <a:off x="11678787"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39"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en-US" dirty="0"/>
                </a:p>
              </p:txBody>
            </p:sp>
            <p:sp>
              <p:nvSpPr>
                <p:cNvPr id="23" name="Figura a mano libera 22">
                  <a:extLst>
                    <a:ext uri="{FF2B5EF4-FFF2-40B4-BE49-F238E27FC236}">
                      <a16:creationId xmlns:a16="http://schemas.microsoft.com/office/drawing/2014/main" id="{FDDEB1A9-8D23-4CAD-324D-CA7B9E51AD94}"/>
                    </a:ext>
                  </a:extLst>
                </p:cNvPr>
                <p:cNvSpPr/>
                <p:nvPr/>
              </p:nvSpPr>
              <p:spPr>
                <a:xfrm>
                  <a:off x="11760274"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6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3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3"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6"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3"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en-US" dirty="0"/>
                </a:p>
              </p:txBody>
            </p:sp>
            <p:sp>
              <p:nvSpPr>
                <p:cNvPr id="24" name="Figura a mano libera 23">
                  <a:extLst>
                    <a:ext uri="{FF2B5EF4-FFF2-40B4-BE49-F238E27FC236}">
                      <a16:creationId xmlns:a16="http://schemas.microsoft.com/office/drawing/2014/main" id="{83D620FE-4BFD-7308-7FB9-B62F4771E143}"/>
                    </a:ext>
                  </a:extLst>
                </p:cNvPr>
                <p:cNvSpPr/>
                <p:nvPr/>
              </p:nvSpPr>
              <p:spPr>
                <a:xfrm>
                  <a:off x="11858980" y="3585279"/>
                  <a:ext cx="14236" cy="100143"/>
                </a:xfrm>
                <a:custGeom>
                  <a:avLst/>
                  <a:gdLst>
                    <a:gd name="csX0" fmla="*/ 0 w 14236"/>
                    <a:gd name="csY0" fmla="*/ 100144 h 100143"/>
                    <a:gd name="csX1" fmla="*/ 0 w 14236"/>
                    <a:gd name="csY1" fmla="*/ 0 h 100143"/>
                    <a:gd name="csX2" fmla="*/ 14236 w 14236"/>
                    <a:gd name="csY2" fmla="*/ 0 h 100143"/>
                    <a:gd name="csX3" fmla="*/ 14236 w 14236"/>
                    <a:gd name="csY3" fmla="*/ 100144 h 100143"/>
                    <a:gd name="csX4" fmla="*/ 0 w 14236"/>
                    <a:gd name="csY4" fmla="*/ 100144 h 100143"/>
                  </a:gdLst>
                  <a:ahLst/>
                  <a:cxnLst>
                    <a:cxn ang="0">
                      <a:pos x="csX0" y="csY0"/>
                    </a:cxn>
                    <a:cxn ang="0">
                      <a:pos x="csX1" y="csY1"/>
                    </a:cxn>
                    <a:cxn ang="0">
                      <a:pos x="csX2" y="csY2"/>
                    </a:cxn>
                    <a:cxn ang="0">
                      <a:pos x="csX3" y="csY3"/>
                    </a:cxn>
                    <a:cxn ang="0">
                      <a:pos x="csX4" y="csY4"/>
                    </a:cxn>
                  </a:cxnLst>
                  <a:rect l="l" t="t" r="r" b="b"/>
                  <a:pathLst>
                    <a:path w="14236" h="100143">
                      <a:moveTo>
                        <a:pt x="0" y="100144"/>
                      </a:moveTo>
                      <a:lnTo>
                        <a:pt x="0" y="0"/>
                      </a:lnTo>
                      <a:lnTo>
                        <a:pt x="14236" y="0"/>
                      </a:lnTo>
                      <a:lnTo>
                        <a:pt x="14236" y="100144"/>
                      </a:lnTo>
                      <a:lnTo>
                        <a:pt x="0" y="100144"/>
                      </a:lnTo>
                      <a:close/>
                    </a:path>
                  </a:pathLst>
                </a:custGeom>
                <a:grpFill/>
                <a:ln w="8057" cap="flat">
                  <a:noFill/>
                  <a:prstDash val="solid"/>
                  <a:miter/>
                </a:ln>
              </p:spPr>
              <p:txBody>
                <a:bodyPr/>
                <a:lstStyle/>
                <a:p>
                  <a:endParaRPr lang="en-US" dirty="0"/>
                </a:p>
              </p:txBody>
            </p:sp>
            <p:sp>
              <p:nvSpPr>
                <p:cNvPr id="25" name="Figura a mano libera 24">
                  <a:extLst>
                    <a:ext uri="{FF2B5EF4-FFF2-40B4-BE49-F238E27FC236}">
                      <a16:creationId xmlns:a16="http://schemas.microsoft.com/office/drawing/2014/main" id="{7A055759-271E-CCC8-3FAC-D0110892D024}"/>
                    </a:ext>
                  </a:extLst>
                </p:cNvPr>
                <p:cNvSpPr/>
                <p:nvPr/>
              </p:nvSpPr>
              <p:spPr>
                <a:xfrm>
                  <a:off x="11925416" y="3583268"/>
                  <a:ext cx="106569" cy="104165"/>
                </a:xfrm>
                <a:custGeom>
                  <a:avLst/>
                  <a:gdLst>
                    <a:gd name="csX0" fmla="*/ 106434 w 106569"/>
                    <a:gd name="csY0" fmla="*/ 90625 h 104165"/>
                    <a:gd name="csX1" fmla="*/ 106434 w 106569"/>
                    <a:gd name="csY1" fmla="*/ 104166 h 104165"/>
                    <a:gd name="csX2" fmla="*/ 81080 w 106569"/>
                    <a:gd name="csY2" fmla="*/ 96390 h 104165"/>
                    <a:gd name="csX3" fmla="*/ 51929 w 106569"/>
                    <a:gd name="csY3" fmla="*/ 104166 h 104165"/>
                    <a:gd name="csX4" fmla="*/ 25761 w 106569"/>
                    <a:gd name="csY4" fmla="*/ 97194 h 104165"/>
                    <a:gd name="csX5" fmla="*/ 6915 w 106569"/>
                    <a:gd name="csY5" fmla="*/ 78158 h 104165"/>
                    <a:gd name="csX6" fmla="*/ 0 w 106569"/>
                    <a:gd name="csY6" fmla="*/ 51882 h 104165"/>
                    <a:gd name="csX7" fmla="*/ 6915 w 106569"/>
                    <a:gd name="csY7" fmla="*/ 25606 h 104165"/>
                    <a:gd name="csX8" fmla="*/ 25761 w 106569"/>
                    <a:gd name="csY8" fmla="*/ 6837 h 104165"/>
                    <a:gd name="csX9" fmla="*/ 52200 w 106569"/>
                    <a:gd name="csY9" fmla="*/ 0 h 104165"/>
                    <a:gd name="csX10" fmla="*/ 72538 w 106569"/>
                    <a:gd name="csY10" fmla="*/ 4156 h 104165"/>
                    <a:gd name="csX11" fmla="*/ 89215 w 106569"/>
                    <a:gd name="csY11" fmla="*/ 15283 h 104165"/>
                    <a:gd name="csX12" fmla="*/ 100333 w 106569"/>
                    <a:gd name="csY12" fmla="*/ 31907 h 104165"/>
                    <a:gd name="csX13" fmla="*/ 104401 w 106569"/>
                    <a:gd name="csY13" fmla="*/ 52150 h 104165"/>
                    <a:gd name="csX14" fmla="*/ 101418 w 106569"/>
                    <a:gd name="csY14" fmla="*/ 69712 h 104165"/>
                    <a:gd name="csX15" fmla="*/ 91927 w 106569"/>
                    <a:gd name="csY15" fmla="*/ 87140 h 104165"/>
                    <a:gd name="csX16" fmla="*/ 98299 w 106569"/>
                    <a:gd name="csY16" fmla="*/ 89955 h 104165"/>
                    <a:gd name="csX17" fmla="*/ 105350 w 106569"/>
                    <a:gd name="csY17" fmla="*/ 90625 h 104165"/>
                    <a:gd name="csX18" fmla="*/ 106570 w 106569"/>
                    <a:gd name="csY18" fmla="*/ 90625 h 104165"/>
                    <a:gd name="csX19" fmla="*/ 15999 w 106569"/>
                    <a:gd name="csY19" fmla="*/ 62338 h 104165"/>
                    <a:gd name="csX20" fmla="*/ 35252 w 106569"/>
                    <a:gd name="csY20" fmla="*/ 59255 h 104165"/>
                    <a:gd name="csX21" fmla="*/ 47455 w 106569"/>
                    <a:gd name="csY21" fmla="*/ 60864 h 104165"/>
                    <a:gd name="csX22" fmla="*/ 59522 w 106569"/>
                    <a:gd name="csY22" fmla="*/ 65020 h 104165"/>
                    <a:gd name="csX23" fmla="*/ 69284 w 106569"/>
                    <a:gd name="csY23" fmla="*/ 70784 h 104165"/>
                    <a:gd name="csX24" fmla="*/ 79724 w 106569"/>
                    <a:gd name="csY24" fmla="*/ 78292 h 104165"/>
                    <a:gd name="csX25" fmla="*/ 87046 w 106569"/>
                    <a:gd name="csY25" fmla="*/ 65556 h 104165"/>
                    <a:gd name="csX26" fmla="*/ 89351 w 106569"/>
                    <a:gd name="csY26" fmla="*/ 52150 h 104165"/>
                    <a:gd name="csX27" fmla="*/ 84334 w 106569"/>
                    <a:gd name="csY27" fmla="*/ 32845 h 104165"/>
                    <a:gd name="csX28" fmla="*/ 70775 w 106569"/>
                    <a:gd name="csY28" fmla="*/ 18769 h 104165"/>
                    <a:gd name="csX29" fmla="*/ 52200 w 106569"/>
                    <a:gd name="csY29" fmla="*/ 13540 h 104165"/>
                    <a:gd name="csX30" fmla="*/ 33219 w 106569"/>
                    <a:gd name="csY30" fmla="*/ 18769 h 104165"/>
                    <a:gd name="csX31" fmla="*/ 19524 w 106569"/>
                    <a:gd name="csY31" fmla="*/ 32979 h 104165"/>
                    <a:gd name="csX32" fmla="*/ 14508 w 106569"/>
                    <a:gd name="csY32" fmla="*/ 52820 h 104165"/>
                    <a:gd name="csX33" fmla="*/ 15863 w 106569"/>
                    <a:gd name="csY33" fmla="*/ 62338 h 104165"/>
                    <a:gd name="csX34" fmla="*/ 22100 w 106569"/>
                    <a:gd name="csY34" fmla="*/ 75074 h 104165"/>
                    <a:gd name="csX35" fmla="*/ 52472 w 106569"/>
                    <a:gd name="csY35" fmla="*/ 90625 h 104165"/>
                    <a:gd name="csX36" fmla="*/ 60878 w 106569"/>
                    <a:gd name="csY36" fmla="*/ 89687 h 104165"/>
                    <a:gd name="csX37" fmla="*/ 67928 w 106569"/>
                    <a:gd name="csY37" fmla="*/ 86335 h 104165"/>
                    <a:gd name="csX38" fmla="*/ 50302 w 106569"/>
                    <a:gd name="csY38" fmla="*/ 76013 h 104165"/>
                    <a:gd name="csX39" fmla="*/ 33896 w 106569"/>
                    <a:gd name="csY39" fmla="*/ 72795 h 104165"/>
                    <a:gd name="csX40" fmla="*/ 22100 w 106569"/>
                    <a:gd name="csY40" fmla="*/ 75074 h 104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Lst>
                  <a:rect l="l" t="t" r="r" b="b"/>
                  <a:pathLst>
                    <a:path w="106569" h="104165">
                      <a:moveTo>
                        <a:pt x="106434" y="90625"/>
                      </a:moveTo>
                      <a:lnTo>
                        <a:pt x="106434" y="104166"/>
                      </a:lnTo>
                      <a:cubicBezTo>
                        <a:pt x="96943" y="104166"/>
                        <a:pt x="88537" y="101618"/>
                        <a:pt x="81080" y="96390"/>
                      </a:cubicBezTo>
                      <a:cubicBezTo>
                        <a:pt x="71725" y="101618"/>
                        <a:pt x="62098" y="104166"/>
                        <a:pt x="51929" y="104166"/>
                      </a:cubicBezTo>
                      <a:cubicBezTo>
                        <a:pt x="42438" y="104166"/>
                        <a:pt x="33761" y="101887"/>
                        <a:pt x="25761" y="97194"/>
                      </a:cubicBezTo>
                      <a:cubicBezTo>
                        <a:pt x="17762" y="92502"/>
                        <a:pt x="11389" y="86201"/>
                        <a:pt x="6915" y="78158"/>
                      </a:cubicBezTo>
                      <a:cubicBezTo>
                        <a:pt x="2305" y="70114"/>
                        <a:pt x="0" y="61400"/>
                        <a:pt x="0" y="51882"/>
                      </a:cubicBezTo>
                      <a:cubicBezTo>
                        <a:pt x="0" y="42363"/>
                        <a:pt x="2305" y="33649"/>
                        <a:pt x="6915" y="25606"/>
                      </a:cubicBezTo>
                      <a:cubicBezTo>
                        <a:pt x="11525" y="17696"/>
                        <a:pt x="17762" y="11395"/>
                        <a:pt x="25761" y="6837"/>
                      </a:cubicBezTo>
                      <a:cubicBezTo>
                        <a:pt x="33761" y="2279"/>
                        <a:pt x="42574" y="0"/>
                        <a:pt x="52200" y="0"/>
                      </a:cubicBezTo>
                      <a:cubicBezTo>
                        <a:pt x="59386" y="0"/>
                        <a:pt x="66166" y="1341"/>
                        <a:pt x="72538" y="4156"/>
                      </a:cubicBezTo>
                      <a:cubicBezTo>
                        <a:pt x="79046" y="6971"/>
                        <a:pt x="84605" y="10591"/>
                        <a:pt x="89215" y="15283"/>
                      </a:cubicBezTo>
                      <a:cubicBezTo>
                        <a:pt x="93825" y="19841"/>
                        <a:pt x="97621" y="25472"/>
                        <a:pt x="100333" y="31907"/>
                      </a:cubicBezTo>
                      <a:cubicBezTo>
                        <a:pt x="103045" y="38342"/>
                        <a:pt x="104401" y="45045"/>
                        <a:pt x="104401" y="52150"/>
                      </a:cubicBezTo>
                      <a:cubicBezTo>
                        <a:pt x="104401" y="58317"/>
                        <a:pt x="103451" y="64215"/>
                        <a:pt x="101418" y="69712"/>
                      </a:cubicBezTo>
                      <a:cubicBezTo>
                        <a:pt x="99384" y="75208"/>
                        <a:pt x="96265" y="80973"/>
                        <a:pt x="91927" y="87140"/>
                      </a:cubicBezTo>
                      <a:cubicBezTo>
                        <a:pt x="94367" y="88614"/>
                        <a:pt x="96401" y="89553"/>
                        <a:pt x="98299" y="89955"/>
                      </a:cubicBezTo>
                      <a:cubicBezTo>
                        <a:pt x="100197" y="90491"/>
                        <a:pt x="102503" y="90625"/>
                        <a:pt x="105350" y="90625"/>
                      </a:cubicBezTo>
                      <a:lnTo>
                        <a:pt x="106570" y="90625"/>
                      </a:lnTo>
                      <a:close/>
                      <a:moveTo>
                        <a:pt x="15999" y="62338"/>
                      </a:moveTo>
                      <a:cubicBezTo>
                        <a:pt x="21151" y="60194"/>
                        <a:pt x="27524" y="59255"/>
                        <a:pt x="35252" y="59255"/>
                      </a:cubicBezTo>
                      <a:cubicBezTo>
                        <a:pt x="39049" y="59255"/>
                        <a:pt x="43116" y="59791"/>
                        <a:pt x="47455" y="60864"/>
                      </a:cubicBezTo>
                      <a:cubicBezTo>
                        <a:pt x="51794" y="61936"/>
                        <a:pt x="55861" y="63277"/>
                        <a:pt x="59522" y="65020"/>
                      </a:cubicBezTo>
                      <a:cubicBezTo>
                        <a:pt x="61691" y="66092"/>
                        <a:pt x="64945" y="67969"/>
                        <a:pt x="69284" y="70784"/>
                      </a:cubicBezTo>
                      <a:cubicBezTo>
                        <a:pt x="73623" y="73600"/>
                        <a:pt x="77012" y="76147"/>
                        <a:pt x="79724" y="78292"/>
                      </a:cubicBezTo>
                      <a:cubicBezTo>
                        <a:pt x="83114" y="74002"/>
                        <a:pt x="85554" y="69846"/>
                        <a:pt x="87046" y="65556"/>
                      </a:cubicBezTo>
                      <a:cubicBezTo>
                        <a:pt x="88537" y="61400"/>
                        <a:pt x="89351" y="56842"/>
                        <a:pt x="89351" y="52150"/>
                      </a:cubicBezTo>
                      <a:cubicBezTo>
                        <a:pt x="89351" y="45179"/>
                        <a:pt x="87724" y="38744"/>
                        <a:pt x="84334" y="32845"/>
                      </a:cubicBezTo>
                      <a:cubicBezTo>
                        <a:pt x="80944" y="26946"/>
                        <a:pt x="76470" y="22254"/>
                        <a:pt x="70775" y="18769"/>
                      </a:cubicBezTo>
                      <a:cubicBezTo>
                        <a:pt x="65081" y="15283"/>
                        <a:pt x="58844" y="13540"/>
                        <a:pt x="52200" y="13540"/>
                      </a:cubicBezTo>
                      <a:cubicBezTo>
                        <a:pt x="45557" y="13540"/>
                        <a:pt x="39049" y="15283"/>
                        <a:pt x="33219" y="18769"/>
                      </a:cubicBezTo>
                      <a:cubicBezTo>
                        <a:pt x="27388" y="22254"/>
                        <a:pt x="22914" y="26946"/>
                        <a:pt x="19524" y="32979"/>
                      </a:cubicBezTo>
                      <a:cubicBezTo>
                        <a:pt x="16135" y="39012"/>
                        <a:pt x="14508" y="45581"/>
                        <a:pt x="14508" y="52820"/>
                      </a:cubicBezTo>
                      <a:cubicBezTo>
                        <a:pt x="14508" y="55904"/>
                        <a:pt x="14914" y="58987"/>
                        <a:pt x="15863" y="62338"/>
                      </a:cubicBezTo>
                      <a:close/>
                      <a:moveTo>
                        <a:pt x="22100" y="75074"/>
                      </a:moveTo>
                      <a:cubicBezTo>
                        <a:pt x="29693" y="85397"/>
                        <a:pt x="39862" y="90625"/>
                        <a:pt x="52472" y="90625"/>
                      </a:cubicBezTo>
                      <a:cubicBezTo>
                        <a:pt x="55861" y="90625"/>
                        <a:pt x="58573" y="90357"/>
                        <a:pt x="60878" y="89687"/>
                      </a:cubicBezTo>
                      <a:cubicBezTo>
                        <a:pt x="63183" y="89017"/>
                        <a:pt x="65488" y="87944"/>
                        <a:pt x="67928" y="86335"/>
                      </a:cubicBezTo>
                      <a:cubicBezTo>
                        <a:pt x="61556" y="81509"/>
                        <a:pt x="55590" y="78158"/>
                        <a:pt x="50302" y="76013"/>
                      </a:cubicBezTo>
                      <a:cubicBezTo>
                        <a:pt x="45014" y="73868"/>
                        <a:pt x="39455" y="72795"/>
                        <a:pt x="33896" y="72795"/>
                      </a:cubicBezTo>
                      <a:cubicBezTo>
                        <a:pt x="29286" y="72795"/>
                        <a:pt x="25355" y="73600"/>
                        <a:pt x="22100" y="75074"/>
                      </a:cubicBezTo>
                      <a:close/>
                    </a:path>
                  </a:pathLst>
                </a:custGeom>
                <a:grpFill/>
                <a:ln w="8057" cap="flat">
                  <a:noFill/>
                  <a:prstDash val="solid"/>
                  <a:miter/>
                </a:ln>
              </p:spPr>
              <p:txBody>
                <a:bodyPr/>
                <a:lstStyle/>
                <a:p>
                  <a:endParaRPr lang="en-US" dirty="0"/>
                </a:p>
              </p:txBody>
            </p:sp>
            <p:sp>
              <p:nvSpPr>
                <p:cNvPr id="26" name="Figura a mano libera 25">
                  <a:extLst>
                    <a:ext uri="{FF2B5EF4-FFF2-40B4-BE49-F238E27FC236}">
                      <a16:creationId xmlns:a16="http://schemas.microsoft.com/office/drawing/2014/main" id="{2BE07D2D-D6DA-BC1F-C9C9-68B86A9350AA}"/>
                    </a:ext>
                  </a:extLst>
                </p:cNvPr>
                <p:cNvSpPr/>
                <p:nvPr/>
              </p:nvSpPr>
              <p:spPr>
                <a:xfrm>
                  <a:off x="12045816" y="3610215"/>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3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9 w 67250"/>
                    <a:gd name="csY12" fmla="*/ 75208 h 77353"/>
                    <a:gd name="csX13" fmla="*/ 54099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3"/>
                      </a:cubicBezTo>
                      <a:cubicBezTo>
                        <a:pt x="26846" y="63947"/>
                        <a:pt x="29829" y="64618"/>
                        <a:pt x="33218" y="64618"/>
                      </a:cubicBezTo>
                      <a:cubicBezTo>
                        <a:pt x="39320" y="64618"/>
                        <a:pt x="44201" y="62473"/>
                        <a:pt x="47726" y="58317"/>
                      </a:cubicBezTo>
                      <a:cubicBezTo>
                        <a:pt x="51251" y="54161"/>
                        <a:pt x="53014" y="48396"/>
                        <a:pt x="53014" y="41023"/>
                      </a:cubicBezTo>
                      <a:lnTo>
                        <a:pt x="53014" y="0"/>
                      </a:lnTo>
                      <a:lnTo>
                        <a:pt x="67250" y="0"/>
                      </a:lnTo>
                      <a:lnTo>
                        <a:pt x="67250" y="75208"/>
                      </a:lnTo>
                      <a:lnTo>
                        <a:pt x="54099" y="75208"/>
                      </a:lnTo>
                      <a:lnTo>
                        <a:pt x="54099" y="67299"/>
                      </a:lnTo>
                      <a:cubicBezTo>
                        <a:pt x="51794"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en-US" dirty="0"/>
                </a:p>
              </p:txBody>
            </p:sp>
            <p:sp>
              <p:nvSpPr>
                <p:cNvPr id="27" name="Figura a mano libera 26">
                  <a:extLst>
                    <a:ext uri="{FF2B5EF4-FFF2-40B4-BE49-F238E27FC236}">
                      <a16:creationId xmlns:a16="http://schemas.microsoft.com/office/drawing/2014/main" id="{664C799E-B1B5-AB12-AE14-DFA8C8604154}"/>
                    </a:ext>
                  </a:extLst>
                </p:cNvPr>
                <p:cNvSpPr/>
                <p:nvPr/>
              </p:nvSpPr>
              <p:spPr>
                <a:xfrm>
                  <a:off x="12128252" y="3608338"/>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6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3" y="79096"/>
                        <a:pt x="38642" y="79096"/>
                      </a:cubicBezTo>
                      <a:cubicBezTo>
                        <a:pt x="31456" y="79096"/>
                        <a:pt x="24948" y="77353"/>
                        <a:pt x="18982" y="74002"/>
                      </a:cubicBezTo>
                      <a:cubicBezTo>
                        <a:pt x="13016" y="70516"/>
                        <a:pt x="8406" y="65824"/>
                        <a:pt x="5017" y="59791"/>
                      </a:cubicBezTo>
                      <a:cubicBezTo>
                        <a:pt x="1627" y="53759"/>
                        <a:pt x="0" y="47056"/>
                        <a:pt x="0" y="39816"/>
                      </a:cubicBezTo>
                      <a:cubicBezTo>
                        <a:pt x="0" y="29896"/>
                        <a:pt x="3254" y="21182"/>
                        <a:pt x="9626"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en-US" dirty="0"/>
                </a:p>
              </p:txBody>
            </p:sp>
            <p:sp>
              <p:nvSpPr>
                <p:cNvPr id="28" name="Figura a mano libera 27">
                  <a:extLst>
                    <a:ext uri="{FF2B5EF4-FFF2-40B4-BE49-F238E27FC236}">
                      <a16:creationId xmlns:a16="http://schemas.microsoft.com/office/drawing/2014/main" id="{CBA4AB96-A69F-95ED-C3E6-DA3968F683D3}"/>
                    </a:ext>
                  </a:extLst>
                </p:cNvPr>
                <p:cNvSpPr/>
                <p:nvPr/>
              </p:nvSpPr>
              <p:spPr>
                <a:xfrm>
                  <a:off x="12226822"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en-US" dirty="0"/>
                </a:p>
              </p:txBody>
            </p:sp>
            <p:sp>
              <p:nvSpPr>
                <p:cNvPr id="29" name="Figura a mano libera 28">
                  <a:extLst>
                    <a:ext uri="{FF2B5EF4-FFF2-40B4-BE49-F238E27FC236}">
                      <a16:creationId xmlns:a16="http://schemas.microsoft.com/office/drawing/2014/main" id="{A3BFCDC3-386A-0C13-B9B5-DEF49CCE41F4}"/>
                    </a:ext>
                  </a:extLst>
                </p:cNvPr>
                <p:cNvSpPr/>
                <p:nvPr/>
              </p:nvSpPr>
              <p:spPr>
                <a:xfrm>
                  <a:off x="12304512" y="3585279"/>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en-US" dirty="0"/>
                </a:p>
              </p:txBody>
            </p:sp>
            <p:sp>
              <p:nvSpPr>
                <p:cNvPr id="30" name="Figura a mano libera 29">
                  <a:extLst>
                    <a:ext uri="{FF2B5EF4-FFF2-40B4-BE49-F238E27FC236}">
                      <a16:creationId xmlns:a16="http://schemas.microsoft.com/office/drawing/2014/main" id="{F72F9992-CFF2-5215-AD4D-874B07AB83D4}"/>
                    </a:ext>
                  </a:extLst>
                </p:cNvPr>
                <p:cNvSpPr/>
                <p:nvPr/>
              </p:nvSpPr>
              <p:spPr>
                <a:xfrm>
                  <a:off x="12352645" y="3610215"/>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3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8 w 67250"/>
                    <a:gd name="csY12" fmla="*/ 75208 h 77353"/>
                    <a:gd name="csX13" fmla="*/ 54098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3"/>
                      </a:cubicBezTo>
                      <a:cubicBezTo>
                        <a:pt x="26846" y="63947"/>
                        <a:pt x="29829" y="64618"/>
                        <a:pt x="33218" y="64618"/>
                      </a:cubicBezTo>
                      <a:cubicBezTo>
                        <a:pt x="39320" y="64618"/>
                        <a:pt x="44201" y="62473"/>
                        <a:pt x="47726" y="58317"/>
                      </a:cubicBezTo>
                      <a:cubicBezTo>
                        <a:pt x="51251" y="54161"/>
                        <a:pt x="53014" y="48396"/>
                        <a:pt x="53014" y="41023"/>
                      </a:cubicBezTo>
                      <a:lnTo>
                        <a:pt x="53014" y="0"/>
                      </a:lnTo>
                      <a:lnTo>
                        <a:pt x="67250" y="0"/>
                      </a:lnTo>
                      <a:lnTo>
                        <a:pt x="67250" y="75208"/>
                      </a:lnTo>
                      <a:lnTo>
                        <a:pt x="54098" y="75208"/>
                      </a:lnTo>
                      <a:lnTo>
                        <a:pt x="54098" y="67299"/>
                      </a:lnTo>
                      <a:cubicBezTo>
                        <a:pt x="51793"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en-US" dirty="0"/>
                </a:p>
              </p:txBody>
            </p:sp>
            <p:sp>
              <p:nvSpPr>
                <p:cNvPr id="31" name="Figura a mano libera 30">
                  <a:extLst>
                    <a:ext uri="{FF2B5EF4-FFF2-40B4-BE49-F238E27FC236}">
                      <a16:creationId xmlns:a16="http://schemas.microsoft.com/office/drawing/2014/main" id="{5C425367-93CE-DB10-2090-8749ABA9A57F}"/>
                    </a:ext>
                  </a:extLst>
                </p:cNvPr>
                <p:cNvSpPr/>
                <p:nvPr/>
              </p:nvSpPr>
              <p:spPr>
                <a:xfrm>
                  <a:off x="12438064" y="3608204"/>
                  <a:ext cx="114704" cy="77621"/>
                </a:xfrm>
                <a:custGeom>
                  <a:avLst/>
                  <a:gdLst>
                    <a:gd name="csX0" fmla="*/ 0 w 114704"/>
                    <a:gd name="csY0" fmla="*/ 77219 h 77621"/>
                    <a:gd name="csX1" fmla="*/ 0 w 114704"/>
                    <a:gd name="csY1" fmla="*/ 2011 h 77621"/>
                    <a:gd name="csX2" fmla="*/ 13152 w 114704"/>
                    <a:gd name="csY2" fmla="*/ 2011 h 77621"/>
                    <a:gd name="csX3" fmla="*/ 13152 w 114704"/>
                    <a:gd name="csY3" fmla="*/ 10055 h 77621"/>
                    <a:gd name="csX4" fmla="*/ 22778 w 114704"/>
                    <a:gd name="csY4" fmla="*/ 2413 h 77621"/>
                    <a:gd name="csX5" fmla="*/ 35252 w 114704"/>
                    <a:gd name="csY5" fmla="*/ 0 h 77621"/>
                    <a:gd name="csX6" fmla="*/ 49624 w 114704"/>
                    <a:gd name="csY6" fmla="*/ 3486 h 77621"/>
                    <a:gd name="csX7" fmla="*/ 58844 w 114704"/>
                    <a:gd name="csY7" fmla="*/ 12602 h 77621"/>
                    <a:gd name="csX8" fmla="*/ 69013 w 114704"/>
                    <a:gd name="csY8" fmla="*/ 3083 h 77621"/>
                    <a:gd name="csX9" fmla="*/ 83927 w 114704"/>
                    <a:gd name="csY9" fmla="*/ 134 h 77621"/>
                    <a:gd name="csX10" fmla="*/ 106434 w 114704"/>
                    <a:gd name="csY10" fmla="*/ 8580 h 77621"/>
                    <a:gd name="csX11" fmla="*/ 114705 w 114704"/>
                    <a:gd name="csY11" fmla="*/ 31504 h 77621"/>
                    <a:gd name="csX12" fmla="*/ 114705 w 114704"/>
                    <a:gd name="csY12" fmla="*/ 77487 h 77621"/>
                    <a:gd name="csX13" fmla="*/ 100468 w 114704"/>
                    <a:gd name="csY13" fmla="*/ 77487 h 77621"/>
                    <a:gd name="csX14" fmla="*/ 100468 w 114704"/>
                    <a:gd name="csY14" fmla="*/ 35660 h 77621"/>
                    <a:gd name="csX15" fmla="*/ 95859 w 114704"/>
                    <a:gd name="csY15" fmla="*/ 18903 h 77621"/>
                    <a:gd name="csX16" fmla="*/ 82436 w 114704"/>
                    <a:gd name="csY16" fmla="*/ 13272 h 77621"/>
                    <a:gd name="csX17" fmla="*/ 74301 w 114704"/>
                    <a:gd name="csY17" fmla="*/ 14881 h 77621"/>
                    <a:gd name="csX18" fmla="*/ 68335 w 114704"/>
                    <a:gd name="csY18" fmla="*/ 19439 h 77621"/>
                    <a:gd name="csX19" fmla="*/ 65216 w 114704"/>
                    <a:gd name="csY19" fmla="*/ 25740 h 77621"/>
                    <a:gd name="csX20" fmla="*/ 64403 w 114704"/>
                    <a:gd name="csY20" fmla="*/ 35794 h 77621"/>
                    <a:gd name="csX21" fmla="*/ 64403 w 114704"/>
                    <a:gd name="csY21" fmla="*/ 77621 h 77621"/>
                    <a:gd name="csX22" fmla="*/ 50166 w 114704"/>
                    <a:gd name="csY22" fmla="*/ 77621 h 77621"/>
                    <a:gd name="csX23" fmla="*/ 50166 w 114704"/>
                    <a:gd name="csY23" fmla="*/ 35794 h 77621"/>
                    <a:gd name="csX24" fmla="*/ 49624 w 114704"/>
                    <a:gd name="csY24" fmla="*/ 26008 h 77621"/>
                    <a:gd name="csX25" fmla="*/ 47184 w 114704"/>
                    <a:gd name="csY25" fmla="*/ 20243 h 77621"/>
                    <a:gd name="csX26" fmla="*/ 32812 w 114704"/>
                    <a:gd name="csY26" fmla="*/ 13138 h 77621"/>
                    <a:gd name="csX27" fmla="*/ 18846 w 114704"/>
                    <a:gd name="csY27" fmla="*/ 19037 h 77621"/>
                    <a:gd name="csX28" fmla="*/ 15321 w 114704"/>
                    <a:gd name="csY28" fmla="*/ 25472 h 77621"/>
                    <a:gd name="csX29" fmla="*/ 14372 w 114704"/>
                    <a:gd name="csY29" fmla="*/ 35794 h 77621"/>
                    <a:gd name="csX30" fmla="*/ 14372 w 114704"/>
                    <a:gd name="csY30" fmla="*/ 77621 h 77621"/>
                    <a:gd name="csX31" fmla="*/ 136 w 114704"/>
                    <a:gd name="csY31" fmla="*/ 77621 h 776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14704" h="77621">
                      <a:moveTo>
                        <a:pt x="0" y="77219"/>
                      </a:moveTo>
                      <a:lnTo>
                        <a:pt x="0" y="2011"/>
                      </a:lnTo>
                      <a:lnTo>
                        <a:pt x="13152" y="2011"/>
                      </a:lnTo>
                      <a:lnTo>
                        <a:pt x="13152" y="10055"/>
                      </a:lnTo>
                      <a:cubicBezTo>
                        <a:pt x="15999" y="6569"/>
                        <a:pt x="19253" y="4022"/>
                        <a:pt x="22778" y="2413"/>
                      </a:cubicBezTo>
                      <a:cubicBezTo>
                        <a:pt x="26303" y="804"/>
                        <a:pt x="30507" y="0"/>
                        <a:pt x="35252" y="0"/>
                      </a:cubicBezTo>
                      <a:cubicBezTo>
                        <a:pt x="40540" y="0"/>
                        <a:pt x="45285" y="1207"/>
                        <a:pt x="49624" y="3486"/>
                      </a:cubicBezTo>
                      <a:cubicBezTo>
                        <a:pt x="54098" y="5765"/>
                        <a:pt x="57081" y="8848"/>
                        <a:pt x="58844" y="12602"/>
                      </a:cubicBezTo>
                      <a:cubicBezTo>
                        <a:pt x="61691" y="8312"/>
                        <a:pt x="65081" y="5094"/>
                        <a:pt x="69013" y="3083"/>
                      </a:cubicBezTo>
                      <a:cubicBezTo>
                        <a:pt x="73080" y="1072"/>
                        <a:pt x="77961" y="134"/>
                        <a:pt x="83927" y="134"/>
                      </a:cubicBezTo>
                      <a:cubicBezTo>
                        <a:pt x="93418" y="134"/>
                        <a:pt x="100875" y="2949"/>
                        <a:pt x="106434" y="8580"/>
                      </a:cubicBezTo>
                      <a:cubicBezTo>
                        <a:pt x="111993" y="14211"/>
                        <a:pt x="114705" y="21852"/>
                        <a:pt x="114705" y="31504"/>
                      </a:cubicBezTo>
                      <a:lnTo>
                        <a:pt x="114705" y="77487"/>
                      </a:lnTo>
                      <a:lnTo>
                        <a:pt x="100468" y="77487"/>
                      </a:lnTo>
                      <a:lnTo>
                        <a:pt x="100468" y="35660"/>
                      </a:lnTo>
                      <a:cubicBezTo>
                        <a:pt x="100468" y="28287"/>
                        <a:pt x="98977" y="22656"/>
                        <a:pt x="95859" y="18903"/>
                      </a:cubicBezTo>
                      <a:cubicBezTo>
                        <a:pt x="92740" y="15149"/>
                        <a:pt x="88266" y="13272"/>
                        <a:pt x="82436" y="13272"/>
                      </a:cubicBezTo>
                      <a:cubicBezTo>
                        <a:pt x="79453" y="13272"/>
                        <a:pt x="76741" y="13808"/>
                        <a:pt x="74301" y="14881"/>
                      </a:cubicBezTo>
                      <a:cubicBezTo>
                        <a:pt x="71860" y="15953"/>
                        <a:pt x="69826" y="17428"/>
                        <a:pt x="68335" y="19439"/>
                      </a:cubicBezTo>
                      <a:cubicBezTo>
                        <a:pt x="66843" y="21316"/>
                        <a:pt x="65759" y="23327"/>
                        <a:pt x="65216" y="25740"/>
                      </a:cubicBezTo>
                      <a:cubicBezTo>
                        <a:pt x="64674" y="28153"/>
                        <a:pt x="64403" y="31504"/>
                        <a:pt x="64403" y="35794"/>
                      </a:cubicBezTo>
                      <a:lnTo>
                        <a:pt x="64403" y="77621"/>
                      </a:lnTo>
                      <a:lnTo>
                        <a:pt x="50166" y="77621"/>
                      </a:lnTo>
                      <a:lnTo>
                        <a:pt x="50166" y="35794"/>
                      </a:lnTo>
                      <a:cubicBezTo>
                        <a:pt x="50166" y="31102"/>
                        <a:pt x="50031" y="27885"/>
                        <a:pt x="49624" y="26008"/>
                      </a:cubicBezTo>
                      <a:cubicBezTo>
                        <a:pt x="49217" y="24131"/>
                        <a:pt x="48404" y="22254"/>
                        <a:pt x="47184" y="20243"/>
                      </a:cubicBezTo>
                      <a:cubicBezTo>
                        <a:pt x="43929" y="15551"/>
                        <a:pt x="39184" y="13138"/>
                        <a:pt x="32812" y="13138"/>
                      </a:cubicBezTo>
                      <a:cubicBezTo>
                        <a:pt x="26981" y="13138"/>
                        <a:pt x="22236" y="15149"/>
                        <a:pt x="18846" y="19037"/>
                      </a:cubicBezTo>
                      <a:cubicBezTo>
                        <a:pt x="17084" y="20914"/>
                        <a:pt x="15863" y="23059"/>
                        <a:pt x="15321" y="25472"/>
                      </a:cubicBezTo>
                      <a:cubicBezTo>
                        <a:pt x="14643" y="27885"/>
                        <a:pt x="14372" y="31370"/>
                        <a:pt x="14372" y="35794"/>
                      </a:cubicBezTo>
                      <a:lnTo>
                        <a:pt x="14372" y="77621"/>
                      </a:lnTo>
                      <a:lnTo>
                        <a:pt x="136" y="77621"/>
                      </a:lnTo>
                      <a:close/>
                    </a:path>
                  </a:pathLst>
                </a:custGeom>
                <a:grpFill/>
                <a:ln w="8057" cap="flat">
                  <a:noFill/>
                  <a:prstDash val="solid"/>
                  <a:miter/>
                </a:ln>
              </p:spPr>
              <p:txBody>
                <a:bodyPr/>
                <a:lstStyle/>
                <a:p>
                  <a:endParaRPr lang="en-US" dirty="0"/>
                </a:p>
              </p:txBody>
            </p:sp>
            <p:sp>
              <p:nvSpPr>
                <p:cNvPr id="32" name="Figura a mano libera 31">
                  <a:extLst>
                    <a:ext uri="{FF2B5EF4-FFF2-40B4-BE49-F238E27FC236}">
                      <a16:creationId xmlns:a16="http://schemas.microsoft.com/office/drawing/2014/main" id="{E0F6EDE6-97E4-6411-2790-91FC2D820A1E}"/>
                    </a:ext>
                  </a:extLst>
                </p:cNvPr>
                <p:cNvSpPr/>
                <p:nvPr/>
              </p:nvSpPr>
              <p:spPr>
                <a:xfrm>
                  <a:off x="12601443" y="3583402"/>
                  <a:ext cx="62640" cy="104165"/>
                </a:xfrm>
                <a:custGeom>
                  <a:avLst/>
                  <a:gdLst>
                    <a:gd name="csX0" fmla="*/ 60742 w 62640"/>
                    <a:gd name="csY0" fmla="*/ 27751 h 104165"/>
                    <a:gd name="csX1" fmla="*/ 45963 w 62640"/>
                    <a:gd name="csY1" fmla="*/ 27751 h 104165"/>
                    <a:gd name="csX2" fmla="*/ 41760 w 62640"/>
                    <a:gd name="csY2" fmla="*/ 17294 h 104165"/>
                    <a:gd name="csX3" fmla="*/ 32269 w 62640"/>
                    <a:gd name="csY3" fmla="*/ 13406 h 104165"/>
                    <a:gd name="csX4" fmla="*/ 22778 w 62640"/>
                    <a:gd name="csY4" fmla="*/ 17562 h 104165"/>
                    <a:gd name="csX5" fmla="*/ 18711 w 62640"/>
                    <a:gd name="csY5" fmla="*/ 27214 h 104165"/>
                    <a:gd name="csX6" fmla="*/ 20067 w 62640"/>
                    <a:gd name="csY6" fmla="*/ 32979 h 104165"/>
                    <a:gd name="csX7" fmla="*/ 23727 w 62640"/>
                    <a:gd name="csY7" fmla="*/ 37403 h 104165"/>
                    <a:gd name="csX8" fmla="*/ 35252 w 62640"/>
                    <a:gd name="csY8" fmla="*/ 41961 h 104165"/>
                    <a:gd name="csX9" fmla="*/ 47319 w 62640"/>
                    <a:gd name="csY9" fmla="*/ 46117 h 104165"/>
                    <a:gd name="csX10" fmla="*/ 54505 w 62640"/>
                    <a:gd name="csY10" fmla="*/ 51480 h 104165"/>
                    <a:gd name="csX11" fmla="*/ 62640 w 62640"/>
                    <a:gd name="csY11" fmla="*/ 72259 h 104165"/>
                    <a:gd name="csX12" fmla="*/ 53692 w 62640"/>
                    <a:gd name="csY12" fmla="*/ 94915 h 104165"/>
                    <a:gd name="csX13" fmla="*/ 31320 w 62640"/>
                    <a:gd name="csY13" fmla="*/ 104166 h 104165"/>
                    <a:gd name="csX14" fmla="*/ 17355 w 62640"/>
                    <a:gd name="csY14" fmla="*/ 101082 h 104165"/>
                    <a:gd name="csX15" fmla="*/ 6373 w 62640"/>
                    <a:gd name="csY15" fmla="*/ 92234 h 104165"/>
                    <a:gd name="csX16" fmla="*/ 1491 w 62640"/>
                    <a:gd name="csY16" fmla="*/ 83520 h 104165"/>
                    <a:gd name="csX17" fmla="*/ 0 w 62640"/>
                    <a:gd name="csY17" fmla="*/ 72661 h 104165"/>
                    <a:gd name="csX18" fmla="*/ 14643 w 62640"/>
                    <a:gd name="csY18" fmla="*/ 72661 h 104165"/>
                    <a:gd name="csX19" fmla="*/ 17491 w 62640"/>
                    <a:gd name="csY19" fmla="*/ 83386 h 104165"/>
                    <a:gd name="csX20" fmla="*/ 23592 w 62640"/>
                    <a:gd name="csY20" fmla="*/ 88749 h 104165"/>
                    <a:gd name="csX21" fmla="*/ 31727 w 62640"/>
                    <a:gd name="csY21" fmla="*/ 90759 h 104165"/>
                    <a:gd name="csX22" fmla="*/ 43387 w 62640"/>
                    <a:gd name="csY22" fmla="*/ 85933 h 104165"/>
                    <a:gd name="csX23" fmla="*/ 48133 w 62640"/>
                    <a:gd name="csY23" fmla="*/ 74136 h 104165"/>
                    <a:gd name="csX24" fmla="*/ 40133 w 62640"/>
                    <a:gd name="csY24" fmla="*/ 61132 h 104165"/>
                    <a:gd name="csX25" fmla="*/ 27659 w 62640"/>
                    <a:gd name="csY25" fmla="*/ 56574 h 104165"/>
                    <a:gd name="csX26" fmla="*/ 16406 w 62640"/>
                    <a:gd name="csY26" fmla="*/ 52284 h 104165"/>
                    <a:gd name="csX27" fmla="*/ 10847 w 62640"/>
                    <a:gd name="csY27" fmla="*/ 47860 h 104165"/>
                    <a:gd name="csX28" fmla="*/ 4068 w 62640"/>
                    <a:gd name="csY28" fmla="*/ 29359 h 104165"/>
                    <a:gd name="csX29" fmla="*/ 12338 w 62640"/>
                    <a:gd name="csY29" fmla="*/ 8312 h 104165"/>
                    <a:gd name="csX30" fmla="*/ 33354 w 62640"/>
                    <a:gd name="csY30" fmla="*/ 0 h 104165"/>
                    <a:gd name="csX31" fmla="*/ 56539 w 62640"/>
                    <a:gd name="csY31" fmla="*/ 12602 h 104165"/>
                    <a:gd name="csX32" fmla="*/ 61149 w 62640"/>
                    <a:gd name="csY32" fmla="*/ 27885 h 1041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62640" h="104165">
                      <a:moveTo>
                        <a:pt x="60742" y="27751"/>
                      </a:moveTo>
                      <a:lnTo>
                        <a:pt x="45963" y="27751"/>
                      </a:lnTo>
                      <a:cubicBezTo>
                        <a:pt x="45692" y="23461"/>
                        <a:pt x="44201" y="19975"/>
                        <a:pt x="41760" y="17294"/>
                      </a:cubicBezTo>
                      <a:cubicBezTo>
                        <a:pt x="39184" y="14747"/>
                        <a:pt x="36066" y="13406"/>
                        <a:pt x="32269" y="13406"/>
                      </a:cubicBezTo>
                      <a:cubicBezTo>
                        <a:pt x="28608" y="13406"/>
                        <a:pt x="25490" y="14747"/>
                        <a:pt x="22778" y="17562"/>
                      </a:cubicBezTo>
                      <a:cubicBezTo>
                        <a:pt x="20067" y="20377"/>
                        <a:pt x="18711" y="23461"/>
                        <a:pt x="18711" y="27214"/>
                      </a:cubicBezTo>
                      <a:cubicBezTo>
                        <a:pt x="18711" y="29225"/>
                        <a:pt x="19118" y="31102"/>
                        <a:pt x="20067" y="32979"/>
                      </a:cubicBezTo>
                      <a:cubicBezTo>
                        <a:pt x="21016" y="34856"/>
                        <a:pt x="22236" y="36331"/>
                        <a:pt x="23727" y="37403"/>
                      </a:cubicBezTo>
                      <a:cubicBezTo>
                        <a:pt x="25626" y="38744"/>
                        <a:pt x="29422" y="40218"/>
                        <a:pt x="35252" y="41961"/>
                      </a:cubicBezTo>
                      <a:cubicBezTo>
                        <a:pt x="40676" y="43436"/>
                        <a:pt x="44743" y="44910"/>
                        <a:pt x="47319" y="46117"/>
                      </a:cubicBezTo>
                      <a:cubicBezTo>
                        <a:pt x="49895" y="47324"/>
                        <a:pt x="52336" y="49200"/>
                        <a:pt x="54505" y="51480"/>
                      </a:cubicBezTo>
                      <a:cubicBezTo>
                        <a:pt x="59929" y="57110"/>
                        <a:pt x="62640" y="64081"/>
                        <a:pt x="62640" y="72259"/>
                      </a:cubicBezTo>
                      <a:cubicBezTo>
                        <a:pt x="62640" y="81241"/>
                        <a:pt x="59658" y="88883"/>
                        <a:pt x="53692" y="94915"/>
                      </a:cubicBezTo>
                      <a:cubicBezTo>
                        <a:pt x="47726" y="100948"/>
                        <a:pt x="40269" y="104166"/>
                        <a:pt x="31320" y="104166"/>
                      </a:cubicBezTo>
                      <a:cubicBezTo>
                        <a:pt x="26439" y="104166"/>
                        <a:pt x="21694" y="103093"/>
                        <a:pt x="17355" y="101082"/>
                      </a:cubicBezTo>
                      <a:cubicBezTo>
                        <a:pt x="13016" y="98937"/>
                        <a:pt x="9355" y="95988"/>
                        <a:pt x="6373" y="92234"/>
                      </a:cubicBezTo>
                      <a:cubicBezTo>
                        <a:pt x="4068" y="89285"/>
                        <a:pt x="2441" y="86335"/>
                        <a:pt x="1491" y="83520"/>
                      </a:cubicBezTo>
                      <a:cubicBezTo>
                        <a:pt x="542" y="80705"/>
                        <a:pt x="0" y="76951"/>
                        <a:pt x="0" y="72661"/>
                      </a:cubicBezTo>
                      <a:lnTo>
                        <a:pt x="14643" y="72661"/>
                      </a:lnTo>
                      <a:cubicBezTo>
                        <a:pt x="15050" y="77219"/>
                        <a:pt x="15999" y="80705"/>
                        <a:pt x="17491" y="83386"/>
                      </a:cubicBezTo>
                      <a:cubicBezTo>
                        <a:pt x="18982" y="85665"/>
                        <a:pt x="20880" y="87408"/>
                        <a:pt x="23592" y="88749"/>
                      </a:cubicBezTo>
                      <a:cubicBezTo>
                        <a:pt x="26304" y="90089"/>
                        <a:pt x="28880" y="90759"/>
                        <a:pt x="31727" y="90759"/>
                      </a:cubicBezTo>
                      <a:cubicBezTo>
                        <a:pt x="36337" y="90759"/>
                        <a:pt x="40269" y="89151"/>
                        <a:pt x="43387" y="85933"/>
                      </a:cubicBezTo>
                      <a:cubicBezTo>
                        <a:pt x="46506" y="82716"/>
                        <a:pt x="48133" y="78828"/>
                        <a:pt x="48133" y="74136"/>
                      </a:cubicBezTo>
                      <a:cubicBezTo>
                        <a:pt x="48133" y="68237"/>
                        <a:pt x="45421" y="63813"/>
                        <a:pt x="40133" y="61132"/>
                      </a:cubicBezTo>
                      <a:cubicBezTo>
                        <a:pt x="39049" y="60462"/>
                        <a:pt x="34845" y="58987"/>
                        <a:pt x="27659" y="56574"/>
                      </a:cubicBezTo>
                      <a:cubicBezTo>
                        <a:pt x="22100" y="54697"/>
                        <a:pt x="18304" y="53222"/>
                        <a:pt x="16406" y="52284"/>
                      </a:cubicBezTo>
                      <a:cubicBezTo>
                        <a:pt x="14508" y="51345"/>
                        <a:pt x="12745" y="49871"/>
                        <a:pt x="10847" y="47860"/>
                      </a:cubicBezTo>
                      <a:cubicBezTo>
                        <a:pt x="6373" y="43034"/>
                        <a:pt x="4068" y="36867"/>
                        <a:pt x="4068" y="29359"/>
                      </a:cubicBezTo>
                      <a:cubicBezTo>
                        <a:pt x="4068" y="20914"/>
                        <a:pt x="6779" y="13942"/>
                        <a:pt x="12338" y="8312"/>
                      </a:cubicBezTo>
                      <a:cubicBezTo>
                        <a:pt x="17897" y="2681"/>
                        <a:pt x="24948" y="0"/>
                        <a:pt x="33354" y="0"/>
                      </a:cubicBezTo>
                      <a:cubicBezTo>
                        <a:pt x="43252" y="0"/>
                        <a:pt x="50844" y="4156"/>
                        <a:pt x="56539" y="12602"/>
                      </a:cubicBezTo>
                      <a:cubicBezTo>
                        <a:pt x="59386" y="16892"/>
                        <a:pt x="61013" y="21986"/>
                        <a:pt x="61149" y="27885"/>
                      </a:cubicBezTo>
                      <a:close/>
                    </a:path>
                  </a:pathLst>
                </a:custGeom>
                <a:grpFill/>
                <a:ln w="8057" cap="flat">
                  <a:noFill/>
                  <a:prstDash val="solid"/>
                  <a:miter/>
                </a:ln>
              </p:spPr>
              <p:txBody>
                <a:bodyPr/>
                <a:lstStyle/>
                <a:p>
                  <a:endParaRPr lang="en-US" dirty="0"/>
                </a:p>
              </p:txBody>
            </p:sp>
            <p:sp>
              <p:nvSpPr>
                <p:cNvPr id="33" name="Figura a mano libera 32">
                  <a:extLst>
                    <a:ext uri="{FF2B5EF4-FFF2-40B4-BE49-F238E27FC236}">
                      <a16:creationId xmlns:a16="http://schemas.microsoft.com/office/drawing/2014/main" id="{E8A82B16-638C-76D2-CEE2-71C3936C542A}"/>
                    </a:ext>
                  </a:extLst>
                </p:cNvPr>
                <p:cNvSpPr/>
                <p:nvPr/>
              </p:nvSpPr>
              <p:spPr>
                <a:xfrm>
                  <a:off x="12675202" y="3608338"/>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6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6"/>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en-US" dirty="0"/>
                </a:p>
              </p:txBody>
            </p:sp>
            <p:sp>
              <p:nvSpPr>
                <p:cNvPr id="34" name="Figura a mano libera 33">
                  <a:extLst>
                    <a:ext uri="{FF2B5EF4-FFF2-40B4-BE49-F238E27FC236}">
                      <a16:creationId xmlns:a16="http://schemas.microsoft.com/office/drawing/2014/main" id="{1AE04142-8088-109C-054B-010DB89D5FDB}"/>
                    </a:ext>
                  </a:extLst>
                </p:cNvPr>
                <p:cNvSpPr/>
                <p:nvPr/>
              </p:nvSpPr>
              <p:spPr>
                <a:xfrm>
                  <a:off x="12764145" y="3585279"/>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en-US" dirty="0"/>
                </a:p>
              </p:txBody>
            </p:sp>
            <p:sp>
              <p:nvSpPr>
                <p:cNvPr id="35" name="Figura a mano libera 34">
                  <a:extLst>
                    <a:ext uri="{FF2B5EF4-FFF2-40B4-BE49-F238E27FC236}">
                      <a16:creationId xmlns:a16="http://schemas.microsoft.com/office/drawing/2014/main" id="{AA69196C-2632-6471-3A1F-6EBB4FA53C81}"/>
                    </a:ext>
                  </a:extLst>
                </p:cNvPr>
                <p:cNvSpPr/>
                <p:nvPr/>
              </p:nvSpPr>
              <p:spPr>
                <a:xfrm>
                  <a:off x="12793432" y="3607533"/>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9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8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3" y="26142"/>
                        <a:pt x="5152" y="19975"/>
                      </a:cubicBezTo>
                      <a:cubicBezTo>
                        <a:pt x="8677" y="13808"/>
                        <a:pt x="13287" y="8982"/>
                        <a:pt x="19389" y="5362"/>
                      </a:cubicBezTo>
                      <a:cubicBezTo>
                        <a:pt x="25354" y="1743"/>
                        <a:pt x="31863" y="0"/>
                        <a:pt x="39049" y="0"/>
                      </a:cubicBezTo>
                      <a:cubicBezTo>
                        <a:pt x="44336" y="0"/>
                        <a:pt x="49217" y="1072"/>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5" y="43570"/>
                        <a:pt x="77283" y="46251"/>
                      </a:cubicBezTo>
                      <a:lnTo>
                        <a:pt x="14508" y="46251"/>
                      </a:lnTo>
                      <a:close/>
                      <a:moveTo>
                        <a:pt x="14101" y="35660"/>
                      </a:moveTo>
                      <a:lnTo>
                        <a:pt x="63454" y="35660"/>
                      </a:lnTo>
                      <a:cubicBezTo>
                        <a:pt x="63047" y="29493"/>
                        <a:pt x="60471" y="24131"/>
                        <a:pt x="55590" y="19573"/>
                      </a:cubicBezTo>
                      <a:cubicBezTo>
                        <a:pt x="50709" y="15149"/>
                        <a:pt x="45150" y="12870"/>
                        <a:pt x="38777" y="12870"/>
                      </a:cubicBezTo>
                      <a:cubicBezTo>
                        <a:pt x="35388" y="12870"/>
                        <a:pt x="31998" y="13540"/>
                        <a:pt x="28608" y="15015"/>
                      </a:cubicBezTo>
                      <a:cubicBezTo>
                        <a:pt x="25219" y="16490"/>
                        <a:pt x="22507" y="18500"/>
                        <a:pt x="20202" y="21048"/>
                      </a:cubicBezTo>
                      <a:cubicBezTo>
                        <a:pt x="18440" y="23058"/>
                        <a:pt x="17084" y="24935"/>
                        <a:pt x="16270" y="27080"/>
                      </a:cubicBezTo>
                      <a:cubicBezTo>
                        <a:pt x="15457" y="29091"/>
                        <a:pt x="14779" y="31907"/>
                        <a:pt x="14236" y="35526"/>
                      </a:cubicBezTo>
                      <a:close/>
                    </a:path>
                  </a:pathLst>
                </a:custGeom>
                <a:grpFill/>
                <a:ln w="8057" cap="flat">
                  <a:noFill/>
                  <a:prstDash val="solid"/>
                  <a:miter/>
                </a:ln>
              </p:spPr>
              <p:txBody>
                <a:bodyPr/>
                <a:lstStyle/>
                <a:p>
                  <a:endParaRPr lang="en-US" dirty="0"/>
                </a:p>
              </p:txBody>
            </p:sp>
            <p:sp>
              <p:nvSpPr>
                <p:cNvPr id="36" name="Figura a mano libera 35">
                  <a:extLst>
                    <a:ext uri="{FF2B5EF4-FFF2-40B4-BE49-F238E27FC236}">
                      <a16:creationId xmlns:a16="http://schemas.microsoft.com/office/drawing/2014/main" id="{5006EA16-A565-74EA-9E2E-3BD3DCEDEFEC}"/>
                    </a:ext>
                  </a:extLst>
                </p:cNvPr>
                <p:cNvSpPr/>
                <p:nvPr/>
              </p:nvSpPr>
              <p:spPr>
                <a:xfrm>
                  <a:off x="12885630" y="3608070"/>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8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8"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en-US" dirty="0"/>
                </a:p>
              </p:txBody>
            </p:sp>
            <p:sp>
              <p:nvSpPr>
                <p:cNvPr id="37" name="Figura a mano libera 36">
                  <a:extLst>
                    <a:ext uri="{FF2B5EF4-FFF2-40B4-BE49-F238E27FC236}">
                      <a16:creationId xmlns:a16="http://schemas.microsoft.com/office/drawing/2014/main" id="{1A03083A-0A80-C04A-E787-2F17D5BE0D80}"/>
                    </a:ext>
                  </a:extLst>
                </p:cNvPr>
                <p:cNvSpPr/>
                <p:nvPr/>
              </p:nvSpPr>
              <p:spPr>
                <a:xfrm>
                  <a:off x="12967116" y="3608338"/>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6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6"/>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en-US" dirty="0"/>
                </a:p>
              </p:txBody>
            </p:sp>
            <p:sp>
              <p:nvSpPr>
                <p:cNvPr id="38" name="Figura a mano libera 37">
                  <a:extLst>
                    <a:ext uri="{FF2B5EF4-FFF2-40B4-BE49-F238E27FC236}">
                      <a16:creationId xmlns:a16="http://schemas.microsoft.com/office/drawing/2014/main" id="{5C03DE8D-6443-5D44-B8CD-05087D498FBE}"/>
                    </a:ext>
                  </a:extLst>
                </p:cNvPr>
                <p:cNvSpPr/>
                <p:nvPr/>
              </p:nvSpPr>
              <p:spPr>
                <a:xfrm>
                  <a:off x="13051993" y="3607533"/>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8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7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2" y="26142"/>
                        <a:pt x="5152" y="19975"/>
                      </a:cubicBezTo>
                      <a:cubicBezTo>
                        <a:pt x="8677" y="13808"/>
                        <a:pt x="13287" y="8982"/>
                        <a:pt x="19389" y="5362"/>
                      </a:cubicBezTo>
                      <a:cubicBezTo>
                        <a:pt x="25354" y="1743"/>
                        <a:pt x="31862" y="0"/>
                        <a:pt x="39048" y="0"/>
                      </a:cubicBezTo>
                      <a:cubicBezTo>
                        <a:pt x="44336" y="0"/>
                        <a:pt x="49217" y="1072"/>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5" y="43570"/>
                        <a:pt x="77283" y="46251"/>
                      </a:cubicBezTo>
                      <a:lnTo>
                        <a:pt x="14507" y="46251"/>
                      </a:lnTo>
                      <a:close/>
                      <a:moveTo>
                        <a:pt x="14101" y="35660"/>
                      </a:moveTo>
                      <a:lnTo>
                        <a:pt x="63454" y="35660"/>
                      </a:lnTo>
                      <a:cubicBezTo>
                        <a:pt x="63047" y="29493"/>
                        <a:pt x="60471" y="24131"/>
                        <a:pt x="55590" y="19573"/>
                      </a:cubicBezTo>
                      <a:cubicBezTo>
                        <a:pt x="50709" y="15149"/>
                        <a:pt x="45150" y="12870"/>
                        <a:pt x="38777" y="12870"/>
                      </a:cubicBezTo>
                      <a:cubicBezTo>
                        <a:pt x="35388" y="12870"/>
                        <a:pt x="31998" y="13540"/>
                        <a:pt x="28608" y="15015"/>
                      </a:cubicBezTo>
                      <a:cubicBezTo>
                        <a:pt x="25219" y="16490"/>
                        <a:pt x="22507" y="18500"/>
                        <a:pt x="20202" y="21048"/>
                      </a:cubicBezTo>
                      <a:cubicBezTo>
                        <a:pt x="18440" y="23058"/>
                        <a:pt x="17084" y="24935"/>
                        <a:pt x="16270" y="27080"/>
                      </a:cubicBezTo>
                      <a:cubicBezTo>
                        <a:pt x="15457" y="29091"/>
                        <a:pt x="14779" y="31907"/>
                        <a:pt x="14236" y="35526"/>
                      </a:cubicBezTo>
                      <a:close/>
                    </a:path>
                  </a:pathLst>
                </a:custGeom>
                <a:grpFill/>
                <a:ln w="8057" cap="flat">
                  <a:noFill/>
                  <a:prstDash val="solid"/>
                  <a:miter/>
                </a:ln>
              </p:spPr>
              <p:txBody>
                <a:bodyPr/>
                <a:lstStyle/>
                <a:p>
                  <a:endParaRPr lang="en-US" dirty="0"/>
                </a:p>
              </p:txBody>
            </p:sp>
            <p:sp>
              <p:nvSpPr>
                <p:cNvPr id="39" name="Figura a mano libera 38">
                  <a:extLst>
                    <a:ext uri="{FF2B5EF4-FFF2-40B4-BE49-F238E27FC236}">
                      <a16:creationId xmlns:a16="http://schemas.microsoft.com/office/drawing/2014/main" id="{84C34A7E-21D4-09BD-2370-3D94F6E9CA48}"/>
                    </a:ext>
                  </a:extLst>
                </p:cNvPr>
                <p:cNvSpPr/>
                <p:nvPr/>
              </p:nvSpPr>
              <p:spPr>
                <a:xfrm>
                  <a:off x="11309724" y="3759425"/>
                  <a:ext cx="80401" cy="79096"/>
                </a:xfrm>
                <a:custGeom>
                  <a:avLst/>
                  <a:gdLst>
                    <a:gd name="csX0" fmla="*/ 67250 w 80401"/>
                    <a:gd name="csY0" fmla="*/ 77085 h 79096"/>
                    <a:gd name="csX1" fmla="*/ 67250 w 80401"/>
                    <a:gd name="csY1" fmla="*/ 65288 h 79096"/>
                    <a:gd name="csX2" fmla="*/ 38642 w 80401"/>
                    <a:gd name="csY2" fmla="*/ 79096 h 79096"/>
                    <a:gd name="csX3" fmla="*/ 18982 w 80401"/>
                    <a:gd name="csY3" fmla="*/ 74002 h 79096"/>
                    <a:gd name="csX4" fmla="*/ 5017 w 80401"/>
                    <a:gd name="csY4" fmla="*/ 59791 h 79096"/>
                    <a:gd name="csX5" fmla="*/ 0 w 80401"/>
                    <a:gd name="csY5" fmla="*/ 39816 h 79096"/>
                    <a:gd name="csX6" fmla="*/ 9627 w 80401"/>
                    <a:gd name="csY6" fmla="*/ 13406 h 79096"/>
                    <a:gd name="csX7" fmla="*/ 39726 w 80401"/>
                    <a:gd name="csY7" fmla="*/ 0 h 79096"/>
                    <a:gd name="csX8" fmla="*/ 55861 w 80401"/>
                    <a:gd name="csY8" fmla="*/ 3620 h 79096"/>
                    <a:gd name="csX9" fmla="*/ 67250 w 80401"/>
                    <a:gd name="csY9" fmla="*/ 12870 h 79096"/>
                    <a:gd name="csX10" fmla="*/ 67250 w 80401"/>
                    <a:gd name="csY10" fmla="*/ 2011 h 79096"/>
                    <a:gd name="csX11" fmla="*/ 80402 w 80401"/>
                    <a:gd name="csY11" fmla="*/ 2011 h 79096"/>
                    <a:gd name="csX12" fmla="*/ 80402 w 80401"/>
                    <a:gd name="csY12" fmla="*/ 77219 h 79096"/>
                    <a:gd name="csX13" fmla="*/ 67250 w 80401"/>
                    <a:gd name="csY13" fmla="*/ 77219 h 79096"/>
                    <a:gd name="csX14" fmla="*/ 14101 w 80401"/>
                    <a:gd name="csY14" fmla="*/ 39682 h 79096"/>
                    <a:gd name="csX15" fmla="*/ 21694 w 80401"/>
                    <a:gd name="csY15" fmla="*/ 58317 h 79096"/>
                    <a:gd name="csX16" fmla="*/ 39862 w 80401"/>
                    <a:gd name="csY16" fmla="*/ 66092 h 79096"/>
                    <a:gd name="csX17" fmla="*/ 58302 w 80401"/>
                    <a:gd name="csY17" fmla="*/ 58451 h 79096"/>
                    <a:gd name="csX18" fmla="*/ 66030 w 80401"/>
                    <a:gd name="csY18" fmla="*/ 40084 h 79096"/>
                    <a:gd name="csX19" fmla="*/ 58437 w 80401"/>
                    <a:gd name="csY19" fmla="*/ 20645 h 79096"/>
                    <a:gd name="csX20" fmla="*/ 39726 w 80401"/>
                    <a:gd name="csY20" fmla="*/ 12736 h 79096"/>
                    <a:gd name="csX21" fmla="*/ 21422 w 80401"/>
                    <a:gd name="csY21" fmla="*/ 20645 h 79096"/>
                    <a:gd name="csX22" fmla="*/ 13830 w 80401"/>
                    <a:gd name="csY22" fmla="*/ 3968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0401" h="79096">
                      <a:moveTo>
                        <a:pt x="67250" y="77085"/>
                      </a:moveTo>
                      <a:lnTo>
                        <a:pt x="67250" y="65288"/>
                      </a:lnTo>
                      <a:cubicBezTo>
                        <a:pt x="61285" y="74538"/>
                        <a:pt x="51794" y="79096"/>
                        <a:pt x="38642" y="79096"/>
                      </a:cubicBezTo>
                      <a:cubicBezTo>
                        <a:pt x="31456" y="79096"/>
                        <a:pt x="24948" y="77353"/>
                        <a:pt x="18982" y="74002"/>
                      </a:cubicBezTo>
                      <a:cubicBezTo>
                        <a:pt x="13016" y="70516"/>
                        <a:pt x="8406" y="65824"/>
                        <a:pt x="5017" y="59791"/>
                      </a:cubicBezTo>
                      <a:cubicBezTo>
                        <a:pt x="1627" y="53758"/>
                        <a:pt x="0" y="47055"/>
                        <a:pt x="0" y="39816"/>
                      </a:cubicBezTo>
                      <a:cubicBezTo>
                        <a:pt x="0" y="29896"/>
                        <a:pt x="3254" y="21182"/>
                        <a:pt x="9627" y="13406"/>
                      </a:cubicBezTo>
                      <a:cubicBezTo>
                        <a:pt x="17219" y="4558"/>
                        <a:pt x="27253" y="0"/>
                        <a:pt x="39726" y="0"/>
                      </a:cubicBezTo>
                      <a:cubicBezTo>
                        <a:pt x="45421" y="0"/>
                        <a:pt x="50709" y="1207"/>
                        <a:pt x="55861" y="3620"/>
                      </a:cubicBezTo>
                      <a:cubicBezTo>
                        <a:pt x="61013" y="6033"/>
                        <a:pt x="64810" y="9116"/>
                        <a:pt x="67250" y="12870"/>
                      </a:cubicBezTo>
                      <a:lnTo>
                        <a:pt x="67250" y="2011"/>
                      </a:lnTo>
                      <a:lnTo>
                        <a:pt x="80402" y="2011"/>
                      </a:lnTo>
                      <a:lnTo>
                        <a:pt x="80402" y="77219"/>
                      </a:lnTo>
                      <a:lnTo>
                        <a:pt x="67250" y="77219"/>
                      </a:lnTo>
                      <a:close/>
                      <a:moveTo>
                        <a:pt x="14101" y="39682"/>
                      </a:moveTo>
                      <a:cubicBezTo>
                        <a:pt x="14101" y="46921"/>
                        <a:pt x="16677" y="53222"/>
                        <a:pt x="21694" y="58317"/>
                      </a:cubicBezTo>
                      <a:cubicBezTo>
                        <a:pt x="26846" y="63545"/>
                        <a:pt x="32812" y="66092"/>
                        <a:pt x="39862" y="66092"/>
                      </a:cubicBezTo>
                      <a:cubicBezTo>
                        <a:pt x="46912" y="66092"/>
                        <a:pt x="53149" y="63545"/>
                        <a:pt x="58302" y="58451"/>
                      </a:cubicBezTo>
                      <a:cubicBezTo>
                        <a:pt x="63454" y="53356"/>
                        <a:pt x="66030" y="47190"/>
                        <a:pt x="66030" y="40084"/>
                      </a:cubicBezTo>
                      <a:cubicBezTo>
                        <a:pt x="66030" y="32443"/>
                        <a:pt x="63454" y="25874"/>
                        <a:pt x="58437" y="20645"/>
                      </a:cubicBezTo>
                      <a:cubicBezTo>
                        <a:pt x="53421" y="15417"/>
                        <a:pt x="47184" y="12736"/>
                        <a:pt x="39726" y="12736"/>
                      </a:cubicBezTo>
                      <a:cubicBezTo>
                        <a:pt x="32269" y="12736"/>
                        <a:pt x="26439" y="15417"/>
                        <a:pt x="21422" y="20645"/>
                      </a:cubicBezTo>
                      <a:cubicBezTo>
                        <a:pt x="16406" y="25874"/>
                        <a:pt x="13830" y="32309"/>
                        <a:pt x="13830" y="39682"/>
                      </a:cubicBezTo>
                      <a:close/>
                    </a:path>
                  </a:pathLst>
                </a:custGeom>
                <a:grpFill/>
                <a:ln w="8057" cap="flat">
                  <a:noFill/>
                  <a:prstDash val="solid"/>
                  <a:miter/>
                </a:ln>
              </p:spPr>
              <p:txBody>
                <a:bodyPr/>
                <a:lstStyle/>
                <a:p>
                  <a:endParaRPr lang="en-US" dirty="0"/>
                </a:p>
              </p:txBody>
            </p:sp>
            <p:sp>
              <p:nvSpPr>
                <p:cNvPr id="40" name="Figura a mano libera 39">
                  <a:extLst>
                    <a:ext uri="{FF2B5EF4-FFF2-40B4-BE49-F238E27FC236}">
                      <a16:creationId xmlns:a16="http://schemas.microsoft.com/office/drawing/2014/main" id="{BDB1AF9D-F735-18B3-3142-807767714621}"/>
                    </a:ext>
                  </a:extLst>
                </p:cNvPr>
                <p:cNvSpPr/>
                <p:nvPr/>
              </p:nvSpPr>
              <p:spPr>
                <a:xfrm>
                  <a:off x="11408295"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en-US" dirty="0"/>
                </a:p>
              </p:txBody>
            </p:sp>
            <p:sp>
              <p:nvSpPr>
                <p:cNvPr id="41" name="Figura a mano libera 40">
                  <a:extLst>
                    <a:ext uri="{FF2B5EF4-FFF2-40B4-BE49-F238E27FC236}">
                      <a16:creationId xmlns:a16="http://schemas.microsoft.com/office/drawing/2014/main" id="{2CC3651F-96BD-3AAA-5299-2A737CD261F3}"/>
                    </a:ext>
                  </a:extLst>
                </p:cNvPr>
                <p:cNvSpPr/>
                <p:nvPr/>
              </p:nvSpPr>
              <p:spPr>
                <a:xfrm>
                  <a:off x="11489781" y="3736366"/>
                  <a:ext cx="79588" cy="102288"/>
                </a:xfrm>
                <a:custGeom>
                  <a:avLst/>
                  <a:gdLst>
                    <a:gd name="csX0" fmla="*/ 66572 w 79588"/>
                    <a:gd name="csY0" fmla="*/ 100144 h 102288"/>
                    <a:gd name="csX1" fmla="*/ 66572 w 79588"/>
                    <a:gd name="csY1" fmla="*/ 89553 h 102288"/>
                    <a:gd name="csX2" fmla="*/ 39184 w 79588"/>
                    <a:gd name="csY2" fmla="*/ 102289 h 102288"/>
                    <a:gd name="csX3" fmla="*/ 19253 w 79588"/>
                    <a:gd name="csY3" fmla="*/ 97060 h 102288"/>
                    <a:gd name="csX4" fmla="*/ 5152 w 79588"/>
                    <a:gd name="csY4" fmla="*/ 82582 h 102288"/>
                    <a:gd name="csX5" fmla="*/ 0 w 79588"/>
                    <a:gd name="csY5" fmla="*/ 62204 h 102288"/>
                    <a:gd name="csX6" fmla="*/ 10576 w 79588"/>
                    <a:gd name="csY6" fmla="*/ 34990 h 102288"/>
                    <a:gd name="csX7" fmla="*/ 37964 w 79588"/>
                    <a:gd name="csY7" fmla="*/ 23059 h 102288"/>
                    <a:gd name="csX8" fmla="*/ 53556 w 79588"/>
                    <a:gd name="csY8" fmla="*/ 26410 h 102288"/>
                    <a:gd name="csX9" fmla="*/ 65352 w 79588"/>
                    <a:gd name="csY9" fmla="*/ 34856 h 102288"/>
                    <a:gd name="csX10" fmla="*/ 65352 w 79588"/>
                    <a:gd name="csY10" fmla="*/ 0 h 102288"/>
                    <a:gd name="csX11" fmla="*/ 79588 w 79588"/>
                    <a:gd name="csY11" fmla="*/ 0 h 102288"/>
                    <a:gd name="csX12" fmla="*/ 79588 w 79588"/>
                    <a:gd name="csY12" fmla="*/ 100144 h 102288"/>
                    <a:gd name="csX13" fmla="*/ 66437 w 79588"/>
                    <a:gd name="csY13" fmla="*/ 100144 h 102288"/>
                    <a:gd name="csX14" fmla="*/ 14236 w 79588"/>
                    <a:gd name="csY14" fmla="*/ 62472 h 102288"/>
                    <a:gd name="csX15" fmla="*/ 21694 w 79588"/>
                    <a:gd name="csY15" fmla="*/ 81509 h 102288"/>
                    <a:gd name="csX16" fmla="*/ 39998 w 79588"/>
                    <a:gd name="csY16" fmla="*/ 89419 h 102288"/>
                    <a:gd name="csX17" fmla="*/ 58844 w 79588"/>
                    <a:gd name="csY17" fmla="*/ 81509 h 102288"/>
                    <a:gd name="csX18" fmla="*/ 66572 w 79588"/>
                    <a:gd name="csY18" fmla="*/ 62070 h 102288"/>
                    <a:gd name="csX19" fmla="*/ 58844 w 79588"/>
                    <a:gd name="csY19" fmla="*/ 43302 h 102288"/>
                    <a:gd name="csX20" fmla="*/ 39591 w 79588"/>
                    <a:gd name="csY20" fmla="*/ 35794 h 102288"/>
                    <a:gd name="csX21" fmla="*/ 21558 w 79588"/>
                    <a:gd name="csY21" fmla="*/ 43436 h 102288"/>
                    <a:gd name="csX22" fmla="*/ 14236 w 79588"/>
                    <a:gd name="csY22" fmla="*/ 62472 h 102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79588" h="102288">
                      <a:moveTo>
                        <a:pt x="66572" y="100144"/>
                      </a:moveTo>
                      <a:lnTo>
                        <a:pt x="66572" y="89553"/>
                      </a:lnTo>
                      <a:cubicBezTo>
                        <a:pt x="59522" y="97999"/>
                        <a:pt x="50438" y="102289"/>
                        <a:pt x="39184" y="102289"/>
                      </a:cubicBezTo>
                      <a:cubicBezTo>
                        <a:pt x="31863" y="102289"/>
                        <a:pt x="25219" y="100546"/>
                        <a:pt x="19253" y="97060"/>
                      </a:cubicBezTo>
                      <a:cubicBezTo>
                        <a:pt x="13287" y="93575"/>
                        <a:pt x="8542" y="88748"/>
                        <a:pt x="5152" y="82582"/>
                      </a:cubicBezTo>
                      <a:cubicBezTo>
                        <a:pt x="1763" y="76415"/>
                        <a:pt x="0" y="69712"/>
                        <a:pt x="0" y="62204"/>
                      </a:cubicBezTo>
                      <a:cubicBezTo>
                        <a:pt x="0" y="51882"/>
                        <a:pt x="3525" y="42900"/>
                        <a:pt x="10576" y="34990"/>
                      </a:cubicBezTo>
                      <a:cubicBezTo>
                        <a:pt x="17762" y="26946"/>
                        <a:pt x="26846" y="23059"/>
                        <a:pt x="37964" y="23059"/>
                      </a:cubicBezTo>
                      <a:cubicBezTo>
                        <a:pt x="43252" y="23059"/>
                        <a:pt x="48404" y="24131"/>
                        <a:pt x="53556" y="26410"/>
                      </a:cubicBezTo>
                      <a:cubicBezTo>
                        <a:pt x="58708" y="28689"/>
                        <a:pt x="62640" y="31504"/>
                        <a:pt x="65352" y="34856"/>
                      </a:cubicBezTo>
                      <a:lnTo>
                        <a:pt x="65352" y="0"/>
                      </a:lnTo>
                      <a:lnTo>
                        <a:pt x="79588" y="0"/>
                      </a:lnTo>
                      <a:lnTo>
                        <a:pt x="79588" y="100144"/>
                      </a:lnTo>
                      <a:lnTo>
                        <a:pt x="66437" y="100144"/>
                      </a:lnTo>
                      <a:close/>
                      <a:moveTo>
                        <a:pt x="14236" y="62472"/>
                      </a:moveTo>
                      <a:cubicBezTo>
                        <a:pt x="14236" y="69980"/>
                        <a:pt x="16677" y="76281"/>
                        <a:pt x="21694" y="81509"/>
                      </a:cubicBezTo>
                      <a:cubicBezTo>
                        <a:pt x="26710" y="86738"/>
                        <a:pt x="32676" y="89419"/>
                        <a:pt x="39998" y="89419"/>
                      </a:cubicBezTo>
                      <a:cubicBezTo>
                        <a:pt x="47319" y="89419"/>
                        <a:pt x="53692" y="86738"/>
                        <a:pt x="58844" y="81509"/>
                      </a:cubicBezTo>
                      <a:cubicBezTo>
                        <a:pt x="63996" y="76147"/>
                        <a:pt x="66572" y="69712"/>
                        <a:pt x="66572" y="62070"/>
                      </a:cubicBezTo>
                      <a:cubicBezTo>
                        <a:pt x="66572" y="54429"/>
                        <a:pt x="63996" y="48396"/>
                        <a:pt x="58844" y="43302"/>
                      </a:cubicBezTo>
                      <a:cubicBezTo>
                        <a:pt x="53692" y="38342"/>
                        <a:pt x="47319" y="35794"/>
                        <a:pt x="39591" y="35794"/>
                      </a:cubicBezTo>
                      <a:cubicBezTo>
                        <a:pt x="32405" y="35794"/>
                        <a:pt x="26304" y="38342"/>
                        <a:pt x="21558" y="43436"/>
                      </a:cubicBezTo>
                      <a:cubicBezTo>
                        <a:pt x="16677" y="48530"/>
                        <a:pt x="14236" y="54831"/>
                        <a:pt x="14236" y="62472"/>
                      </a:cubicBezTo>
                      <a:close/>
                    </a:path>
                  </a:pathLst>
                </a:custGeom>
                <a:grpFill/>
                <a:ln w="8057" cap="flat">
                  <a:noFill/>
                  <a:prstDash val="solid"/>
                  <a:miter/>
                </a:ln>
              </p:spPr>
              <p:txBody>
                <a:bodyPr/>
                <a:lstStyle/>
                <a:p>
                  <a:endParaRPr lang="en-US" dirty="0"/>
                </a:p>
              </p:txBody>
            </p:sp>
            <p:sp>
              <p:nvSpPr>
                <p:cNvPr id="42" name="Figura a mano libera 41">
                  <a:extLst>
                    <a:ext uri="{FF2B5EF4-FFF2-40B4-BE49-F238E27FC236}">
                      <a16:creationId xmlns:a16="http://schemas.microsoft.com/office/drawing/2014/main" id="{F02692D6-ACDD-48CF-F7B8-6E1800942142}"/>
                    </a:ext>
                  </a:extLst>
                </p:cNvPr>
                <p:cNvSpPr/>
                <p:nvPr/>
              </p:nvSpPr>
              <p:spPr>
                <a:xfrm>
                  <a:off x="11618045" y="3736366"/>
                  <a:ext cx="53691" cy="100143"/>
                </a:xfrm>
                <a:custGeom>
                  <a:avLst/>
                  <a:gdLst>
                    <a:gd name="csX0" fmla="*/ 19524 w 53691"/>
                    <a:gd name="csY0" fmla="*/ 100144 h 100143"/>
                    <a:gd name="csX1" fmla="*/ 19524 w 53691"/>
                    <a:gd name="csY1" fmla="*/ 13406 h 100143"/>
                    <a:gd name="csX2" fmla="*/ 0 w 53691"/>
                    <a:gd name="csY2" fmla="*/ 13406 h 100143"/>
                    <a:gd name="csX3" fmla="*/ 0 w 53691"/>
                    <a:gd name="csY3" fmla="*/ 0 h 100143"/>
                    <a:gd name="csX4" fmla="*/ 53692 w 53691"/>
                    <a:gd name="csY4" fmla="*/ 0 h 100143"/>
                    <a:gd name="csX5" fmla="*/ 53692 w 53691"/>
                    <a:gd name="csY5" fmla="*/ 13406 h 100143"/>
                    <a:gd name="csX6" fmla="*/ 34303 w 53691"/>
                    <a:gd name="csY6" fmla="*/ 13406 h 100143"/>
                    <a:gd name="csX7" fmla="*/ 34303 w 53691"/>
                    <a:gd name="csY7" fmla="*/ 100144 h 100143"/>
                    <a:gd name="csX8" fmla="*/ 19524 w 53691"/>
                    <a:gd name="csY8"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3691" h="100143">
                      <a:moveTo>
                        <a:pt x="19524" y="100144"/>
                      </a:moveTo>
                      <a:lnTo>
                        <a:pt x="19524" y="13406"/>
                      </a:lnTo>
                      <a:lnTo>
                        <a:pt x="0" y="13406"/>
                      </a:lnTo>
                      <a:lnTo>
                        <a:pt x="0" y="0"/>
                      </a:lnTo>
                      <a:lnTo>
                        <a:pt x="53692" y="0"/>
                      </a:lnTo>
                      <a:lnTo>
                        <a:pt x="53692" y="13406"/>
                      </a:lnTo>
                      <a:lnTo>
                        <a:pt x="34303" y="13406"/>
                      </a:lnTo>
                      <a:lnTo>
                        <a:pt x="34303" y="100144"/>
                      </a:lnTo>
                      <a:lnTo>
                        <a:pt x="19524" y="100144"/>
                      </a:lnTo>
                      <a:close/>
                    </a:path>
                  </a:pathLst>
                </a:custGeom>
                <a:grpFill/>
                <a:ln w="8057" cap="flat">
                  <a:noFill/>
                  <a:prstDash val="solid"/>
                  <a:miter/>
                </a:ln>
              </p:spPr>
              <p:txBody>
                <a:bodyPr/>
                <a:lstStyle/>
                <a:p>
                  <a:endParaRPr lang="en-US" dirty="0"/>
                </a:p>
              </p:txBody>
            </p:sp>
            <p:sp>
              <p:nvSpPr>
                <p:cNvPr id="43" name="Figura a mano libera 42">
                  <a:extLst>
                    <a:ext uri="{FF2B5EF4-FFF2-40B4-BE49-F238E27FC236}">
                      <a16:creationId xmlns:a16="http://schemas.microsoft.com/office/drawing/2014/main" id="{1371B0B3-94A5-B300-F0EA-D3C2B6A17A24}"/>
                    </a:ext>
                  </a:extLst>
                </p:cNvPr>
                <p:cNvSpPr/>
                <p:nvPr/>
              </p:nvSpPr>
              <p:spPr>
                <a:xfrm>
                  <a:off x="11673906" y="3758620"/>
                  <a:ext cx="77690" cy="79900"/>
                </a:xfrm>
                <a:custGeom>
                  <a:avLst/>
                  <a:gdLst>
                    <a:gd name="csX0" fmla="*/ 14236 w 77690"/>
                    <a:gd name="csY0" fmla="*/ 46519 h 79900"/>
                    <a:gd name="csX1" fmla="*/ 23320 w 77690"/>
                    <a:gd name="csY1" fmla="*/ 61400 h 79900"/>
                    <a:gd name="csX2" fmla="*/ 39184 w 77690"/>
                    <a:gd name="csY2" fmla="*/ 67031 h 79900"/>
                    <a:gd name="csX3" fmla="*/ 60606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8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3 w 77690"/>
                    <a:gd name="csY17" fmla="*/ 46251 h 79900"/>
                    <a:gd name="csX18" fmla="*/ 14507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0" y="61400"/>
                      </a:cubicBezTo>
                      <a:cubicBezTo>
                        <a:pt x="27795" y="65154"/>
                        <a:pt x="33083" y="67031"/>
                        <a:pt x="39184" y="67031"/>
                      </a:cubicBezTo>
                      <a:cubicBezTo>
                        <a:pt x="48539" y="67031"/>
                        <a:pt x="55590" y="62741"/>
                        <a:pt x="60606"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2" y="26142"/>
                        <a:pt x="5152" y="19975"/>
                      </a:cubicBezTo>
                      <a:cubicBezTo>
                        <a:pt x="8677" y="13808"/>
                        <a:pt x="13287" y="8982"/>
                        <a:pt x="19389" y="5362"/>
                      </a:cubicBezTo>
                      <a:cubicBezTo>
                        <a:pt x="25354" y="1743"/>
                        <a:pt x="31862" y="0"/>
                        <a:pt x="39048" y="0"/>
                      </a:cubicBezTo>
                      <a:cubicBezTo>
                        <a:pt x="44336" y="0"/>
                        <a:pt x="49217" y="1073"/>
                        <a:pt x="53963" y="3083"/>
                      </a:cubicBezTo>
                      <a:cubicBezTo>
                        <a:pt x="58708" y="5228"/>
                        <a:pt x="62776" y="7910"/>
                        <a:pt x="66301" y="11529"/>
                      </a:cubicBezTo>
                      <a:cubicBezTo>
                        <a:pt x="69691" y="15015"/>
                        <a:pt x="72538" y="19171"/>
                        <a:pt x="74572" y="23997"/>
                      </a:cubicBezTo>
                      <a:cubicBezTo>
                        <a:pt x="76605" y="28823"/>
                        <a:pt x="77690" y="33917"/>
                        <a:pt x="77690" y="39146"/>
                      </a:cubicBezTo>
                      <a:cubicBezTo>
                        <a:pt x="77690" y="41157"/>
                        <a:pt x="77554" y="43570"/>
                        <a:pt x="77283" y="46251"/>
                      </a:cubicBezTo>
                      <a:lnTo>
                        <a:pt x="14507" y="46251"/>
                      </a:lnTo>
                      <a:close/>
                      <a:moveTo>
                        <a:pt x="14101" y="35660"/>
                      </a:moveTo>
                      <a:lnTo>
                        <a:pt x="63454" y="35660"/>
                      </a:lnTo>
                      <a:cubicBezTo>
                        <a:pt x="63047" y="29494"/>
                        <a:pt x="60471" y="24131"/>
                        <a:pt x="55590" y="19573"/>
                      </a:cubicBezTo>
                      <a:cubicBezTo>
                        <a:pt x="50709" y="15149"/>
                        <a:pt x="45150" y="12870"/>
                        <a:pt x="38777" y="12870"/>
                      </a:cubicBezTo>
                      <a:cubicBezTo>
                        <a:pt x="35388" y="12870"/>
                        <a:pt x="31998" y="13540"/>
                        <a:pt x="28608" y="15015"/>
                      </a:cubicBezTo>
                      <a:cubicBezTo>
                        <a:pt x="25219" y="16490"/>
                        <a:pt x="22507" y="18501"/>
                        <a:pt x="20202" y="21048"/>
                      </a:cubicBezTo>
                      <a:cubicBezTo>
                        <a:pt x="18440" y="23059"/>
                        <a:pt x="17084" y="24935"/>
                        <a:pt x="16270" y="27080"/>
                      </a:cubicBezTo>
                      <a:cubicBezTo>
                        <a:pt x="15457" y="29091"/>
                        <a:pt x="14779" y="31907"/>
                        <a:pt x="14236" y="35526"/>
                      </a:cubicBezTo>
                      <a:close/>
                    </a:path>
                  </a:pathLst>
                </a:custGeom>
                <a:grpFill/>
                <a:ln w="8057" cap="flat">
                  <a:noFill/>
                  <a:prstDash val="solid"/>
                  <a:miter/>
                </a:ln>
              </p:spPr>
              <p:txBody>
                <a:bodyPr/>
                <a:lstStyle/>
                <a:p>
                  <a:endParaRPr lang="en-US" dirty="0"/>
                </a:p>
              </p:txBody>
            </p:sp>
            <p:sp>
              <p:nvSpPr>
                <p:cNvPr id="44" name="Figura a mano libera 43">
                  <a:extLst>
                    <a:ext uri="{FF2B5EF4-FFF2-40B4-BE49-F238E27FC236}">
                      <a16:creationId xmlns:a16="http://schemas.microsoft.com/office/drawing/2014/main" id="{CB2E5241-43CB-BC45-6AF6-F4280116C3E6}"/>
                    </a:ext>
                  </a:extLst>
                </p:cNvPr>
                <p:cNvSpPr/>
                <p:nvPr/>
              </p:nvSpPr>
              <p:spPr>
                <a:xfrm>
                  <a:off x="11761087" y="3759425"/>
                  <a:ext cx="76198" cy="79096"/>
                </a:xfrm>
                <a:custGeom>
                  <a:avLst/>
                  <a:gdLst>
                    <a:gd name="csX0" fmla="*/ 60471 w 76198"/>
                    <a:gd name="csY0" fmla="*/ 52284 h 79096"/>
                    <a:gd name="csX1" fmla="*/ 76199 w 76198"/>
                    <a:gd name="csY1" fmla="*/ 52284 h 79096"/>
                    <a:gd name="csX2" fmla="*/ 61827 w 76198"/>
                    <a:gd name="csY2" fmla="*/ 71857 h 79096"/>
                    <a:gd name="csX3" fmla="*/ 38913 w 76198"/>
                    <a:gd name="csY3" fmla="*/ 79096 h 79096"/>
                    <a:gd name="csX4" fmla="*/ 11254 w 76198"/>
                    <a:gd name="csY4" fmla="*/ 67701 h 79096"/>
                    <a:gd name="csX5" fmla="*/ 0 w 76198"/>
                    <a:gd name="csY5" fmla="*/ 39548 h 79096"/>
                    <a:gd name="csX6" fmla="*/ 5152 w 76198"/>
                    <a:gd name="csY6" fmla="*/ 19573 h 79096"/>
                    <a:gd name="csX7" fmla="*/ 19253 w 76198"/>
                    <a:gd name="csY7" fmla="*/ 5228 h 79096"/>
                    <a:gd name="csX8" fmla="*/ 39049 w 76198"/>
                    <a:gd name="csY8" fmla="*/ 0 h 79096"/>
                    <a:gd name="csX9" fmla="*/ 62776 w 76198"/>
                    <a:gd name="csY9" fmla="*/ 7775 h 79096"/>
                    <a:gd name="csX10" fmla="*/ 76199 w 76198"/>
                    <a:gd name="csY10" fmla="*/ 27080 h 79096"/>
                    <a:gd name="csX11" fmla="*/ 60471 w 76198"/>
                    <a:gd name="csY11" fmla="*/ 27080 h 79096"/>
                    <a:gd name="csX12" fmla="*/ 51251 w 76198"/>
                    <a:gd name="csY12" fmla="*/ 16221 h 79096"/>
                    <a:gd name="csX13" fmla="*/ 39184 w 76198"/>
                    <a:gd name="csY13" fmla="*/ 12870 h 79096"/>
                    <a:gd name="csX14" fmla="*/ 21287 w 76198"/>
                    <a:gd name="csY14" fmla="*/ 20511 h 79096"/>
                    <a:gd name="csX15" fmla="*/ 14236 w 76198"/>
                    <a:gd name="csY15" fmla="*/ 39548 h 79096"/>
                    <a:gd name="csX16" fmla="*/ 21422 w 76198"/>
                    <a:gd name="csY16" fmla="*/ 58451 h 79096"/>
                    <a:gd name="csX17" fmla="*/ 38642 w 76198"/>
                    <a:gd name="csY17" fmla="*/ 66360 h 79096"/>
                    <a:gd name="csX18" fmla="*/ 51387 w 76198"/>
                    <a:gd name="csY18" fmla="*/ 62607 h 79096"/>
                    <a:gd name="csX19" fmla="*/ 60607 w 76198"/>
                    <a:gd name="csY19" fmla="*/ 52552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76198" h="79096">
                      <a:moveTo>
                        <a:pt x="60471" y="52284"/>
                      </a:moveTo>
                      <a:lnTo>
                        <a:pt x="76199" y="52284"/>
                      </a:lnTo>
                      <a:cubicBezTo>
                        <a:pt x="73352" y="60462"/>
                        <a:pt x="68471" y="67031"/>
                        <a:pt x="61827" y="71857"/>
                      </a:cubicBezTo>
                      <a:cubicBezTo>
                        <a:pt x="55183" y="76683"/>
                        <a:pt x="47455" y="79096"/>
                        <a:pt x="38913" y="79096"/>
                      </a:cubicBezTo>
                      <a:cubicBezTo>
                        <a:pt x="27930" y="79096"/>
                        <a:pt x="18711" y="75208"/>
                        <a:pt x="11254" y="67701"/>
                      </a:cubicBezTo>
                      <a:cubicBezTo>
                        <a:pt x="3796" y="60059"/>
                        <a:pt x="0" y="50675"/>
                        <a:pt x="0" y="39548"/>
                      </a:cubicBezTo>
                      <a:cubicBezTo>
                        <a:pt x="0" y="32309"/>
                        <a:pt x="1763" y="25606"/>
                        <a:pt x="5152" y="19573"/>
                      </a:cubicBezTo>
                      <a:cubicBezTo>
                        <a:pt x="8542" y="13540"/>
                        <a:pt x="13287" y="8714"/>
                        <a:pt x="19253" y="5228"/>
                      </a:cubicBezTo>
                      <a:cubicBezTo>
                        <a:pt x="25219" y="1743"/>
                        <a:pt x="31863" y="0"/>
                        <a:pt x="39049" y="0"/>
                      </a:cubicBezTo>
                      <a:cubicBezTo>
                        <a:pt x="47726" y="0"/>
                        <a:pt x="55725" y="2547"/>
                        <a:pt x="62776" y="7775"/>
                      </a:cubicBezTo>
                      <a:cubicBezTo>
                        <a:pt x="69826" y="13004"/>
                        <a:pt x="74436" y="19439"/>
                        <a:pt x="76199" y="27080"/>
                      </a:cubicBezTo>
                      <a:lnTo>
                        <a:pt x="60471" y="27080"/>
                      </a:lnTo>
                      <a:cubicBezTo>
                        <a:pt x="57624" y="21986"/>
                        <a:pt x="54505" y="18366"/>
                        <a:pt x="51251" y="16221"/>
                      </a:cubicBezTo>
                      <a:cubicBezTo>
                        <a:pt x="47997" y="13942"/>
                        <a:pt x="43930" y="12870"/>
                        <a:pt x="39184" y="12870"/>
                      </a:cubicBezTo>
                      <a:cubicBezTo>
                        <a:pt x="31998" y="12870"/>
                        <a:pt x="26032" y="15417"/>
                        <a:pt x="21287" y="20511"/>
                      </a:cubicBezTo>
                      <a:cubicBezTo>
                        <a:pt x="16541" y="25606"/>
                        <a:pt x="14236" y="31907"/>
                        <a:pt x="14236" y="39548"/>
                      </a:cubicBezTo>
                      <a:cubicBezTo>
                        <a:pt x="14236" y="47190"/>
                        <a:pt x="16677" y="53222"/>
                        <a:pt x="21422" y="58451"/>
                      </a:cubicBezTo>
                      <a:cubicBezTo>
                        <a:pt x="26168" y="63679"/>
                        <a:pt x="31998" y="66360"/>
                        <a:pt x="38642" y="66360"/>
                      </a:cubicBezTo>
                      <a:cubicBezTo>
                        <a:pt x="43116" y="66360"/>
                        <a:pt x="47455" y="65154"/>
                        <a:pt x="51387" y="62607"/>
                      </a:cubicBezTo>
                      <a:cubicBezTo>
                        <a:pt x="55319" y="60059"/>
                        <a:pt x="58437" y="56708"/>
                        <a:pt x="60607" y="52552"/>
                      </a:cubicBezTo>
                      <a:close/>
                    </a:path>
                  </a:pathLst>
                </a:custGeom>
                <a:grpFill/>
                <a:ln w="8057" cap="flat">
                  <a:noFill/>
                  <a:prstDash val="solid"/>
                  <a:miter/>
                </a:ln>
              </p:spPr>
              <p:txBody>
                <a:bodyPr/>
                <a:lstStyle/>
                <a:p>
                  <a:endParaRPr lang="en-US" dirty="0"/>
                </a:p>
              </p:txBody>
            </p:sp>
            <p:sp>
              <p:nvSpPr>
                <p:cNvPr id="45" name="Figura a mano libera 44">
                  <a:extLst>
                    <a:ext uri="{FF2B5EF4-FFF2-40B4-BE49-F238E27FC236}">
                      <a16:creationId xmlns:a16="http://schemas.microsoft.com/office/drawing/2014/main" id="{0A9D3002-1EFC-4BCD-DD12-7ED83ACD8CC0}"/>
                    </a:ext>
                  </a:extLst>
                </p:cNvPr>
                <p:cNvSpPr/>
                <p:nvPr/>
              </p:nvSpPr>
              <p:spPr>
                <a:xfrm>
                  <a:off x="11850573" y="3736366"/>
                  <a:ext cx="66978" cy="100277"/>
                </a:xfrm>
                <a:custGeom>
                  <a:avLst/>
                  <a:gdLst>
                    <a:gd name="csX0" fmla="*/ 0 w 66978"/>
                    <a:gd name="csY0" fmla="*/ 100144 h 100277"/>
                    <a:gd name="csX1" fmla="*/ 0 w 66978"/>
                    <a:gd name="csY1" fmla="*/ 0 h 100277"/>
                    <a:gd name="csX2" fmla="*/ 14236 w 66978"/>
                    <a:gd name="csY2" fmla="*/ 0 h 100277"/>
                    <a:gd name="csX3" fmla="*/ 14236 w 66978"/>
                    <a:gd name="csY3" fmla="*/ 32711 h 100277"/>
                    <a:gd name="csX4" fmla="*/ 23321 w 66978"/>
                    <a:gd name="csY4" fmla="*/ 25338 h 100277"/>
                    <a:gd name="csX5" fmla="*/ 35930 w 66978"/>
                    <a:gd name="csY5" fmla="*/ 23059 h 100277"/>
                    <a:gd name="csX6" fmla="*/ 58437 w 66978"/>
                    <a:gd name="csY6" fmla="*/ 31370 h 100277"/>
                    <a:gd name="csX7" fmla="*/ 66979 w 66978"/>
                    <a:gd name="csY7" fmla="*/ 53222 h 100277"/>
                    <a:gd name="csX8" fmla="*/ 66979 w 66978"/>
                    <a:gd name="csY8" fmla="*/ 100278 h 100277"/>
                    <a:gd name="csX9" fmla="*/ 52743 w 66978"/>
                    <a:gd name="csY9" fmla="*/ 100278 h 100277"/>
                    <a:gd name="csX10" fmla="*/ 52743 w 66978"/>
                    <a:gd name="csY10" fmla="*/ 57780 h 100277"/>
                    <a:gd name="csX11" fmla="*/ 49624 w 66978"/>
                    <a:gd name="csY11" fmla="*/ 43168 h 100277"/>
                    <a:gd name="csX12" fmla="*/ 34303 w 66978"/>
                    <a:gd name="csY12" fmla="*/ 35928 h 100277"/>
                    <a:gd name="csX13" fmla="*/ 19660 w 66978"/>
                    <a:gd name="csY13" fmla="*/ 41827 h 100277"/>
                    <a:gd name="csX14" fmla="*/ 14236 w 66978"/>
                    <a:gd name="csY14" fmla="*/ 57646 h 100277"/>
                    <a:gd name="csX15" fmla="*/ 14236 w 66978"/>
                    <a:gd name="csY15" fmla="*/ 100144 h 100277"/>
                    <a:gd name="csX16" fmla="*/ 0 w 66978"/>
                    <a:gd name="csY16" fmla="*/ 100144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6978" h="100277">
                      <a:moveTo>
                        <a:pt x="0" y="100144"/>
                      </a:moveTo>
                      <a:lnTo>
                        <a:pt x="0" y="0"/>
                      </a:lnTo>
                      <a:lnTo>
                        <a:pt x="14236" y="0"/>
                      </a:lnTo>
                      <a:lnTo>
                        <a:pt x="14236" y="32711"/>
                      </a:lnTo>
                      <a:cubicBezTo>
                        <a:pt x="16948" y="29359"/>
                        <a:pt x="19931" y="26812"/>
                        <a:pt x="23321" y="25338"/>
                      </a:cubicBezTo>
                      <a:cubicBezTo>
                        <a:pt x="26710" y="23863"/>
                        <a:pt x="30913" y="23059"/>
                        <a:pt x="35930" y="23059"/>
                      </a:cubicBezTo>
                      <a:cubicBezTo>
                        <a:pt x="45285" y="23059"/>
                        <a:pt x="52743" y="25874"/>
                        <a:pt x="58437" y="31370"/>
                      </a:cubicBezTo>
                      <a:cubicBezTo>
                        <a:pt x="64132" y="36867"/>
                        <a:pt x="66979" y="44106"/>
                        <a:pt x="66979" y="53222"/>
                      </a:cubicBezTo>
                      <a:lnTo>
                        <a:pt x="66979" y="100278"/>
                      </a:lnTo>
                      <a:lnTo>
                        <a:pt x="52743" y="100278"/>
                      </a:lnTo>
                      <a:lnTo>
                        <a:pt x="52743" y="57780"/>
                      </a:lnTo>
                      <a:cubicBezTo>
                        <a:pt x="52743" y="50943"/>
                        <a:pt x="51658" y="46117"/>
                        <a:pt x="49624" y="43168"/>
                      </a:cubicBezTo>
                      <a:cubicBezTo>
                        <a:pt x="46370" y="38342"/>
                        <a:pt x="41218" y="35928"/>
                        <a:pt x="34303" y="35928"/>
                      </a:cubicBezTo>
                      <a:cubicBezTo>
                        <a:pt x="28202" y="35928"/>
                        <a:pt x="23185" y="37939"/>
                        <a:pt x="19660" y="41827"/>
                      </a:cubicBezTo>
                      <a:cubicBezTo>
                        <a:pt x="15999" y="45849"/>
                        <a:pt x="14236" y="51077"/>
                        <a:pt x="14236" y="57646"/>
                      </a:cubicBezTo>
                      <a:lnTo>
                        <a:pt x="14236" y="100144"/>
                      </a:lnTo>
                      <a:lnTo>
                        <a:pt x="0" y="100144"/>
                      </a:lnTo>
                      <a:close/>
                    </a:path>
                  </a:pathLst>
                </a:custGeom>
                <a:grpFill/>
                <a:ln w="8057" cap="flat">
                  <a:noFill/>
                  <a:prstDash val="solid"/>
                  <a:miter/>
                </a:ln>
              </p:spPr>
              <p:txBody>
                <a:bodyPr/>
                <a:lstStyle/>
                <a:p>
                  <a:endParaRPr lang="en-US" dirty="0"/>
                </a:p>
              </p:txBody>
            </p:sp>
            <p:sp>
              <p:nvSpPr>
                <p:cNvPr id="46" name="Figura a mano libera 45">
                  <a:extLst>
                    <a:ext uri="{FF2B5EF4-FFF2-40B4-BE49-F238E27FC236}">
                      <a16:creationId xmlns:a16="http://schemas.microsoft.com/office/drawing/2014/main" id="{F9911145-083E-050C-A2E7-EF35788BEA5B}"/>
                    </a:ext>
                  </a:extLst>
                </p:cNvPr>
                <p:cNvSpPr/>
                <p:nvPr/>
              </p:nvSpPr>
              <p:spPr>
                <a:xfrm>
                  <a:off x="11935043"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8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8" y="12736"/>
                      </a:cubicBezTo>
                      <a:cubicBezTo>
                        <a:pt x="28066" y="12736"/>
                        <a:pt x="23185" y="14881"/>
                        <a:pt x="19660" y="19037"/>
                      </a:cubicBezTo>
                      <a:cubicBezTo>
                        <a:pt x="16135" y="23193"/>
                        <a:pt x="14372" y="28957"/>
                        <a:pt x="14372" y="36331"/>
                      </a:cubicBezTo>
                      <a:lnTo>
                        <a:pt x="14372" y="77353"/>
                      </a:lnTo>
                      <a:lnTo>
                        <a:pt x="0" y="77353"/>
                      </a:lnTo>
                      <a:close/>
                    </a:path>
                  </a:pathLst>
                </a:custGeom>
                <a:grpFill/>
                <a:ln w="8057" cap="flat">
                  <a:noFill/>
                  <a:prstDash val="solid"/>
                  <a:miter/>
                </a:ln>
              </p:spPr>
              <p:txBody>
                <a:bodyPr/>
                <a:lstStyle/>
                <a:p>
                  <a:endParaRPr lang="en-US" dirty="0"/>
                </a:p>
              </p:txBody>
            </p:sp>
            <p:sp>
              <p:nvSpPr>
                <p:cNvPr id="47" name="Figura a mano libera 46">
                  <a:extLst>
                    <a:ext uri="{FF2B5EF4-FFF2-40B4-BE49-F238E27FC236}">
                      <a16:creationId xmlns:a16="http://schemas.microsoft.com/office/drawing/2014/main" id="{B3AAB5C8-6844-E59E-EF23-A576FC5C78DD}"/>
                    </a:ext>
                  </a:extLst>
                </p:cNvPr>
                <p:cNvSpPr/>
                <p:nvPr/>
              </p:nvSpPr>
              <p:spPr>
                <a:xfrm>
                  <a:off x="12015987" y="3759425"/>
                  <a:ext cx="81893" cy="79096"/>
                </a:xfrm>
                <a:custGeom>
                  <a:avLst/>
                  <a:gdLst>
                    <a:gd name="csX0" fmla="*/ 0 w 81893"/>
                    <a:gd name="csY0" fmla="*/ 39146 h 79096"/>
                    <a:gd name="csX1" fmla="*/ 3254 w 81893"/>
                    <a:gd name="csY1" fmla="*/ 23997 h 79096"/>
                    <a:gd name="csX2" fmla="*/ 11932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79 h 79096"/>
                    <a:gd name="csX21" fmla="*/ 40811 w 81893"/>
                    <a:gd name="csY21" fmla="*/ 13004 h 79096"/>
                    <a:gd name="csX22" fmla="*/ 21829 w 81893"/>
                    <a:gd name="csY22" fmla="*/ 20779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5" y="28823"/>
                        <a:pt x="3254" y="23997"/>
                      </a:cubicBezTo>
                      <a:cubicBezTo>
                        <a:pt x="5423" y="19171"/>
                        <a:pt x="8271" y="15015"/>
                        <a:pt x="11932"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3"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90" y="66360"/>
                        <a:pt x="40811" y="66360"/>
                      </a:cubicBezTo>
                      <a:cubicBezTo>
                        <a:pt x="48133" y="66360"/>
                        <a:pt x="54370" y="63813"/>
                        <a:pt x="59657" y="58585"/>
                      </a:cubicBezTo>
                      <a:cubicBezTo>
                        <a:pt x="64945" y="53356"/>
                        <a:pt x="67521" y="47190"/>
                        <a:pt x="67521" y="39950"/>
                      </a:cubicBezTo>
                      <a:cubicBezTo>
                        <a:pt x="67521" y="32711"/>
                        <a:pt x="64945" y="26008"/>
                        <a:pt x="59793" y="20779"/>
                      </a:cubicBezTo>
                      <a:cubicBezTo>
                        <a:pt x="54641" y="15551"/>
                        <a:pt x="48268" y="13004"/>
                        <a:pt x="40811" y="13004"/>
                      </a:cubicBezTo>
                      <a:cubicBezTo>
                        <a:pt x="33354" y="13004"/>
                        <a:pt x="26981" y="15551"/>
                        <a:pt x="21829" y="20779"/>
                      </a:cubicBezTo>
                      <a:close/>
                    </a:path>
                  </a:pathLst>
                </a:custGeom>
                <a:grpFill/>
                <a:ln w="8057" cap="flat">
                  <a:noFill/>
                  <a:prstDash val="solid"/>
                  <a:miter/>
                </a:ln>
              </p:spPr>
              <p:txBody>
                <a:bodyPr/>
                <a:lstStyle/>
                <a:p>
                  <a:endParaRPr lang="en-US" dirty="0"/>
                </a:p>
              </p:txBody>
            </p:sp>
            <p:sp>
              <p:nvSpPr>
                <p:cNvPr id="48" name="Figura a mano libera 47">
                  <a:extLst>
                    <a:ext uri="{FF2B5EF4-FFF2-40B4-BE49-F238E27FC236}">
                      <a16:creationId xmlns:a16="http://schemas.microsoft.com/office/drawing/2014/main" id="{3E3BFA03-EA12-8B5D-F68B-49DE70848C3B}"/>
                    </a:ext>
                  </a:extLst>
                </p:cNvPr>
                <p:cNvSpPr/>
                <p:nvPr/>
              </p:nvSpPr>
              <p:spPr>
                <a:xfrm>
                  <a:off x="12112524" y="3736366"/>
                  <a:ext cx="14236" cy="100143"/>
                </a:xfrm>
                <a:custGeom>
                  <a:avLst/>
                  <a:gdLst>
                    <a:gd name="csX0" fmla="*/ 0 w 14236"/>
                    <a:gd name="csY0" fmla="*/ 100144 h 100143"/>
                    <a:gd name="csX1" fmla="*/ 0 w 14236"/>
                    <a:gd name="csY1" fmla="*/ 0 h 100143"/>
                    <a:gd name="csX2" fmla="*/ 14236 w 14236"/>
                    <a:gd name="csY2" fmla="*/ 0 h 100143"/>
                    <a:gd name="csX3" fmla="*/ 14236 w 14236"/>
                    <a:gd name="csY3" fmla="*/ 100144 h 100143"/>
                    <a:gd name="csX4" fmla="*/ 0 w 14236"/>
                    <a:gd name="csY4" fmla="*/ 100144 h 100143"/>
                  </a:gdLst>
                  <a:ahLst/>
                  <a:cxnLst>
                    <a:cxn ang="0">
                      <a:pos x="csX0" y="csY0"/>
                    </a:cxn>
                    <a:cxn ang="0">
                      <a:pos x="csX1" y="csY1"/>
                    </a:cxn>
                    <a:cxn ang="0">
                      <a:pos x="csX2" y="csY2"/>
                    </a:cxn>
                    <a:cxn ang="0">
                      <a:pos x="csX3" y="csY3"/>
                    </a:cxn>
                    <a:cxn ang="0">
                      <a:pos x="csX4" y="csY4"/>
                    </a:cxn>
                  </a:cxnLst>
                  <a:rect l="l" t="t" r="r" b="b"/>
                  <a:pathLst>
                    <a:path w="14236" h="100143">
                      <a:moveTo>
                        <a:pt x="0" y="100144"/>
                      </a:moveTo>
                      <a:lnTo>
                        <a:pt x="0" y="0"/>
                      </a:lnTo>
                      <a:lnTo>
                        <a:pt x="14236" y="0"/>
                      </a:lnTo>
                      <a:lnTo>
                        <a:pt x="14236" y="100144"/>
                      </a:lnTo>
                      <a:lnTo>
                        <a:pt x="0" y="100144"/>
                      </a:lnTo>
                      <a:close/>
                    </a:path>
                  </a:pathLst>
                </a:custGeom>
                <a:grpFill/>
                <a:ln w="8057" cap="flat">
                  <a:noFill/>
                  <a:prstDash val="solid"/>
                  <a:miter/>
                </a:ln>
              </p:spPr>
              <p:txBody>
                <a:bodyPr/>
                <a:lstStyle/>
                <a:p>
                  <a:endParaRPr lang="en-US" dirty="0"/>
                </a:p>
              </p:txBody>
            </p:sp>
            <p:sp>
              <p:nvSpPr>
                <p:cNvPr id="49" name="Figura a mano libera 48">
                  <a:extLst>
                    <a:ext uri="{FF2B5EF4-FFF2-40B4-BE49-F238E27FC236}">
                      <a16:creationId xmlns:a16="http://schemas.microsoft.com/office/drawing/2014/main" id="{70E5858F-B6B8-E0C0-387E-41CE04E611C0}"/>
                    </a:ext>
                  </a:extLst>
                </p:cNvPr>
                <p:cNvSpPr/>
                <p:nvPr/>
              </p:nvSpPr>
              <p:spPr>
                <a:xfrm>
                  <a:off x="12141675" y="3759425"/>
                  <a:ext cx="81893" cy="79096"/>
                </a:xfrm>
                <a:custGeom>
                  <a:avLst/>
                  <a:gdLst>
                    <a:gd name="csX0" fmla="*/ 0 w 81893"/>
                    <a:gd name="csY0" fmla="*/ 39146 h 79096"/>
                    <a:gd name="csX1" fmla="*/ 3254 w 81893"/>
                    <a:gd name="csY1" fmla="*/ 23997 h 79096"/>
                    <a:gd name="csX2" fmla="*/ 11931 w 81893"/>
                    <a:gd name="csY2" fmla="*/ 11529 h 79096"/>
                    <a:gd name="csX3" fmla="*/ 24948 w 81893"/>
                    <a:gd name="csY3" fmla="*/ 3083 h 79096"/>
                    <a:gd name="csX4" fmla="*/ 40811 w 81893"/>
                    <a:gd name="csY4" fmla="*/ 0 h 79096"/>
                    <a:gd name="csX5" fmla="*/ 61556 w 81893"/>
                    <a:gd name="csY5" fmla="*/ 5228 h 79096"/>
                    <a:gd name="csX6" fmla="*/ 76470 w 81893"/>
                    <a:gd name="csY6" fmla="*/ 19573 h 79096"/>
                    <a:gd name="csX7" fmla="*/ 81893 w 81893"/>
                    <a:gd name="csY7" fmla="*/ 39548 h 79096"/>
                    <a:gd name="csX8" fmla="*/ 78368 w 81893"/>
                    <a:gd name="csY8" fmla="*/ 55099 h 79096"/>
                    <a:gd name="csX9" fmla="*/ 68742 w 81893"/>
                    <a:gd name="csY9" fmla="*/ 68371 h 79096"/>
                    <a:gd name="csX10" fmla="*/ 40947 w 81893"/>
                    <a:gd name="csY10" fmla="*/ 79096 h 79096"/>
                    <a:gd name="csX11" fmla="*/ 20473 w 81893"/>
                    <a:gd name="csY11" fmla="*/ 73734 h 79096"/>
                    <a:gd name="csX12" fmla="*/ 5559 w 81893"/>
                    <a:gd name="csY12" fmla="*/ 59121 h 79096"/>
                    <a:gd name="csX13" fmla="*/ 0 w 81893"/>
                    <a:gd name="csY13" fmla="*/ 39146 h 79096"/>
                    <a:gd name="csX14" fmla="*/ 21965 w 81893"/>
                    <a:gd name="csY14" fmla="*/ 20645 h 79096"/>
                    <a:gd name="csX15" fmla="*/ 14101 w 81893"/>
                    <a:gd name="csY15" fmla="*/ 39548 h 79096"/>
                    <a:gd name="csX16" fmla="*/ 21965 w 81893"/>
                    <a:gd name="csY16" fmla="*/ 58451 h 79096"/>
                    <a:gd name="csX17" fmla="*/ 40811 w 81893"/>
                    <a:gd name="csY17" fmla="*/ 66360 h 79096"/>
                    <a:gd name="csX18" fmla="*/ 59657 w 81893"/>
                    <a:gd name="csY18" fmla="*/ 58585 h 79096"/>
                    <a:gd name="csX19" fmla="*/ 67521 w 81893"/>
                    <a:gd name="csY19" fmla="*/ 39950 h 79096"/>
                    <a:gd name="csX20" fmla="*/ 59793 w 81893"/>
                    <a:gd name="csY20" fmla="*/ 20779 h 79096"/>
                    <a:gd name="csX21" fmla="*/ 40811 w 81893"/>
                    <a:gd name="csY21" fmla="*/ 13004 h 79096"/>
                    <a:gd name="csX22" fmla="*/ 21829 w 81893"/>
                    <a:gd name="csY22" fmla="*/ 20779 h 790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81893" h="79096">
                      <a:moveTo>
                        <a:pt x="0" y="39146"/>
                      </a:moveTo>
                      <a:cubicBezTo>
                        <a:pt x="0" y="33783"/>
                        <a:pt x="1084" y="28823"/>
                        <a:pt x="3254" y="23997"/>
                      </a:cubicBezTo>
                      <a:cubicBezTo>
                        <a:pt x="5423" y="19171"/>
                        <a:pt x="8271" y="15015"/>
                        <a:pt x="11931" y="11529"/>
                      </a:cubicBezTo>
                      <a:cubicBezTo>
                        <a:pt x="15592" y="8044"/>
                        <a:pt x="19931" y="5228"/>
                        <a:pt x="24948" y="3083"/>
                      </a:cubicBezTo>
                      <a:cubicBezTo>
                        <a:pt x="29964" y="938"/>
                        <a:pt x="35252" y="0"/>
                        <a:pt x="40811" y="0"/>
                      </a:cubicBezTo>
                      <a:cubicBezTo>
                        <a:pt x="48404" y="0"/>
                        <a:pt x="55319" y="1743"/>
                        <a:pt x="61556" y="5228"/>
                      </a:cubicBezTo>
                      <a:cubicBezTo>
                        <a:pt x="67928" y="8714"/>
                        <a:pt x="72809" y="13540"/>
                        <a:pt x="76470" y="19573"/>
                      </a:cubicBezTo>
                      <a:cubicBezTo>
                        <a:pt x="80131" y="25606"/>
                        <a:pt x="81893" y="32309"/>
                        <a:pt x="81893" y="39548"/>
                      </a:cubicBezTo>
                      <a:cubicBezTo>
                        <a:pt x="81893" y="44642"/>
                        <a:pt x="80673" y="49871"/>
                        <a:pt x="78368" y="55099"/>
                      </a:cubicBezTo>
                      <a:cubicBezTo>
                        <a:pt x="76063" y="60328"/>
                        <a:pt x="72809" y="64752"/>
                        <a:pt x="68742" y="68371"/>
                      </a:cubicBezTo>
                      <a:cubicBezTo>
                        <a:pt x="61149" y="75476"/>
                        <a:pt x="51793" y="79096"/>
                        <a:pt x="40947" y="79096"/>
                      </a:cubicBezTo>
                      <a:cubicBezTo>
                        <a:pt x="33625" y="79096"/>
                        <a:pt x="26710" y="77353"/>
                        <a:pt x="20473" y="73734"/>
                      </a:cubicBezTo>
                      <a:cubicBezTo>
                        <a:pt x="14236" y="70114"/>
                        <a:pt x="9220" y="65288"/>
                        <a:pt x="5559" y="59121"/>
                      </a:cubicBezTo>
                      <a:cubicBezTo>
                        <a:pt x="1898" y="52954"/>
                        <a:pt x="0" y="46251"/>
                        <a:pt x="0" y="39146"/>
                      </a:cubicBezTo>
                      <a:close/>
                      <a:moveTo>
                        <a:pt x="21965" y="20645"/>
                      </a:moveTo>
                      <a:cubicBezTo>
                        <a:pt x="16677" y="25874"/>
                        <a:pt x="14101" y="32175"/>
                        <a:pt x="14101" y="39548"/>
                      </a:cubicBezTo>
                      <a:cubicBezTo>
                        <a:pt x="14101" y="46921"/>
                        <a:pt x="16677" y="53222"/>
                        <a:pt x="21965" y="58451"/>
                      </a:cubicBezTo>
                      <a:cubicBezTo>
                        <a:pt x="27253" y="63679"/>
                        <a:pt x="33489" y="66360"/>
                        <a:pt x="40811" y="66360"/>
                      </a:cubicBezTo>
                      <a:cubicBezTo>
                        <a:pt x="48133" y="66360"/>
                        <a:pt x="54370" y="63813"/>
                        <a:pt x="59657" y="58585"/>
                      </a:cubicBezTo>
                      <a:cubicBezTo>
                        <a:pt x="64945" y="53356"/>
                        <a:pt x="67521" y="47190"/>
                        <a:pt x="67521" y="39950"/>
                      </a:cubicBezTo>
                      <a:cubicBezTo>
                        <a:pt x="67521" y="32711"/>
                        <a:pt x="64945" y="26008"/>
                        <a:pt x="59793" y="20779"/>
                      </a:cubicBezTo>
                      <a:cubicBezTo>
                        <a:pt x="54641" y="15551"/>
                        <a:pt x="48268" y="13004"/>
                        <a:pt x="40811" y="13004"/>
                      </a:cubicBezTo>
                      <a:cubicBezTo>
                        <a:pt x="33354" y="13004"/>
                        <a:pt x="26981" y="15551"/>
                        <a:pt x="21829" y="20779"/>
                      </a:cubicBezTo>
                      <a:close/>
                    </a:path>
                  </a:pathLst>
                </a:custGeom>
                <a:grpFill/>
                <a:ln w="8057" cap="flat">
                  <a:noFill/>
                  <a:prstDash val="solid"/>
                  <a:miter/>
                </a:ln>
              </p:spPr>
              <p:txBody>
                <a:bodyPr/>
                <a:lstStyle/>
                <a:p>
                  <a:endParaRPr lang="en-US" dirty="0"/>
                </a:p>
              </p:txBody>
            </p:sp>
            <p:sp>
              <p:nvSpPr>
                <p:cNvPr id="50" name="Figura a mano libera 49">
                  <a:extLst>
                    <a:ext uri="{FF2B5EF4-FFF2-40B4-BE49-F238E27FC236}">
                      <a16:creationId xmlns:a16="http://schemas.microsoft.com/office/drawing/2014/main" id="{F41CD595-04BF-A8CF-C91D-B68F4BA5F399}"/>
                    </a:ext>
                  </a:extLst>
                </p:cNvPr>
                <p:cNvSpPr/>
                <p:nvPr/>
              </p:nvSpPr>
              <p:spPr>
                <a:xfrm>
                  <a:off x="12233465" y="3759425"/>
                  <a:ext cx="81080" cy="106846"/>
                </a:xfrm>
                <a:custGeom>
                  <a:avLst/>
                  <a:gdLst>
                    <a:gd name="csX0" fmla="*/ 2576 w 81080"/>
                    <a:gd name="csY0" fmla="*/ 83118 h 106846"/>
                    <a:gd name="csX1" fmla="*/ 18575 w 81080"/>
                    <a:gd name="csY1" fmla="*/ 83118 h 106846"/>
                    <a:gd name="csX2" fmla="*/ 40269 w 81080"/>
                    <a:gd name="csY2" fmla="*/ 93843 h 106846"/>
                    <a:gd name="csX3" fmla="*/ 59793 w 81080"/>
                    <a:gd name="csY3" fmla="*/ 86872 h 106846"/>
                    <a:gd name="csX4" fmla="*/ 67115 w 81080"/>
                    <a:gd name="csY4" fmla="*/ 68237 h 106846"/>
                    <a:gd name="csX5" fmla="*/ 67115 w 81080"/>
                    <a:gd name="csY5" fmla="*/ 66762 h 106846"/>
                    <a:gd name="csX6" fmla="*/ 40540 w 81080"/>
                    <a:gd name="csY6" fmla="*/ 79230 h 106846"/>
                    <a:gd name="csX7" fmla="*/ 24948 w 81080"/>
                    <a:gd name="csY7" fmla="*/ 76013 h 106846"/>
                    <a:gd name="csX8" fmla="*/ 11932 w 81080"/>
                    <a:gd name="csY8" fmla="*/ 67433 h 106846"/>
                    <a:gd name="csX9" fmla="*/ 3254 w 81080"/>
                    <a:gd name="csY9" fmla="*/ 54697 h 106846"/>
                    <a:gd name="csX10" fmla="*/ 0 w 81080"/>
                    <a:gd name="csY10" fmla="*/ 39414 h 106846"/>
                    <a:gd name="csX11" fmla="*/ 3390 w 81080"/>
                    <a:gd name="csY11" fmla="*/ 23997 h 106846"/>
                    <a:gd name="csX12" fmla="*/ 12610 w 81080"/>
                    <a:gd name="csY12" fmla="*/ 10859 h 106846"/>
                    <a:gd name="csX13" fmla="*/ 40947 w 81080"/>
                    <a:gd name="csY13" fmla="*/ 0 h 106846"/>
                    <a:gd name="csX14" fmla="*/ 67928 w 81080"/>
                    <a:gd name="csY14" fmla="*/ 11127 h 106846"/>
                    <a:gd name="csX15" fmla="*/ 67928 w 81080"/>
                    <a:gd name="csY15" fmla="*/ 2011 h 106846"/>
                    <a:gd name="csX16" fmla="*/ 81080 w 81080"/>
                    <a:gd name="csY16" fmla="*/ 2011 h 106846"/>
                    <a:gd name="csX17" fmla="*/ 81080 w 81080"/>
                    <a:gd name="csY17" fmla="*/ 68639 h 106846"/>
                    <a:gd name="csX18" fmla="*/ 71996 w 81080"/>
                    <a:gd name="csY18" fmla="*/ 93709 h 106846"/>
                    <a:gd name="csX19" fmla="*/ 57624 w 81080"/>
                    <a:gd name="csY19" fmla="*/ 103361 h 106846"/>
                    <a:gd name="csX20" fmla="*/ 39320 w 81080"/>
                    <a:gd name="csY20" fmla="*/ 106847 h 106846"/>
                    <a:gd name="csX21" fmla="*/ 14643 w 81080"/>
                    <a:gd name="csY21" fmla="*/ 98803 h 106846"/>
                    <a:gd name="csX22" fmla="*/ 7322 w 81080"/>
                    <a:gd name="csY22" fmla="*/ 91832 h 106846"/>
                    <a:gd name="csX23" fmla="*/ 2305 w 81080"/>
                    <a:gd name="csY23" fmla="*/ 83252 h 106846"/>
                    <a:gd name="csX24" fmla="*/ 14236 w 81080"/>
                    <a:gd name="csY24" fmla="*/ 39548 h 106846"/>
                    <a:gd name="csX25" fmla="*/ 21965 w 81080"/>
                    <a:gd name="csY25" fmla="*/ 58451 h 106846"/>
                    <a:gd name="csX26" fmla="*/ 40405 w 81080"/>
                    <a:gd name="csY26" fmla="*/ 66360 h 106846"/>
                    <a:gd name="csX27" fmla="*/ 59251 w 81080"/>
                    <a:gd name="csY27" fmla="*/ 58317 h 106846"/>
                    <a:gd name="csX28" fmla="*/ 66979 w 81080"/>
                    <a:gd name="csY28" fmla="*/ 38878 h 106846"/>
                    <a:gd name="csX29" fmla="*/ 59251 w 81080"/>
                    <a:gd name="csY29" fmla="*/ 20377 h 106846"/>
                    <a:gd name="csX30" fmla="*/ 40269 w 81080"/>
                    <a:gd name="csY30" fmla="*/ 12870 h 106846"/>
                    <a:gd name="csX31" fmla="*/ 21829 w 81080"/>
                    <a:gd name="csY31" fmla="*/ 20779 h 106846"/>
                    <a:gd name="csX32" fmla="*/ 14101 w 81080"/>
                    <a:gd name="csY32" fmla="*/ 39682 h 1068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Lst>
                  <a:rect l="l" t="t" r="r" b="b"/>
                  <a:pathLst>
                    <a:path w="81080" h="106846">
                      <a:moveTo>
                        <a:pt x="2576" y="83118"/>
                      </a:moveTo>
                      <a:lnTo>
                        <a:pt x="18575" y="83118"/>
                      </a:lnTo>
                      <a:cubicBezTo>
                        <a:pt x="23999" y="90223"/>
                        <a:pt x="31185" y="93843"/>
                        <a:pt x="40269" y="93843"/>
                      </a:cubicBezTo>
                      <a:cubicBezTo>
                        <a:pt x="48404" y="93843"/>
                        <a:pt x="54912" y="91564"/>
                        <a:pt x="59793" y="86872"/>
                      </a:cubicBezTo>
                      <a:cubicBezTo>
                        <a:pt x="64674" y="82314"/>
                        <a:pt x="67115" y="76013"/>
                        <a:pt x="67115" y="68237"/>
                      </a:cubicBezTo>
                      <a:lnTo>
                        <a:pt x="67115" y="66762"/>
                      </a:lnTo>
                      <a:cubicBezTo>
                        <a:pt x="59793" y="75074"/>
                        <a:pt x="50980" y="79230"/>
                        <a:pt x="40540" y="79230"/>
                      </a:cubicBezTo>
                      <a:cubicBezTo>
                        <a:pt x="35117" y="79230"/>
                        <a:pt x="29964" y="78158"/>
                        <a:pt x="24948" y="76013"/>
                      </a:cubicBezTo>
                      <a:cubicBezTo>
                        <a:pt x="19931" y="73868"/>
                        <a:pt x="15592" y="70918"/>
                        <a:pt x="11932" y="67433"/>
                      </a:cubicBezTo>
                      <a:cubicBezTo>
                        <a:pt x="8271" y="63813"/>
                        <a:pt x="5424" y="59657"/>
                        <a:pt x="3254" y="54697"/>
                      </a:cubicBezTo>
                      <a:cubicBezTo>
                        <a:pt x="1085" y="49737"/>
                        <a:pt x="0" y="44642"/>
                        <a:pt x="0" y="39414"/>
                      </a:cubicBezTo>
                      <a:cubicBezTo>
                        <a:pt x="0" y="34186"/>
                        <a:pt x="1085" y="29225"/>
                        <a:pt x="3390" y="23997"/>
                      </a:cubicBezTo>
                      <a:cubicBezTo>
                        <a:pt x="5695" y="18903"/>
                        <a:pt x="8813" y="14479"/>
                        <a:pt x="12610" y="10859"/>
                      </a:cubicBezTo>
                      <a:cubicBezTo>
                        <a:pt x="20067" y="3620"/>
                        <a:pt x="29422" y="0"/>
                        <a:pt x="40947" y="0"/>
                      </a:cubicBezTo>
                      <a:cubicBezTo>
                        <a:pt x="52472" y="0"/>
                        <a:pt x="61285" y="3754"/>
                        <a:pt x="67928" y="11127"/>
                      </a:cubicBezTo>
                      <a:lnTo>
                        <a:pt x="67928" y="2011"/>
                      </a:lnTo>
                      <a:lnTo>
                        <a:pt x="81080" y="2011"/>
                      </a:lnTo>
                      <a:lnTo>
                        <a:pt x="81080" y="68639"/>
                      </a:lnTo>
                      <a:cubicBezTo>
                        <a:pt x="81080" y="78962"/>
                        <a:pt x="78097" y="87274"/>
                        <a:pt x="71996" y="93709"/>
                      </a:cubicBezTo>
                      <a:cubicBezTo>
                        <a:pt x="68199" y="97865"/>
                        <a:pt x="63318" y="101082"/>
                        <a:pt x="57624" y="103361"/>
                      </a:cubicBezTo>
                      <a:cubicBezTo>
                        <a:pt x="51929" y="105640"/>
                        <a:pt x="45828" y="106847"/>
                        <a:pt x="39320" y="106847"/>
                      </a:cubicBezTo>
                      <a:cubicBezTo>
                        <a:pt x="29964" y="106847"/>
                        <a:pt x="21694" y="104166"/>
                        <a:pt x="14643" y="98803"/>
                      </a:cubicBezTo>
                      <a:cubicBezTo>
                        <a:pt x="11525" y="96256"/>
                        <a:pt x="9084" y="93977"/>
                        <a:pt x="7322" y="91832"/>
                      </a:cubicBezTo>
                      <a:cubicBezTo>
                        <a:pt x="5559" y="89687"/>
                        <a:pt x="3932" y="86738"/>
                        <a:pt x="2305" y="83252"/>
                      </a:cubicBezTo>
                      <a:close/>
                      <a:moveTo>
                        <a:pt x="14236" y="39548"/>
                      </a:moveTo>
                      <a:cubicBezTo>
                        <a:pt x="14236" y="46921"/>
                        <a:pt x="16813" y="53222"/>
                        <a:pt x="21965" y="58451"/>
                      </a:cubicBezTo>
                      <a:cubicBezTo>
                        <a:pt x="27117" y="63679"/>
                        <a:pt x="33218" y="66360"/>
                        <a:pt x="40405" y="66360"/>
                      </a:cubicBezTo>
                      <a:cubicBezTo>
                        <a:pt x="47590" y="66360"/>
                        <a:pt x="54099" y="63679"/>
                        <a:pt x="59251" y="58317"/>
                      </a:cubicBezTo>
                      <a:cubicBezTo>
                        <a:pt x="64403" y="52954"/>
                        <a:pt x="66979" y="46519"/>
                        <a:pt x="66979" y="38878"/>
                      </a:cubicBezTo>
                      <a:cubicBezTo>
                        <a:pt x="66979" y="31236"/>
                        <a:pt x="64403" y="25338"/>
                        <a:pt x="59251" y="20377"/>
                      </a:cubicBezTo>
                      <a:cubicBezTo>
                        <a:pt x="54099" y="15417"/>
                        <a:pt x="47726" y="12870"/>
                        <a:pt x="40269" y="12870"/>
                      </a:cubicBezTo>
                      <a:cubicBezTo>
                        <a:pt x="32812" y="12870"/>
                        <a:pt x="26982" y="15551"/>
                        <a:pt x="21829" y="20779"/>
                      </a:cubicBezTo>
                      <a:cubicBezTo>
                        <a:pt x="16677" y="26008"/>
                        <a:pt x="14101" y="32309"/>
                        <a:pt x="14101" y="39682"/>
                      </a:cubicBezTo>
                      <a:close/>
                    </a:path>
                  </a:pathLst>
                </a:custGeom>
                <a:grpFill/>
                <a:ln w="8057" cap="flat">
                  <a:noFill/>
                  <a:prstDash val="solid"/>
                  <a:miter/>
                </a:ln>
              </p:spPr>
              <p:txBody>
                <a:bodyPr/>
                <a:lstStyle/>
                <a:p>
                  <a:endParaRPr lang="en-US" dirty="0"/>
                </a:p>
              </p:txBody>
            </p:sp>
            <p:sp>
              <p:nvSpPr>
                <p:cNvPr id="51" name="Figura a mano libera 50">
                  <a:extLst>
                    <a:ext uri="{FF2B5EF4-FFF2-40B4-BE49-F238E27FC236}">
                      <a16:creationId xmlns:a16="http://schemas.microsoft.com/office/drawing/2014/main" id="{42A131DC-5268-B5C2-F5FF-5BB4D0934880}"/>
                    </a:ext>
                  </a:extLst>
                </p:cNvPr>
                <p:cNvSpPr/>
                <p:nvPr/>
              </p:nvSpPr>
              <p:spPr>
                <a:xfrm>
                  <a:off x="12323494" y="3761302"/>
                  <a:ext cx="75927" cy="100277"/>
                </a:xfrm>
                <a:custGeom>
                  <a:avLst/>
                  <a:gdLst>
                    <a:gd name="csX0" fmla="*/ 30236 w 75927"/>
                    <a:gd name="csY0" fmla="*/ 73734 h 100277"/>
                    <a:gd name="csX1" fmla="*/ 0 w 75927"/>
                    <a:gd name="csY1" fmla="*/ 0 h 100277"/>
                    <a:gd name="csX2" fmla="*/ 15457 w 75927"/>
                    <a:gd name="csY2" fmla="*/ 0 h 100277"/>
                    <a:gd name="csX3" fmla="*/ 37693 w 75927"/>
                    <a:gd name="csY3" fmla="*/ 58451 h 100277"/>
                    <a:gd name="csX4" fmla="*/ 60607 w 75927"/>
                    <a:gd name="csY4" fmla="*/ 0 h 100277"/>
                    <a:gd name="csX5" fmla="*/ 75928 w 75927"/>
                    <a:gd name="csY5" fmla="*/ 0 h 100277"/>
                    <a:gd name="csX6" fmla="*/ 33896 w 75927"/>
                    <a:gd name="csY6" fmla="*/ 100278 h 100277"/>
                    <a:gd name="csX7" fmla="*/ 19253 w 75927"/>
                    <a:gd name="csY7" fmla="*/ 100278 h 100277"/>
                    <a:gd name="csX8" fmla="*/ 30371 w 75927"/>
                    <a:gd name="csY8" fmla="*/ 73734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75927" h="100277">
                      <a:moveTo>
                        <a:pt x="30236" y="73734"/>
                      </a:moveTo>
                      <a:lnTo>
                        <a:pt x="0" y="0"/>
                      </a:lnTo>
                      <a:lnTo>
                        <a:pt x="15457" y="0"/>
                      </a:lnTo>
                      <a:lnTo>
                        <a:pt x="37693" y="58451"/>
                      </a:lnTo>
                      <a:lnTo>
                        <a:pt x="60607" y="0"/>
                      </a:lnTo>
                      <a:lnTo>
                        <a:pt x="75928" y="0"/>
                      </a:lnTo>
                      <a:lnTo>
                        <a:pt x="33896" y="100278"/>
                      </a:lnTo>
                      <a:lnTo>
                        <a:pt x="19253" y="100278"/>
                      </a:lnTo>
                      <a:lnTo>
                        <a:pt x="30371" y="73734"/>
                      </a:lnTo>
                      <a:close/>
                    </a:path>
                  </a:pathLst>
                </a:custGeom>
                <a:grpFill/>
                <a:ln w="8057" cap="flat">
                  <a:noFill/>
                  <a:prstDash val="solid"/>
                  <a:miter/>
                </a:ln>
              </p:spPr>
              <p:txBody>
                <a:bodyPr/>
                <a:lstStyle/>
                <a:p>
                  <a:endParaRPr lang="en-US" dirty="0"/>
                </a:p>
              </p:txBody>
            </p:sp>
            <p:sp>
              <p:nvSpPr>
                <p:cNvPr id="52" name="Figura a mano libera 51">
                  <a:extLst>
                    <a:ext uri="{FF2B5EF4-FFF2-40B4-BE49-F238E27FC236}">
                      <a16:creationId xmlns:a16="http://schemas.microsoft.com/office/drawing/2014/main" id="{5DA72AFF-48DC-3F7E-80A7-9628780D167A}"/>
                    </a:ext>
                  </a:extLst>
                </p:cNvPr>
                <p:cNvSpPr/>
                <p:nvPr/>
              </p:nvSpPr>
              <p:spPr>
                <a:xfrm>
                  <a:off x="12447148" y="3736366"/>
                  <a:ext cx="14914" cy="100143"/>
                </a:xfrm>
                <a:custGeom>
                  <a:avLst/>
                  <a:gdLst>
                    <a:gd name="csX0" fmla="*/ 0 w 14914"/>
                    <a:gd name="csY0" fmla="*/ 100144 h 100143"/>
                    <a:gd name="csX1" fmla="*/ 0 w 14914"/>
                    <a:gd name="csY1" fmla="*/ 0 h 100143"/>
                    <a:gd name="csX2" fmla="*/ 14914 w 14914"/>
                    <a:gd name="csY2" fmla="*/ 0 h 100143"/>
                    <a:gd name="csX3" fmla="*/ 14914 w 14914"/>
                    <a:gd name="csY3" fmla="*/ 100144 h 100143"/>
                    <a:gd name="csX4" fmla="*/ 0 w 14914"/>
                    <a:gd name="csY4" fmla="*/ 100144 h 100143"/>
                  </a:gdLst>
                  <a:ahLst/>
                  <a:cxnLst>
                    <a:cxn ang="0">
                      <a:pos x="csX0" y="csY0"/>
                    </a:cxn>
                    <a:cxn ang="0">
                      <a:pos x="csX1" y="csY1"/>
                    </a:cxn>
                    <a:cxn ang="0">
                      <a:pos x="csX2" y="csY2"/>
                    </a:cxn>
                    <a:cxn ang="0">
                      <a:pos x="csX3" y="csY3"/>
                    </a:cxn>
                    <a:cxn ang="0">
                      <a:pos x="csX4" y="csY4"/>
                    </a:cxn>
                  </a:cxnLst>
                  <a:rect l="l" t="t" r="r" b="b"/>
                  <a:pathLst>
                    <a:path w="14914" h="100143">
                      <a:moveTo>
                        <a:pt x="0" y="100144"/>
                      </a:moveTo>
                      <a:lnTo>
                        <a:pt x="0" y="0"/>
                      </a:lnTo>
                      <a:lnTo>
                        <a:pt x="14914" y="0"/>
                      </a:lnTo>
                      <a:lnTo>
                        <a:pt x="14914" y="100144"/>
                      </a:lnTo>
                      <a:lnTo>
                        <a:pt x="0" y="100144"/>
                      </a:lnTo>
                      <a:close/>
                    </a:path>
                  </a:pathLst>
                </a:custGeom>
                <a:grpFill/>
                <a:ln w="8057" cap="flat">
                  <a:noFill/>
                  <a:prstDash val="solid"/>
                  <a:miter/>
                </a:ln>
              </p:spPr>
              <p:txBody>
                <a:bodyPr/>
                <a:lstStyle/>
                <a:p>
                  <a:endParaRPr lang="en-US" dirty="0"/>
                </a:p>
              </p:txBody>
            </p:sp>
            <p:sp>
              <p:nvSpPr>
                <p:cNvPr id="53" name="Figura a mano libera 52">
                  <a:extLst>
                    <a:ext uri="{FF2B5EF4-FFF2-40B4-BE49-F238E27FC236}">
                      <a16:creationId xmlns:a16="http://schemas.microsoft.com/office/drawing/2014/main" id="{A2ABD226-6D2C-65B6-A53C-53D3E18D7765}"/>
                    </a:ext>
                  </a:extLst>
                </p:cNvPr>
                <p:cNvSpPr/>
                <p:nvPr/>
              </p:nvSpPr>
              <p:spPr>
                <a:xfrm>
                  <a:off x="12481044" y="3759157"/>
                  <a:ext cx="67385" cy="77353"/>
                </a:xfrm>
                <a:custGeom>
                  <a:avLst/>
                  <a:gdLst>
                    <a:gd name="csX0" fmla="*/ 136 w 67385"/>
                    <a:gd name="csY0" fmla="*/ 77353 h 77353"/>
                    <a:gd name="csX1" fmla="*/ 136 w 67385"/>
                    <a:gd name="csY1" fmla="*/ 2145 h 77353"/>
                    <a:gd name="csX2" fmla="*/ 13287 w 67385"/>
                    <a:gd name="csY2" fmla="*/ 2145 h 77353"/>
                    <a:gd name="csX3" fmla="*/ 13287 w 67385"/>
                    <a:gd name="csY3" fmla="*/ 10055 h 77353"/>
                    <a:gd name="csX4" fmla="*/ 35794 w 67385"/>
                    <a:gd name="csY4" fmla="*/ 0 h 77353"/>
                    <a:gd name="csX5" fmla="*/ 58708 w 67385"/>
                    <a:gd name="csY5" fmla="*/ 8580 h 77353"/>
                    <a:gd name="csX6" fmla="*/ 67386 w 67385"/>
                    <a:gd name="csY6" fmla="*/ 31236 h 77353"/>
                    <a:gd name="csX7" fmla="*/ 67386 w 67385"/>
                    <a:gd name="csY7" fmla="*/ 77353 h 77353"/>
                    <a:gd name="csX8" fmla="*/ 53149 w 67385"/>
                    <a:gd name="csY8" fmla="*/ 77353 h 77353"/>
                    <a:gd name="csX9" fmla="*/ 53149 w 67385"/>
                    <a:gd name="csY9" fmla="*/ 36331 h 77353"/>
                    <a:gd name="csX10" fmla="*/ 50031 w 67385"/>
                    <a:gd name="csY10" fmla="*/ 20511 h 77353"/>
                    <a:gd name="csX11" fmla="*/ 43523 w 67385"/>
                    <a:gd name="csY11" fmla="*/ 14881 h 77353"/>
                    <a:gd name="csX12" fmla="*/ 34167 w 67385"/>
                    <a:gd name="csY12" fmla="*/ 12736 h 77353"/>
                    <a:gd name="csX13" fmla="*/ 19660 w 67385"/>
                    <a:gd name="csY13" fmla="*/ 19037 h 77353"/>
                    <a:gd name="csX14" fmla="*/ 14372 w 67385"/>
                    <a:gd name="csY14" fmla="*/ 36331 h 77353"/>
                    <a:gd name="csX15" fmla="*/ 14372 w 67385"/>
                    <a:gd name="csY15" fmla="*/ 77353 h 77353"/>
                    <a:gd name="csX16" fmla="*/ 0 w 67385"/>
                    <a:gd name="csY16" fmla="*/ 77353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67385" h="77353">
                      <a:moveTo>
                        <a:pt x="136" y="77353"/>
                      </a:moveTo>
                      <a:lnTo>
                        <a:pt x="136" y="2145"/>
                      </a:lnTo>
                      <a:lnTo>
                        <a:pt x="13287" y="2145"/>
                      </a:lnTo>
                      <a:lnTo>
                        <a:pt x="13287" y="10055"/>
                      </a:lnTo>
                      <a:cubicBezTo>
                        <a:pt x="18440" y="3352"/>
                        <a:pt x="25897" y="0"/>
                        <a:pt x="35794" y="0"/>
                      </a:cubicBezTo>
                      <a:cubicBezTo>
                        <a:pt x="45692" y="0"/>
                        <a:pt x="52878" y="2815"/>
                        <a:pt x="58708" y="8580"/>
                      </a:cubicBezTo>
                      <a:cubicBezTo>
                        <a:pt x="64538" y="14345"/>
                        <a:pt x="67386" y="21852"/>
                        <a:pt x="67386" y="31236"/>
                      </a:cubicBezTo>
                      <a:lnTo>
                        <a:pt x="67386" y="77353"/>
                      </a:lnTo>
                      <a:lnTo>
                        <a:pt x="53149" y="77353"/>
                      </a:lnTo>
                      <a:lnTo>
                        <a:pt x="53149" y="36331"/>
                      </a:lnTo>
                      <a:cubicBezTo>
                        <a:pt x="53149" y="29091"/>
                        <a:pt x="52065" y="23729"/>
                        <a:pt x="50031" y="20511"/>
                      </a:cubicBezTo>
                      <a:cubicBezTo>
                        <a:pt x="48675" y="18232"/>
                        <a:pt x="46506" y="16355"/>
                        <a:pt x="43523" y="14881"/>
                      </a:cubicBezTo>
                      <a:cubicBezTo>
                        <a:pt x="40676" y="13540"/>
                        <a:pt x="37557" y="12736"/>
                        <a:pt x="34167" y="12736"/>
                      </a:cubicBezTo>
                      <a:cubicBezTo>
                        <a:pt x="28066" y="12736"/>
                        <a:pt x="23185" y="14881"/>
                        <a:pt x="19660" y="19037"/>
                      </a:cubicBezTo>
                      <a:cubicBezTo>
                        <a:pt x="16134" y="23193"/>
                        <a:pt x="14372" y="28957"/>
                        <a:pt x="14372" y="36331"/>
                      </a:cubicBezTo>
                      <a:lnTo>
                        <a:pt x="14372" y="77353"/>
                      </a:lnTo>
                      <a:lnTo>
                        <a:pt x="0" y="77353"/>
                      </a:lnTo>
                      <a:close/>
                    </a:path>
                  </a:pathLst>
                </a:custGeom>
                <a:grpFill/>
                <a:ln w="8057" cap="flat">
                  <a:noFill/>
                  <a:prstDash val="solid"/>
                  <a:miter/>
                </a:ln>
              </p:spPr>
              <p:txBody>
                <a:bodyPr/>
                <a:lstStyle/>
                <a:p>
                  <a:endParaRPr lang="en-US" dirty="0"/>
                </a:p>
              </p:txBody>
            </p:sp>
            <p:sp>
              <p:nvSpPr>
                <p:cNvPr id="54" name="Figura a mano libera 53">
                  <a:extLst>
                    <a:ext uri="{FF2B5EF4-FFF2-40B4-BE49-F238E27FC236}">
                      <a16:creationId xmlns:a16="http://schemas.microsoft.com/office/drawing/2014/main" id="{BBE8E9C7-8DF8-C2E6-9C32-478A3AF9BCF8}"/>
                    </a:ext>
                  </a:extLst>
                </p:cNvPr>
                <p:cNvSpPr/>
                <p:nvPr/>
              </p:nvSpPr>
              <p:spPr>
                <a:xfrm>
                  <a:off x="12560226" y="3759023"/>
                  <a:ext cx="52335" cy="79364"/>
                </a:xfrm>
                <a:custGeom>
                  <a:avLst/>
                  <a:gdLst>
                    <a:gd name="csX0" fmla="*/ 50573 w 52335"/>
                    <a:gd name="csY0" fmla="*/ 22254 h 79364"/>
                    <a:gd name="csX1" fmla="*/ 36608 w 52335"/>
                    <a:gd name="csY1" fmla="*/ 22254 h 79364"/>
                    <a:gd name="csX2" fmla="*/ 27117 w 52335"/>
                    <a:gd name="csY2" fmla="*/ 13138 h 79364"/>
                    <a:gd name="csX3" fmla="*/ 20473 w 52335"/>
                    <a:gd name="csY3" fmla="*/ 15417 h 79364"/>
                    <a:gd name="csX4" fmla="*/ 17762 w 52335"/>
                    <a:gd name="csY4" fmla="*/ 21316 h 79364"/>
                    <a:gd name="csX5" fmla="*/ 20067 w 52335"/>
                    <a:gd name="csY5" fmla="*/ 26812 h 79364"/>
                    <a:gd name="csX6" fmla="*/ 29422 w 52335"/>
                    <a:gd name="csY6" fmla="*/ 30834 h 79364"/>
                    <a:gd name="csX7" fmla="*/ 44879 w 52335"/>
                    <a:gd name="csY7" fmla="*/ 38476 h 79364"/>
                    <a:gd name="csX8" fmla="*/ 52336 w 52335"/>
                    <a:gd name="csY8" fmla="*/ 55367 h 79364"/>
                    <a:gd name="csX9" fmla="*/ 44607 w 52335"/>
                    <a:gd name="csY9" fmla="*/ 72259 h 79364"/>
                    <a:gd name="csX10" fmla="*/ 26032 w 52335"/>
                    <a:gd name="csY10" fmla="*/ 79364 h 79364"/>
                    <a:gd name="csX11" fmla="*/ 12609 w 52335"/>
                    <a:gd name="csY11" fmla="*/ 76013 h 79364"/>
                    <a:gd name="csX12" fmla="*/ 3118 w 52335"/>
                    <a:gd name="csY12" fmla="*/ 66628 h 79364"/>
                    <a:gd name="csX13" fmla="*/ 0 w 52335"/>
                    <a:gd name="csY13" fmla="*/ 52820 h 79364"/>
                    <a:gd name="csX14" fmla="*/ 14372 w 52335"/>
                    <a:gd name="csY14" fmla="*/ 52820 h 79364"/>
                    <a:gd name="csX15" fmla="*/ 18033 w 52335"/>
                    <a:gd name="csY15" fmla="*/ 62875 h 79364"/>
                    <a:gd name="csX16" fmla="*/ 26846 w 52335"/>
                    <a:gd name="csY16" fmla="*/ 66360 h 79364"/>
                    <a:gd name="csX17" fmla="*/ 34981 w 52335"/>
                    <a:gd name="csY17" fmla="*/ 63679 h 79364"/>
                    <a:gd name="csX18" fmla="*/ 38099 w 52335"/>
                    <a:gd name="csY18" fmla="*/ 56574 h 79364"/>
                    <a:gd name="csX19" fmla="*/ 35252 w 52335"/>
                    <a:gd name="csY19" fmla="*/ 49871 h 79364"/>
                    <a:gd name="csX20" fmla="*/ 24812 w 52335"/>
                    <a:gd name="csY20" fmla="*/ 44777 h 79364"/>
                    <a:gd name="csX21" fmla="*/ 10440 w 52335"/>
                    <a:gd name="csY21" fmla="*/ 37939 h 79364"/>
                    <a:gd name="csX22" fmla="*/ 3525 w 52335"/>
                    <a:gd name="csY22" fmla="*/ 23461 h 79364"/>
                    <a:gd name="csX23" fmla="*/ 10304 w 52335"/>
                    <a:gd name="csY23" fmla="*/ 6703 h 79364"/>
                    <a:gd name="csX24" fmla="*/ 27388 w 52335"/>
                    <a:gd name="csY24" fmla="*/ 0 h 79364"/>
                    <a:gd name="csX25" fmla="*/ 43930 w 52335"/>
                    <a:gd name="csY25" fmla="*/ 6167 h 79364"/>
                    <a:gd name="csX26" fmla="*/ 50709 w 52335"/>
                    <a:gd name="csY26" fmla="*/ 21986 h 793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52335" h="79364">
                      <a:moveTo>
                        <a:pt x="50573" y="22254"/>
                      </a:moveTo>
                      <a:lnTo>
                        <a:pt x="36608" y="22254"/>
                      </a:lnTo>
                      <a:cubicBezTo>
                        <a:pt x="35523" y="16222"/>
                        <a:pt x="32405" y="13138"/>
                        <a:pt x="27117" y="13138"/>
                      </a:cubicBezTo>
                      <a:cubicBezTo>
                        <a:pt x="24405" y="13138"/>
                        <a:pt x="22236" y="13942"/>
                        <a:pt x="20473" y="15417"/>
                      </a:cubicBezTo>
                      <a:cubicBezTo>
                        <a:pt x="18711" y="17026"/>
                        <a:pt x="17762" y="18903"/>
                        <a:pt x="17762" y="21316"/>
                      </a:cubicBezTo>
                      <a:cubicBezTo>
                        <a:pt x="17762" y="23729"/>
                        <a:pt x="18575" y="25606"/>
                        <a:pt x="20067" y="26812"/>
                      </a:cubicBezTo>
                      <a:cubicBezTo>
                        <a:pt x="21558" y="28019"/>
                        <a:pt x="24812" y="29494"/>
                        <a:pt x="29422" y="30834"/>
                      </a:cubicBezTo>
                      <a:cubicBezTo>
                        <a:pt x="36472" y="32979"/>
                        <a:pt x="41625" y="35526"/>
                        <a:pt x="44879" y="38476"/>
                      </a:cubicBezTo>
                      <a:cubicBezTo>
                        <a:pt x="49895" y="43302"/>
                        <a:pt x="52336" y="48932"/>
                        <a:pt x="52336" y="55367"/>
                      </a:cubicBezTo>
                      <a:cubicBezTo>
                        <a:pt x="52336" y="61802"/>
                        <a:pt x="49760" y="67567"/>
                        <a:pt x="44607" y="72259"/>
                      </a:cubicBezTo>
                      <a:cubicBezTo>
                        <a:pt x="39455" y="76951"/>
                        <a:pt x="33218" y="79364"/>
                        <a:pt x="26032" y="79364"/>
                      </a:cubicBezTo>
                      <a:cubicBezTo>
                        <a:pt x="21151" y="79364"/>
                        <a:pt x="16677" y="78292"/>
                        <a:pt x="12609" y="76013"/>
                      </a:cubicBezTo>
                      <a:cubicBezTo>
                        <a:pt x="8542" y="73734"/>
                        <a:pt x="5423" y="70650"/>
                        <a:pt x="3118" y="66628"/>
                      </a:cubicBezTo>
                      <a:cubicBezTo>
                        <a:pt x="1085" y="63143"/>
                        <a:pt x="136" y="58585"/>
                        <a:pt x="0" y="52820"/>
                      </a:cubicBezTo>
                      <a:lnTo>
                        <a:pt x="14372" y="52820"/>
                      </a:lnTo>
                      <a:cubicBezTo>
                        <a:pt x="14643" y="57244"/>
                        <a:pt x="15863" y="60596"/>
                        <a:pt x="18033" y="62875"/>
                      </a:cubicBezTo>
                      <a:cubicBezTo>
                        <a:pt x="20202" y="65154"/>
                        <a:pt x="23049" y="66360"/>
                        <a:pt x="26846" y="66360"/>
                      </a:cubicBezTo>
                      <a:cubicBezTo>
                        <a:pt x="30235" y="66360"/>
                        <a:pt x="32947" y="65422"/>
                        <a:pt x="34981" y="63679"/>
                      </a:cubicBezTo>
                      <a:cubicBezTo>
                        <a:pt x="37015" y="61936"/>
                        <a:pt x="38099" y="59523"/>
                        <a:pt x="38099" y="56574"/>
                      </a:cubicBezTo>
                      <a:cubicBezTo>
                        <a:pt x="38099" y="53624"/>
                        <a:pt x="37150" y="51480"/>
                        <a:pt x="35252" y="49871"/>
                      </a:cubicBezTo>
                      <a:cubicBezTo>
                        <a:pt x="33354" y="48262"/>
                        <a:pt x="29829" y="46519"/>
                        <a:pt x="24812" y="44777"/>
                      </a:cubicBezTo>
                      <a:cubicBezTo>
                        <a:pt x="18033" y="42631"/>
                        <a:pt x="13152" y="40352"/>
                        <a:pt x="10440" y="37939"/>
                      </a:cubicBezTo>
                      <a:cubicBezTo>
                        <a:pt x="5830" y="33918"/>
                        <a:pt x="3525" y="29091"/>
                        <a:pt x="3525" y="23461"/>
                      </a:cubicBezTo>
                      <a:cubicBezTo>
                        <a:pt x="3525" y="16758"/>
                        <a:pt x="5830" y="11127"/>
                        <a:pt x="10304" y="6703"/>
                      </a:cubicBezTo>
                      <a:cubicBezTo>
                        <a:pt x="14779" y="2279"/>
                        <a:pt x="20609" y="0"/>
                        <a:pt x="27388" y="0"/>
                      </a:cubicBezTo>
                      <a:cubicBezTo>
                        <a:pt x="34168" y="0"/>
                        <a:pt x="39591" y="2011"/>
                        <a:pt x="43930" y="6167"/>
                      </a:cubicBezTo>
                      <a:cubicBezTo>
                        <a:pt x="48268" y="10323"/>
                        <a:pt x="50438" y="15551"/>
                        <a:pt x="50709" y="21986"/>
                      </a:cubicBezTo>
                      <a:close/>
                    </a:path>
                  </a:pathLst>
                </a:custGeom>
                <a:grpFill/>
                <a:ln w="8057" cap="flat">
                  <a:noFill/>
                  <a:prstDash val="solid"/>
                  <a:miter/>
                </a:ln>
              </p:spPr>
              <p:txBody>
                <a:bodyPr/>
                <a:lstStyle/>
                <a:p>
                  <a:endParaRPr lang="en-US" dirty="0"/>
                </a:p>
              </p:txBody>
            </p:sp>
            <p:sp>
              <p:nvSpPr>
                <p:cNvPr id="55" name="Figura a mano libera 54">
                  <a:extLst>
                    <a:ext uri="{FF2B5EF4-FFF2-40B4-BE49-F238E27FC236}">
                      <a16:creationId xmlns:a16="http://schemas.microsoft.com/office/drawing/2014/main" id="{1878DD8C-DCCF-9AA1-8074-DD3B905DC37E}"/>
                    </a:ext>
                  </a:extLst>
                </p:cNvPr>
                <p:cNvSpPr/>
                <p:nvPr/>
              </p:nvSpPr>
              <p:spPr>
                <a:xfrm>
                  <a:off x="12619341"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en-US" dirty="0"/>
                </a:p>
              </p:txBody>
            </p:sp>
            <p:sp>
              <p:nvSpPr>
                <p:cNvPr id="56" name="Figura a mano libera 55">
                  <a:extLst>
                    <a:ext uri="{FF2B5EF4-FFF2-40B4-BE49-F238E27FC236}">
                      <a16:creationId xmlns:a16="http://schemas.microsoft.com/office/drawing/2014/main" id="{443DFA23-F84F-DFBE-E37B-CE0DE57CE0DF}"/>
                    </a:ext>
                  </a:extLst>
                </p:cNvPr>
                <p:cNvSpPr/>
                <p:nvPr/>
              </p:nvSpPr>
              <p:spPr>
                <a:xfrm>
                  <a:off x="12668016" y="3736232"/>
                  <a:ext cx="14236" cy="100277"/>
                </a:xfrm>
                <a:custGeom>
                  <a:avLst/>
                  <a:gdLst>
                    <a:gd name="csX0" fmla="*/ 0 w 14236"/>
                    <a:gd name="csY0" fmla="*/ 16624 h 100277"/>
                    <a:gd name="csX1" fmla="*/ 0 w 14236"/>
                    <a:gd name="csY1" fmla="*/ 0 h 100277"/>
                    <a:gd name="csX2" fmla="*/ 14236 w 14236"/>
                    <a:gd name="csY2" fmla="*/ 0 h 100277"/>
                    <a:gd name="csX3" fmla="*/ 14236 w 14236"/>
                    <a:gd name="csY3" fmla="*/ 16624 h 100277"/>
                    <a:gd name="csX4" fmla="*/ 0 w 14236"/>
                    <a:gd name="csY4" fmla="*/ 16624 h 100277"/>
                    <a:gd name="csX5" fmla="*/ 0 w 14236"/>
                    <a:gd name="csY5" fmla="*/ 100278 h 100277"/>
                    <a:gd name="csX6" fmla="*/ 0 w 14236"/>
                    <a:gd name="csY6" fmla="*/ 25069 h 100277"/>
                    <a:gd name="csX7" fmla="*/ 14236 w 14236"/>
                    <a:gd name="csY7" fmla="*/ 25069 h 100277"/>
                    <a:gd name="csX8" fmla="*/ 14236 w 14236"/>
                    <a:gd name="csY8" fmla="*/ 100278 h 100277"/>
                    <a:gd name="csX9" fmla="*/ 0 w 14236"/>
                    <a:gd name="csY9" fmla="*/ 100278 h 1002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4236" h="100277">
                      <a:moveTo>
                        <a:pt x="0" y="16624"/>
                      </a:moveTo>
                      <a:lnTo>
                        <a:pt x="0" y="0"/>
                      </a:lnTo>
                      <a:lnTo>
                        <a:pt x="14236" y="0"/>
                      </a:lnTo>
                      <a:lnTo>
                        <a:pt x="14236" y="16624"/>
                      </a:lnTo>
                      <a:lnTo>
                        <a:pt x="0" y="16624"/>
                      </a:lnTo>
                      <a:close/>
                      <a:moveTo>
                        <a:pt x="0" y="100278"/>
                      </a:moveTo>
                      <a:lnTo>
                        <a:pt x="0" y="25069"/>
                      </a:lnTo>
                      <a:lnTo>
                        <a:pt x="14236" y="25069"/>
                      </a:lnTo>
                      <a:lnTo>
                        <a:pt x="14236" y="100278"/>
                      </a:lnTo>
                      <a:lnTo>
                        <a:pt x="0" y="100278"/>
                      </a:lnTo>
                      <a:close/>
                    </a:path>
                  </a:pathLst>
                </a:custGeom>
                <a:grpFill/>
                <a:ln w="8057" cap="flat">
                  <a:noFill/>
                  <a:prstDash val="solid"/>
                  <a:miter/>
                </a:ln>
              </p:spPr>
              <p:txBody>
                <a:bodyPr/>
                <a:lstStyle/>
                <a:p>
                  <a:endParaRPr lang="en-US" dirty="0"/>
                </a:p>
              </p:txBody>
            </p:sp>
            <p:sp>
              <p:nvSpPr>
                <p:cNvPr id="57" name="Figura a mano libera 56">
                  <a:extLst>
                    <a:ext uri="{FF2B5EF4-FFF2-40B4-BE49-F238E27FC236}">
                      <a16:creationId xmlns:a16="http://schemas.microsoft.com/office/drawing/2014/main" id="{8BCD7DDA-B5BE-0902-B63C-EEE3FD21C7F5}"/>
                    </a:ext>
                  </a:extLst>
                </p:cNvPr>
                <p:cNvSpPr/>
                <p:nvPr/>
              </p:nvSpPr>
              <p:spPr>
                <a:xfrm>
                  <a:off x="12692014"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en-US" dirty="0"/>
                </a:p>
              </p:txBody>
            </p:sp>
            <p:sp>
              <p:nvSpPr>
                <p:cNvPr id="58" name="Figura a mano libera 57">
                  <a:extLst>
                    <a:ext uri="{FF2B5EF4-FFF2-40B4-BE49-F238E27FC236}">
                      <a16:creationId xmlns:a16="http://schemas.microsoft.com/office/drawing/2014/main" id="{ACDB1C7B-069C-32B4-387B-B618967A10B7}"/>
                    </a:ext>
                  </a:extLst>
                </p:cNvPr>
                <p:cNvSpPr/>
                <p:nvPr/>
              </p:nvSpPr>
              <p:spPr>
                <a:xfrm>
                  <a:off x="12740147" y="3761302"/>
                  <a:ext cx="67250" cy="77353"/>
                </a:xfrm>
                <a:custGeom>
                  <a:avLst/>
                  <a:gdLst>
                    <a:gd name="csX0" fmla="*/ 0 w 67250"/>
                    <a:gd name="csY0" fmla="*/ 46117 h 77353"/>
                    <a:gd name="csX1" fmla="*/ 0 w 67250"/>
                    <a:gd name="csY1" fmla="*/ 0 h 77353"/>
                    <a:gd name="csX2" fmla="*/ 14236 w 67250"/>
                    <a:gd name="csY2" fmla="*/ 0 h 77353"/>
                    <a:gd name="csX3" fmla="*/ 14236 w 67250"/>
                    <a:gd name="csY3" fmla="*/ 41023 h 77353"/>
                    <a:gd name="csX4" fmla="*/ 17355 w 67250"/>
                    <a:gd name="csY4" fmla="*/ 56842 h 77353"/>
                    <a:gd name="csX5" fmla="*/ 23863 w 67250"/>
                    <a:gd name="csY5" fmla="*/ 62472 h 77353"/>
                    <a:gd name="csX6" fmla="*/ 33218 w 67250"/>
                    <a:gd name="csY6" fmla="*/ 64618 h 77353"/>
                    <a:gd name="csX7" fmla="*/ 47726 w 67250"/>
                    <a:gd name="csY7" fmla="*/ 58317 h 77353"/>
                    <a:gd name="csX8" fmla="*/ 53014 w 67250"/>
                    <a:gd name="csY8" fmla="*/ 41023 h 77353"/>
                    <a:gd name="csX9" fmla="*/ 53014 w 67250"/>
                    <a:gd name="csY9" fmla="*/ 0 h 77353"/>
                    <a:gd name="csX10" fmla="*/ 67250 w 67250"/>
                    <a:gd name="csY10" fmla="*/ 0 h 77353"/>
                    <a:gd name="csX11" fmla="*/ 67250 w 67250"/>
                    <a:gd name="csY11" fmla="*/ 75208 h 77353"/>
                    <a:gd name="csX12" fmla="*/ 54098 w 67250"/>
                    <a:gd name="csY12" fmla="*/ 75208 h 77353"/>
                    <a:gd name="csX13" fmla="*/ 54098 w 67250"/>
                    <a:gd name="csY13" fmla="*/ 67299 h 77353"/>
                    <a:gd name="csX14" fmla="*/ 44879 w 67250"/>
                    <a:gd name="csY14" fmla="*/ 74672 h 77353"/>
                    <a:gd name="csX15" fmla="*/ 31727 w 67250"/>
                    <a:gd name="csY15" fmla="*/ 77353 h 77353"/>
                    <a:gd name="csX16" fmla="*/ 8813 w 67250"/>
                    <a:gd name="csY16" fmla="*/ 68773 h 77353"/>
                    <a:gd name="csX17" fmla="*/ 136 w 67250"/>
                    <a:gd name="csY17" fmla="*/ 46117 h 77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7250" h="77353">
                      <a:moveTo>
                        <a:pt x="0" y="46117"/>
                      </a:moveTo>
                      <a:lnTo>
                        <a:pt x="0" y="0"/>
                      </a:lnTo>
                      <a:lnTo>
                        <a:pt x="14236" y="0"/>
                      </a:lnTo>
                      <a:lnTo>
                        <a:pt x="14236" y="41023"/>
                      </a:lnTo>
                      <a:cubicBezTo>
                        <a:pt x="14236" y="48262"/>
                        <a:pt x="15321" y="53624"/>
                        <a:pt x="17355" y="56842"/>
                      </a:cubicBezTo>
                      <a:cubicBezTo>
                        <a:pt x="18711" y="59121"/>
                        <a:pt x="20880" y="60998"/>
                        <a:pt x="23863" y="62472"/>
                      </a:cubicBezTo>
                      <a:cubicBezTo>
                        <a:pt x="26846" y="63947"/>
                        <a:pt x="29829" y="64618"/>
                        <a:pt x="33218" y="64618"/>
                      </a:cubicBezTo>
                      <a:cubicBezTo>
                        <a:pt x="39320" y="64618"/>
                        <a:pt x="44201" y="62472"/>
                        <a:pt x="47726" y="58317"/>
                      </a:cubicBezTo>
                      <a:cubicBezTo>
                        <a:pt x="51251" y="54161"/>
                        <a:pt x="53014" y="48396"/>
                        <a:pt x="53014" y="41023"/>
                      </a:cubicBezTo>
                      <a:lnTo>
                        <a:pt x="53014" y="0"/>
                      </a:lnTo>
                      <a:lnTo>
                        <a:pt x="67250" y="0"/>
                      </a:lnTo>
                      <a:lnTo>
                        <a:pt x="67250" y="75208"/>
                      </a:lnTo>
                      <a:lnTo>
                        <a:pt x="54098" y="75208"/>
                      </a:lnTo>
                      <a:lnTo>
                        <a:pt x="54098" y="67299"/>
                      </a:lnTo>
                      <a:cubicBezTo>
                        <a:pt x="51793" y="70516"/>
                        <a:pt x="48675" y="72929"/>
                        <a:pt x="44879" y="74672"/>
                      </a:cubicBezTo>
                      <a:cubicBezTo>
                        <a:pt x="40947" y="76415"/>
                        <a:pt x="36608" y="77353"/>
                        <a:pt x="31727" y="77353"/>
                      </a:cubicBezTo>
                      <a:cubicBezTo>
                        <a:pt x="22236" y="77353"/>
                        <a:pt x="14643" y="74538"/>
                        <a:pt x="8813" y="68773"/>
                      </a:cubicBezTo>
                      <a:cubicBezTo>
                        <a:pt x="2983" y="63009"/>
                        <a:pt x="136" y="55501"/>
                        <a:pt x="136" y="46117"/>
                      </a:cubicBezTo>
                      <a:close/>
                    </a:path>
                  </a:pathLst>
                </a:custGeom>
                <a:grpFill/>
                <a:ln w="8057" cap="flat">
                  <a:noFill/>
                  <a:prstDash val="solid"/>
                  <a:miter/>
                </a:ln>
              </p:spPr>
              <p:txBody>
                <a:bodyPr/>
                <a:lstStyle/>
                <a:p>
                  <a:endParaRPr lang="en-US" dirty="0"/>
                </a:p>
              </p:txBody>
            </p:sp>
            <p:sp>
              <p:nvSpPr>
                <p:cNvPr id="59" name="Figura a mano libera 58">
                  <a:extLst>
                    <a:ext uri="{FF2B5EF4-FFF2-40B4-BE49-F238E27FC236}">
                      <a16:creationId xmlns:a16="http://schemas.microsoft.com/office/drawing/2014/main" id="{0090BF5F-690C-62A6-FAD4-76029717D59A}"/>
                    </a:ext>
                  </a:extLst>
                </p:cNvPr>
                <p:cNvSpPr/>
                <p:nvPr/>
              </p:nvSpPr>
              <p:spPr>
                <a:xfrm>
                  <a:off x="12819329" y="3736366"/>
                  <a:ext cx="37150" cy="100143"/>
                </a:xfrm>
                <a:custGeom>
                  <a:avLst/>
                  <a:gdLst>
                    <a:gd name="csX0" fmla="*/ 10304 w 37150"/>
                    <a:gd name="csY0" fmla="*/ 100144 h 100143"/>
                    <a:gd name="csX1" fmla="*/ 10304 w 37150"/>
                    <a:gd name="csY1" fmla="*/ 37805 h 100143"/>
                    <a:gd name="csX2" fmla="*/ 0 w 37150"/>
                    <a:gd name="csY2" fmla="*/ 37805 h 100143"/>
                    <a:gd name="csX3" fmla="*/ 0 w 37150"/>
                    <a:gd name="csY3" fmla="*/ 24935 h 100143"/>
                    <a:gd name="csX4" fmla="*/ 10304 w 37150"/>
                    <a:gd name="csY4" fmla="*/ 24935 h 100143"/>
                    <a:gd name="csX5" fmla="*/ 10304 w 37150"/>
                    <a:gd name="csY5" fmla="*/ 0 h 100143"/>
                    <a:gd name="csX6" fmla="*/ 24541 w 37150"/>
                    <a:gd name="csY6" fmla="*/ 0 h 100143"/>
                    <a:gd name="csX7" fmla="*/ 24541 w 37150"/>
                    <a:gd name="csY7" fmla="*/ 24935 h 100143"/>
                    <a:gd name="csX8" fmla="*/ 37150 w 37150"/>
                    <a:gd name="csY8" fmla="*/ 24935 h 100143"/>
                    <a:gd name="csX9" fmla="*/ 37150 w 37150"/>
                    <a:gd name="csY9" fmla="*/ 37805 h 100143"/>
                    <a:gd name="csX10" fmla="*/ 24541 w 37150"/>
                    <a:gd name="csY10" fmla="*/ 37805 h 100143"/>
                    <a:gd name="csX11" fmla="*/ 24541 w 37150"/>
                    <a:gd name="csY11" fmla="*/ 100144 h 100143"/>
                    <a:gd name="csX12" fmla="*/ 10304 w 37150"/>
                    <a:gd name="csY12" fmla="*/ 100144 h 100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7150" h="100143">
                      <a:moveTo>
                        <a:pt x="10304" y="100144"/>
                      </a:moveTo>
                      <a:lnTo>
                        <a:pt x="10304" y="37805"/>
                      </a:lnTo>
                      <a:lnTo>
                        <a:pt x="0" y="37805"/>
                      </a:lnTo>
                      <a:lnTo>
                        <a:pt x="0" y="24935"/>
                      </a:lnTo>
                      <a:lnTo>
                        <a:pt x="10304" y="24935"/>
                      </a:lnTo>
                      <a:lnTo>
                        <a:pt x="10304" y="0"/>
                      </a:lnTo>
                      <a:lnTo>
                        <a:pt x="24541" y="0"/>
                      </a:lnTo>
                      <a:lnTo>
                        <a:pt x="24541" y="24935"/>
                      </a:lnTo>
                      <a:lnTo>
                        <a:pt x="37150" y="24935"/>
                      </a:lnTo>
                      <a:lnTo>
                        <a:pt x="37150" y="37805"/>
                      </a:lnTo>
                      <a:lnTo>
                        <a:pt x="24541" y="37805"/>
                      </a:lnTo>
                      <a:lnTo>
                        <a:pt x="24541" y="100144"/>
                      </a:lnTo>
                      <a:lnTo>
                        <a:pt x="10304" y="100144"/>
                      </a:lnTo>
                      <a:close/>
                    </a:path>
                  </a:pathLst>
                </a:custGeom>
                <a:grpFill/>
                <a:ln w="8057" cap="flat">
                  <a:noFill/>
                  <a:prstDash val="solid"/>
                  <a:miter/>
                </a:ln>
              </p:spPr>
              <p:txBody>
                <a:bodyPr/>
                <a:lstStyle/>
                <a:p>
                  <a:endParaRPr lang="en-US" dirty="0"/>
                </a:p>
              </p:txBody>
            </p:sp>
            <p:sp>
              <p:nvSpPr>
                <p:cNvPr id="60" name="Figura a mano libera 59">
                  <a:extLst>
                    <a:ext uri="{FF2B5EF4-FFF2-40B4-BE49-F238E27FC236}">
                      <a16:creationId xmlns:a16="http://schemas.microsoft.com/office/drawing/2014/main" id="{6B22BEEC-1CA9-E952-02D1-7506A4442B7C}"/>
                    </a:ext>
                  </a:extLst>
                </p:cNvPr>
                <p:cNvSpPr/>
                <p:nvPr/>
              </p:nvSpPr>
              <p:spPr>
                <a:xfrm>
                  <a:off x="12862851" y="3758620"/>
                  <a:ext cx="77690" cy="79900"/>
                </a:xfrm>
                <a:custGeom>
                  <a:avLst/>
                  <a:gdLst>
                    <a:gd name="csX0" fmla="*/ 14236 w 77690"/>
                    <a:gd name="csY0" fmla="*/ 46519 h 79900"/>
                    <a:gd name="csX1" fmla="*/ 23321 w 77690"/>
                    <a:gd name="csY1" fmla="*/ 61400 h 79900"/>
                    <a:gd name="csX2" fmla="*/ 39184 w 77690"/>
                    <a:gd name="csY2" fmla="*/ 67031 h 79900"/>
                    <a:gd name="csX3" fmla="*/ 60607 w 77690"/>
                    <a:gd name="csY3" fmla="*/ 54295 h 79900"/>
                    <a:gd name="csX4" fmla="*/ 74979 w 77690"/>
                    <a:gd name="csY4" fmla="*/ 54295 h 79900"/>
                    <a:gd name="csX5" fmla="*/ 60742 w 77690"/>
                    <a:gd name="csY5" fmla="*/ 72929 h 79900"/>
                    <a:gd name="csX6" fmla="*/ 38642 w 77690"/>
                    <a:gd name="csY6" fmla="*/ 79900 h 79900"/>
                    <a:gd name="csX7" fmla="*/ 19253 w 77690"/>
                    <a:gd name="csY7" fmla="*/ 74538 h 79900"/>
                    <a:gd name="csX8" fmla="*/ 5152 w 77690"/>
                    <a:gd name="csY8" fmla="*/ 60059 h 79900"/>
                    <a:gd name="csX9" fmla="*/ 0 w 77690"/>
                    <a:gd name="csY9" fmla="*/ 40218 h 79900"/>
                    <a:gd name="csX10" fmla="*/ 5152 w 77690"/>
                    <a:gd name="csY10" fmla="*/ 19975 h 79900"/>
                    <a:gd name="csX11" fmla="*/ 19389 w 77690"/>
                    <a:gd name="csY11" fmla="*/ 5362 h 79900"/>
                    <a:gd name="csX12" fmla="*/ 39049 w 77690"/>
                    <a:gd name="csY12" fmla="*/ 0 h 79900"/>
                    <a:gd name="csX13" fmla="*/ 53963 w 77690"/>
                    <a:gd name="csY13" fmla="*/ 3083 h 79900"/>
                    <a:gd name="csX14" fmla="*/ 66301 w 77690"/>
                    <a:gd name="csY14" fmla="*/ 11529 h 79900"/>
                    <a:gd name="csX15" fmla="*/ 74572 w 77690"/>
                    <a:gd name="csY15" fmla="*/ 23997 h 79900"/>
                    <a:gd name="csX16" fmla="*/ 77690 w 77690"/>
                    <a:gd name="csY16" fmla="*/ 39146 h 79900"/>
                    <a:gd name="csX17" fmla="*/ 77284 w 77690"/>
                    <a:gd name="csY17" fmla="*/ 46251 h 79900"/>
                    <a:gd name="csX18" fmla="*/ 14508 w 77690"/>
                    <a:gd name="csY18" fmla="*/ 46251 h 79900"/>
                    <a:gd name="csX19" fmla="*/ 14101 w 77690"/>
                    <a:gd name="csY19" fmla="*/ 35660 h 79900"/>
                    <a:gd name="csX20" fmla="*/ 63454 w 77690"/>
                    <a:gd name="csY20" fmla="*/ 35660 h 79900"/>
                    <a:gd name="csX21" fmla="*/ 55590 w 77690"/>
                    <a:gd name="csY21" fmla="*/ 19573 h 79900"/>
                    <a:gd name="csX22" fmla="*/ 38777 w 77690"/>
                    <a:gd name="csY22" fmla="*/ 12870 h 79900"/>
                    <a:gd name="csX23" fmla="*/ 28608 w 77690"/>
                    <a:gd name="csY23" fmla="*/ 15015 h 79900"/>
                    <a:gd name="csX24" fmla="*/ 20202 w 77690"/>
                    <a:gd name="csY24" fmla="*/ 21048 h 79900"/>
                    <a:gd name="csX25" fmla="*/ 16270 w 77690"/>
                    <a:gd name="csY25" fmla="*/ 27080 h 79900"/>
                    <a:gd name="csX26" fmla="*/ 14236 w 77690"/>
                    <a:gd name="csY26" fmla="*/ 35526 h 799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7690" h="79900">
                      <a:moveTo>
                        <a:pt x="14236" y="46519"/>
                      </a:moveTo>
                      <a:cubicBezTo>
                        <a:pt x="15728" y="52686"/>
                        <a:pt x="18846" y="57646"/>
                        <a:pt x="23321" y="61400"/>
                      </a:cubicBezTo>
                      <a:cubicBezTo>
                        <a:pt x="27795" y="65154"/>
                        <a:pt x="33083" y="67031"/>
                        <a:pt x="39184" y="67031"/>
                      </a:cubicBezTo>
                      <a:cubicBezTo>
                        <a:pt x="48539" y="67031"/>
                        <a:pt x="55590" y="62741"/>
                        <a:pt x="60607" y="54295"/>
                      </a:cubicBezTo>
                      <a:lnTo>
                        <a:pt x="74979" y="54295"/>
                      </a:lnTo>
                      <a:cubicBezTo>
                        <a:pt x="71996" y="62070"/>
                        <a:pt x="67250" y="68371"/>
                        <a:pt x="60742" y="72929"/>
                      </a:cubicBezTo>
                      <a:cubicBezTo>
                        <a:pt x="54234" y="77621"/>
                        <a:pt x="46777" y="79900"/>
                        <a:pt x="38642" y="79900"/>
                      </a:cubicBezTo>
                      <a:cubicBezTo>
                        <a:pt x="31727" y="79900"/>
                        <a:pt x="25219" y="78158"/>
                        <a:pt x="19253" y="74538"/>
                      </a:cubicBezTo>
                      <a:cubicBezTo>
                        <a:pt x="13287" y="70918"/>
                        <a:pt x="8542" y="66092"/>
                        <a:pt x="5152" y="60059"/>
                      </a:cubicBezTo>
                      <a:cubicBezTo>
                        <a:pt x="1627" y="54027"/>
                        <a:pt x="0" y="47324"/>
                        <a:pt x="0" y="40218"/>
                      </a:cubicBezTo>
                      <a:cubicBezTo>
                        <a:pt x="0" y="33113"/>
                        <a:pt x="1763" y="26142"/>
                        <a:pt x="5152" y="19975"/>
                      </a:cubicBezTo>
                      <a:cubicBezTo>
                        <a:pt x="8677" y="13808"/>
                        <a:pt x="13287" y="8982"/>
                        <a:pt x="19389" y="5362"/>
                      </a:cubicBezTo>
                      <a:cubicBezTo>
                        <a:pt x="25355" y="1743"/>
                        <a:pt x="31863" y="0"/>
                        <a:pt x="39049" y="0"/>
                      </a:cubicBezTo>
                      <a:cubicBezTo>
                        <a:pt x="44336" y="0"/>
                        <a:pt x="49217" y="1073"/>
                        <a:pt x="53963" y="3083"/>
                      </a:cubicBezTo>
                      <a:cubicBezTo>
                        <a:pt x="58708" y="5228"/>
                        <a:pt x="62776" y="7910"/>
                        <a:pt x="66301" y="11529"/>
                      </a:cubicBezTo>
                      <a:cubicBezTo>
                        <a:pt x="69691" y="15015"/>
                        <a:pt x="72538" y="19171"/>
                        <a:pt x="74572" y="23997"/>
                      </a:cubicBezTo>
                      <a:cubicBezTo>
                        <a:pt x="76606" y="28823"/>
                        <a:pt x="77690" y="33917"/>
                        <a:pt x="77690" y="39146"/>
                      </a:cubicBezTo>
                      <a:cubicBezTo>
                        <a:pt x="77690" y="41157"/>
                        <a:pt x="77555" y="43570"/>
                        <a:pt x="77284" y="46251"/>
                      </a:cubicBezTo>
                      <a:lnTo>
                        <a:pt x="14508" y="46251"/>
                      </a:lnTo>
                      <a:close/>
                      <a:moveTo>
                        <a:pt x="14101" y="35660"/>
                      </a:moveTo>
                      <a:lnTo>
                        <a:pt x="63454" y="35660"/>
                      </a:lnTo>
                      <a:cubicBezTo>
                        <a:pt x="63047" y="29494"/>
                        <a:pt x="60471" y="24131"/>
                        <a:pt x="55590" y="19573"/>
                      </a:cubicBezTo>
                      <a:cubicBezTo>
                        <a:pt x="50709" y="15149"/>
                        <a:pt x="45150" y="12870"/>
                        <a:pt x="38777" y="12870"/>
                      </a:cubicBezTo>
                      <a:cubicBezTo>
                        <a:pt x="35388" y="12870"/>
                        <a:pt x="31998" y="13540"/>
                        <a:pt x="28608" y="15015"/>
                      </a:cubicBezTo>
                      <a:cubicBezTo>
                        <a:pt x="25219" y="16490"/>
                        <a:pt x="22507" y="18501"/>
                        <a:pt x="20202" y="21048"/>
                      </a:cubicBezTo>
                      <a:cubicBezTo>
                        <a:pt x="18440" y="23059"/>
                        <a:pt x="17084" y="24935"/>
                        <a:pt x="16270" y="27080"/>
                      </a:cubicBezTo>
                      <a:cubicBezTo>
                        <a:pt x="15457" y="29091"/>
                        <a:pt x="14779" y="31907"/>
                        <a:pt x="14236" y="35526"/>
                      </a:cubicBezTo>
                      <a:close/>
                    </a:path>
                  </a:pathLst>
                </a:custGeom>
                <a:grpFill/>
                <a:ln w="8057" cap="flat">
                  <a:noFill/>
                  <a:prstDash val="solid"/>
                  <a:miter/>
                </a:ln>
              </p:spPr>
              <p:txBody>
                <a:bodyPr/>
                <a:lstStyle/>
                <a:p>
                  <a:endParaRPr lang="en-US" dirty="0"/>
                </a:p>
              </p:txBody>
            </p:sp>
            <p:sp>
              <p:nvSpPr>
                <p:cNvPr id="61" name="Figura a mano libera 60">
                  <a:extLst>
                    <a:ext uri="{FF2B5EF4-FFF2-40B4-BE49-F238E27FC236}">
                      <a16:creationId xmlns:a16="http://schemas.microsoft.com/office/drawing/2014/main" id="{C23E45DA-BADE-CCE6-3338-16BF8E95D3FE}"/>
                    </a:ext>
                  </a:extLst>
                </p:cNvPr>
                <p:cNvSpPr/>
                <p:nvPr/>
              </p:nvSpPr>
              <p:spPr>
                <a:xfrm>
                  <a:off x="11323283" y="3084292"/>
                  <a:ext cx="350216" cy="389581"/>
                </a:xfrm>
                <a:custGeom>
                  <a:avLst/>
                  <a:gdLst>
                    <a:gd name="csX0" fmla="*/ 350216 w 350216"/>
                    <a:gd name="csY0" fmla="*/ 0 h 389581"/>
                    <a:gd name="csX1" fmla="*/ 350216 w 350216"/>
                    <a:gd name="csY1" fmla="*/ 389582 h 389581"/>
                    <a:gd name="csX2" fmla="*/ 290017 w 350216"/>
                    <a:gd name="csY2" fmla="*/ 389582 h 389581"/>
                    <a:gd name="csX3" fmla="*/ 72674 w 350216"/>
                    <a:gd name="csY3" fmla="*/ 125749 h 389581"/>
                    <a:gd name="csX4" fmla="*/ 72674 w 350216"/>
                    <a:gd name="csY4" fmla="*/ 389582 h 389581"/>
                    <a:gd name="csX5" fmla="*/ 0 w 350216"/>
                    <a:gd name="csY5" fmla="*/ 389582 h 389581"/>
                    <a:gd name="csX6" fmla="*/ 0 w 350216"/>
                    <a:gd name="csY6" fmla="*/ 0 h 389581"/>
                    <a:gd name="csX7" fmla="*/ 60200 w 350216"/>
                    <a:gd name="csY7" fmla="*/ 0 h 389581"/>
                    <a:gd name="csX8" fmla="*/ 277543 w 350216"/>
                    <a:gd name="csY8" fmla="*/ 263833 h 389581"/>
                    <a:gd name="csX9" fmla="*/ 277543 w 350216"/>
                    <a:gd name="csY9" fmla="*/ 0 h 389581"/>
                    <a:gd name="csX10" fmla="*/ 350216 w 350216"/>
                    <a:gd name="csY10" fmla="*/ 0 h 3895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350216" h="389581">
                      <a:moveTo>
                        <a:pt x="350216" y="0"/>
                      </a:moveTo>
                      <a:lnTo>
                        <a:pt x="350216" y="389582"/>
                      </a:lnTo>
                      <a:lnTo>
                        <a:pt x="290017" y="389582"/>
                      </a:lnTo>
                      <a:lnTo>
                        <a:pt x="72674" y="125749"/>
                      </a:lnTo>
                      <a:lnTo>
                        <a:pt x="72674" y="389582"/>
                      </a:lnTo>
                      <a:lnTo>
                        <a:pt x="0" y="389582"/>
                      </a:lnTo>
                      <a:lnTo>
                        <a:pt x="0" y="0"/>
                      </a:lnTo>
                      <a:lnTo>
                        <a:pt x="60200" y="0"/>
                      </a:lnTo>
                      <a:lnTo>
                        <a:pt x="277543" y="263833"/>
                      </a:lnTo>
                      <a:lnTo>
                        <a:pt x="277543" y="0"/>
                      </a:lnTo>
                      <a:lnTo>
                        <a:pt x="350216" y="0"/>
                      </a:lnTo>
                      <a:close/>
                    </a:path>
                  </a:pathLst>
                </a:custGeom>
                <a:grpFill/>
                <a:ln w="8057" cap="flat">
                  <a:noFill/>
                  <a:prstDash val="solid"/>
                  <a:miter/>
                </a:ln>
              </p:spPr>
              <p:txBody>
                <a:bodyPr/>
                <a:lstStyle/>
                <a:p>
                  <a:endParaRPr lang="en-US" dirty="0"/>
                </a:p>
              </p:txBody>
            </p:sp>
            <p:sp>
              <p:nvSpPr>
                <p:cNvPr id="62" name="Figura a mano libera 61">
                  <a:extLst>
                    <a:ext uri="{FF2B5EF4-FFF2-40B4-BE49-F238E27FC236}">
                      <a16:creationId xmlns:a16="http://schemas.microsoft.com/office/drawing/2014/main" id="{A5F1F1B3-BDC3-AC90-AACB-A6ED621555A8}"/>
                    </a:ext>
                  </a:extLst>
                </p:cNvPr>
                <p:cNvSpPr/>
                <p:nvPr/>
              </p:nvSpPr>
              <p:spPr>
                <a:xfrm>
                  <a:off x="12250278" y="3075042"/>
                  <a:ext cx="328929" cy="418807"/>
                </a:xfrm>
                <a:custGeom>
                  <a:avLst/>
                  <a:gdLst>
                    <a:gd name="csX0" fmla="*/ 136 w 328929"/>
                    <a:gd name="csY0" fmla="*/ 370009 h 418807"/>
                    <a:gd name="csX1" fmla="*/ 26575 w 328929"/>
                    <a:gd name="csY1" fmla="*/ 311290 h 418807"/>
                    <a:gd name="csX2" fmla="*/ 162431 w 328929"/>
                    <a:gd name="csY2" fmla="*/ 356067 h 418807"/>
                    <a:gd name="csX3" fmla="*/ 253680 w 328929"/>
                    <a:gd name="csY3" fmla="*/ 303112 h 418807"/>
                    <a:gd name="csX4" fmla="*/ 8949 w 328929"/>
                    <a:gd name="csY4" fmla="*/ 121594 h 418807"/>
                    <a:gd name="csX5" fmla="*/ 174905 w 328929"/>
                    <a:gd name="csY5" fmla="*/ 0 h 418807"/>
                    <a:gd name="csX6" fmla="*/ 311981 w 328929"/>
                    <a:gd name="csY6" fmla="*/ 36062 h 418807"/>
                    <a:gd name="csX7" fmla="*/ 287847 w 328929"/>
                    <a:gd name="csY7" fmla="*/ 94781 h 418807"/>
                    <a:gd name="csX8" fmla="*/ 174227 w 328929"/>
                    <a:gd name="csY8" fmla="*/ 62741 h 418807"/>
                    <a:gd name="csX9" fmla="*/ 84741 w 328929"/>
                    <a:gd name="csY9" fmla="*/ 117974 h 418807"/>
                    <a:gd name="csX10" fmla="*/ 328929 w 328929"/>
                    <a:gd name="csY10" fmla="*/ 297750 h 418807"/>
                    <a:gd name="csX11" fmla="*/ 162431 w 328929"/>
                    <a:gd name="csY11" fmla="*/ 418807 h 418807"/>
                    <a:gd name="csX12" fmla="*/ 0 w 328929"/>
                    <a:gd name="csY12" fmla="*/ 369875 h 4188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28929" h="418807">
                      <a:moveTo>
                        <a:pt x="136" y="370009"/>
                      </a:moveTo>
                      <a:lnTo>
                        <a:pt x="26575" y="311290"/>
                      </a:lnTo>
                      <a:cubicBezTo>
                        <a:pt x="59522" y="337432"/>
                        <a:pt x="111858" y="356067"/>
                        <a:pt x="162431" y="356067"/>
                      </a:cubicBezTo>
                      <a:cubicBezTo>
                        <a:pt x="226563" y="356067"/>
                        <a:pt x="253680" y="333410"/>
                        <a:pt x="253680" y="303112"/>
                      </a:cubicBezTo>
                      <a:cubicBezTo>
                        <a:pt x="253680" y="215302"/>
                        <a:pt x="8949" y="272815"/>
                        <a:pt x="8949" y="121594"/>
                      </a:cubicBezTo>
                      <a:cubicBezTo>
                        <a:pt x="8949" y="55904"/>
                        <a:pt x="61962" y="0"/>
                        <a:pt x="174905" y="0"/>
                      </a:cubicBezTo>
                      <a:cubicBezTo>
                        <a:pt x="224393" y="0"/>
                        <a:pt x="276051" y="12736"/>
                        <a:pt x="311981" y="36062"/>
                      </a:cubicBezTo>
                      <a:lnTo>
                        <a:pt x="287847" y="94781"/>
                      </a:lnTo>
                      <a:cubicBezTo>
                        <a:pt x="250832" y="73197"/>
                        <a:pt x="210157" y="62741"/>
                        <a:pt x="174227" y="62741"/>
                      </a:cubicBezTo>
                      <a:cubicBezTo>
                        <a:pt x="110637" y="62741"/>
                        <a:pt x="84741" y="87140"/>
                        <a:pt x="84741" y="117974"/>
                      </a:cubicBezTo>
                      <a:cubicBezTo>
                        <a:pt x="84741" y="204712"/>
                        <a:pt x="328929" y="148272"/>
                        <a:pt x="328929" y="297750"/>
                      </a:cubicBezTo>
                      <a:cubicBezTo>
                        <a:pt x="328929" y="362904"/>
                        <a:pt x="275373" y="418807"/>
                        <a:pt x="162431" y="418807"/>
                      </a:cubicBezTo>
                      <a:cubicBezTo>
                        <a:pt x="98299" y="418807"/>
                        <a:pt x="34168" y="398966"/>
                        <a:pt x="0" y="369875"/>
                      </a:cubicBezTo>
                      <a:close/>
                    </a:path>
                  </a:pathLst>
                </a:custGeom>
                <a:grpFill/>
                <a:ln w="8057" cap="flat">
                  <a:noFill/>
                  <a:prstDash val="solid"/>
                  <a:miter/>
                </a:ln>
              </p:spPr>
              <p:txBody>
                <a:bodyPr/>
                <a:lstStyle/>
                <a:p>
                  <a:endParaRPr lang="en-US" dirty="0"/>
                </a:p>
              </p:txBody>
            </p:sp>
            <p:sp>
              <p:nvSpPr>
                <p:cNvPr id="63" name="Figura a mano libera 62">
                  <a:extLst>
                    <a:ext uri="{FF2B5EF4-FFF2-40B4-BE49-F238E27FC236}">
                      <a16:creationId xmlns:a16="http://schemas.microsoft.com/office/drawing/2014/main" id="{CE9A8620-FE0B-36FB-57CE-A1A98CB4735E}"/>
                    </a:ext>
                  </a:extLst>
                </p:cNvPr>
                <p:cNvSpPr/>
                <p:nvPr/>
              </p:nvSpPr>
              <p:spPr>
                <a:xfrm>
                  <a:off x="12611070" y="3080941"/>
                  <a:ext cx="349538" cy="407143"/>
                </a:xfrm>
                <a:custGeom>
                  <a:avLst/>
                  <a:gdLst>
                    <a:gd name="csX0" fmla="*/ 136534 w 349538"/>
                    <a:gd name="csY0" fmla="*/ 63947 h 407143"/>
                    <a:gd name="csX1" fmla="*/ 0 w 349538"/>
                    <a:gd name="csY1" fmla="*/ 63947 h 407143"/>
                    <a:gd name="csX2" fmla="*/ 0 w 349538"/>
                    <a:gd name="csY2" fmla="*/ 0 h 407143"/>
                    <a:gd name="csX3" fmla="*/ 349538 w 349538"/>
                    <a:gd name="csY3" fmla="*/ 0 h 407143"/>
                    <a:gd name="csX4" fmla="*/ 349538 w 349538"/>
                    <a:gd name="csY4" fmla="*/ 63947 h 407143"/>
                    <a:gd name="csX5" fmla="*/ 213004 w 349538"/>
                    <a:gd name="csY5" fmla="*/ 63947 h 407143"/>
                    <a:gd name="csX6" fmla="*/ 213004 w 349538"/>
                    <a:gd name="csY6" fmla="*/ 407144 h 407143"/>
                    <a:gd name="csX7" fmla="*/ 136534 w 349538"/>
                    <a:gd name="csY7" fmla="*/ 407144 h 407143"/>
                    <a:gd name="csX8" fmla="*/ 136534 w 349538"/>
                    <a:gd name="csY8" fmla="*/ 63947 h 4071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349538" h="407143">
                      <a:moveTo>
                        <a:pt x="136534" y="63947"/>
                      </a:moveTo>
                      <a:lnTo>
                        <a:pt x="0" y="63947"/>
                      </a:lnTo>
                      <a:lnTo>
                        <a:pt x="0" y="0"/>
                      </a:lnTo>
                      <a:lnTo>
                        <a:pt x="349538" y="0"/>
                      </a:lnTo>
                      <a:lnTo>
                        <a:pt x="349538" y="63947"/>
                      </a:lnTo>
                      <a:lnTo>
                        <a:pt x="213004" y="63947"/>
                      </a:lnTo>
                      <a:lnTo>
                        <a:pt x="213004" y="407144"/>
                      </a:lnTo>
                      <a:lnTo>
                        <a:pt x="136534" y="407144"/>
                      </a:lnTo>
                      <a:lnTo>
                        <a:pt x="136534" y="63947"/>
                      </a:lnTo>
                      <a:close/>
                    </a:path>
                  </a:pathLst>
                </a:custGeom>
                <a:grpFill/>
                <a:ln w="8057" cap="flat">
                  <a:noFill/>
                  <a:prstDash val="solid"/>
                  <a:miter/>
                </a:ln>
              </p:spPr>
              <p:txBody>
                <a:bodyPr/>
                <a:lstStyle/>
                <a:p>
                  <a:endParaRPr lang="en-US" dirty="0"/>
                </a:p>
              </p:txBody>
            </p:sp>
            <p:sp>
              <p:nvSpPr>
                <p:cNvPr id="320" name="Figura a mano libera 319">
                  <a:extLst>
                    <a:ext uri="{FF2B5EF4-FFF2-40B4-BE49-F238E27FC236}">
                      <a16:creationId xmlns:a16="http://schemas.microsoft.com/office/drawing/2014/main" id="{B4A7B667-D6B7-7648-73E5-7E2E79CEE6B0}"/>
                    </a:ext>
                  </a:extLst>
                </p:cNvPr>
                <p:cNvSpPr/>
                <p:nvPr/>
              </p:nvSpPr>
              <p:spPr>
                <a:xfrm>
                  <a:off x="13033011" y="3080807"/>
                  <a:ext cx="76469" cy="407278"/>
                </a:xfrm>
                <a:custGeom>
                  <a:avLst/>
                  <a:gdLst>
                    <a:gd name="csX0" fmla="*/ 0 w 76469"/>
                    <a:gd name="csY0" fmla="*/ 0 h 407278"/>
                    <a:gd name="csX1" fmla="*/ 76470 w 76469"/>
                    <a:gd name="csY1" fmla="*/ 0 h 407278"/>
                    <a:gd name="csX2" fmla="*/ 76470 w 76469"/>
                    <a:gd name="csY2" fmla="*/ 407278 h 407278"/>
                    <a:gd name="csX3" fmla="*/ 0 w 76469"/>
                    <a:gd name="csY3" fmla="*/ 407278 h 407278"/>
                    <a:gd name="csX4" fmla="*/ 0 w 76469"/>
                    <a:gd name="csY4" fmla="*/ 0 h 407278"/>
                  </a:gdLst>
                  <a:ahLst/>
                  <a:cxnLst>
                    <a:cxn ang="0">
                      <a:pos x="csX0" y="csY0"/>
                    </a:cxn>
                    <a:cxn ang="0">
                      <a:pos x="csX1" y="csY1"/>
                    </a:cxn>
                    <a:cxn ang="0">
                      <a:pos x="csX2" y="csY2"/>
                    </a:cxn>
                    <a:cxn ang="0">
                      <a:pos x="csX3" y="csY3"/>
                    </a:cxn>
                    <a:cxn ang="0">
                      <a:pos x="csX4" y="csY4"/>
                    </a:cxn>
                  </a:cxnLst>
                  <a:rect l="l" t="t" r="r" b="b"/>
                  <a:pathLst>
                    <a:path w="76469" h="407278">
                      <a:moveTo>
                        <a:pt x="0" y="0"/>
                      </a:moveTo>
                      <a:lnTo>
                        <a:pt x="76470" y="0"/>
                      </a:lnTo>
                      <a:lnTo>
                        <a:pt x="76470" y="407278"/>
                      </a:lnTo>
                      <a:lnTo>
                        <a:pt x="0" y="407278"/>
                      </a:lnTo>
                      <a:lnTo>
                        <a:pt x="0" y="0"/>
                      </a:lnTo>
                      <a:close/>
                    </a:path>
                  </a:pathLst>
                </a:custGeom>
                <a:grpFill/>
                <a:ln w="8057" cap="flat">
                  <a:noFill/>
                  <a:prstDash val="solid"/>
                  <a:miter/>
                </a:ln>
              </p:spPr>
              <p:txBody>
                <a:bodyPr/>
                <a:lstStyle/>
                <a:p>
                  <a:endParaRPr lang="en-US" dirty="0"/>
                </a:p>
              </p:txBody>
            </p:sp>
            <p:sp>
              <p:nvSpPr>
                <p:cNvPr id="321" name="Figura a mano libera 320">
                  <a:extLst>
                    <a:ext uri="{FF2B5EF4-FFF2-40B4-BE49-F238E27FC236}">
                      <a16:creationId xmlns:a16="http://schemas.microsoft.com/office/drawing/2014/main" id="{989FBC69-4814-CB86-3D17-AA31C6356FF7}"/>
                    </a:ext>
                  </a:extLst>
                </p:cNvPr>
                <p:cNvSpPr/>
                <p:nvPr/>
              </p:nvSpPr>
              <p:spPr>
                <a:xfrm>
                  <a:off x="11737224" y="3065390"/>
                  <a:ext cx="447159" cy="425376"/>
                </a:xfrm>
                <a:custGeom>
                  <a:avLst/>
                  <a:gdLst>
                    <a:gd name="csX0" fmla="*/ 447160 w 447159"/>
                    <a:gd name="csY0" fmla="*/ 355664 h 425376"/>
                    <a:gd name="csX1" fmla="*/ 447160 w 447159"/>
                    <a:gd name="csY1" fmla="*/ 424840 h 425376"/>
                    <a:gd name="csX2" fmla="*/ 436855 w 447159"/>
                    <a:gd name="csY2" fmla="*/ 425376 h 425376"/>
                    <a:gd name="csX3" fmla="*/ 388044 w 447159"/>
                    <a:gd name="csY3" fmla="*/ 417601 h 425376"/>
                    <a:gd name="csX4" fmla="*/ 339234 w 447159"/>
                    <a:gd name="csY4" fmla="*/ 391727 h 425376"/>
                    <a:gd name="csX5" fmla="*/ 285135 w 447159"/>
                    <a:gd name="csY5" fmla="*/ 415858 h 425376"/>
                    <a:gd name="csX6" fmla="*/ 220868 w 447159"/>
                    <a:gd name="csY6" fmla="*/ 424840 h 425376"/>
                    <a:gd name="csX7" fmla="*/ 109553 w 447159"/>
                    <a:gd name="csY7" fmla="*/ 396419 h 425376"/>
                    <a:gd name="csX8" fmla="*/ 29422 w 447159"/>
                    <a:gd name="csY8" fmla="*/ 318932 h 425376"/>
                    <a:gd name="csX9" fmla="*/ 0 w 447159"/>
                    <a:gd name="csY9" fmla="*/ 211817 h 425376"/>
                    <a:gd name="csX10" fmla="*/ 28879 w 447159"/>
                    <a:gd name="csY10" fmla="*/ 104836 h 425376"/>
                    <a:gd name="csX11" fmla="*/ 107926 w 447159"/>
                    <a:gd name="csY11" fmla="*/ 28153 h 425376"/>
                    <a:gd name="csX12" fmla="*/ 218292 w 447159"/>
                    <a:gd name="csY12" fmla="*/ 0 h 425376"/>
                    <a:gd name="csX13" fmla="*/ 329336 w 447159"/>
                    <a:gd name="csY13" fmla="*/ 28421 h 425376"/>
                    <a:gd name="csX14" fmla="*/ 410145 w 447159"/>
                    <a:gd name="csY14" fmla="*/ 105640 h 425376"/>
                    <a:gd name="csX15" fmla="*/ 439838 w 447159"/>
                    <a:gd name="csY15" fmla="*/ 211281 h 425376"/>
                    <a:gd name="csX16" fmla="*/ 428991 w 447159"/>
                    <a:gd name="csY16" fmla="*/ 281529 h 425376"/>
                    <a:gd name="csX17" fmla="*/ 390485 w 447159"/>
                    <a:gd name="csY17" fmla="*/ 345342 h 425376"/>
                    <a:gd name="csX18" fmla="*/ 434821 w 447159"/>
                    <a:gd name="csY18" fmla="*/ 357005 h 425376"/>
                    <a:gd name="csX19" fmla="*/ 447160 w 447159"/>
                    <a:gd name="csY19" fmla="*/ 355799 h 425376"/>
                    <a:gd name="csX20" fmla="*/ 77826 w 447159"/>
                    <a:gd name="csY20" fmla="*/ 231792 h 425376"/>
                    <a:gd name="csX21" fmla="*/ 136805 w 447159"/>
                    <a:gd name="csY21" fmla="*/ 224687 h 425376"/>
                    <a:gd name="csX22" fmla="*/ 203378 w 447159"/>
                    <a:gd name="csY22" fmla="*/ 233669 h 425376"/>
                    <a:gd name="csX23" fmla="*/ 271441 w 447159"/>
                    <a:gd name="csY23" fmla="*/ 263698 h 425376"/>
                    <a:gd name="csX24" fmla="*/ 328658 w 447159"/>
                    <a:gd name="csY24" fmla="*/ 303917 h 425376"/>
                    <a:gd name="csX25" fmla="*/ 355368 w 447159"/>
                    <a:gd name="csY25" fmla="*/ 261151 h 425376"/>
                    <a:gd name="csX26" fmla="*/ 363368 w 447159"/>
                    <a:gd name="csY26" fmla="*/ 212487 h 425376"/>
                    <a:gd name="csX27" fmla="*/ 351979 w 447159"/>
                    <a:gd name="csY27" fmla="*/ 157656 h 425376"/>
                    <a:gd name="csX28" fmla="*/ 321201 w 447159"/>
                    <a:gd name="csY28" fmla="*/ 112343 h 425376"/>
                    <a:gd name="csX29" fmla="*/ 275373 w 447159"/>
                    <a:gd name="csY29" fmla="*/ 82045 h 425376"/>
                    <a:gd name="csX30" fmla="*/ 219648 w 447159"/>
                    <a:gd name="csY30" fmla="*/ 70918 h 425376"/>
                    <a:gd name="csX31" fmla="*/ 148872 w 447159"/>
                    <a:gd name="csY31" fmla="*/ 90089 h 425376"/>
                    <a:gd name="csX32" fmla="*/ 95994 w 447159"/>
                    <a:gd name="csY32" fmla="*/ 141569 h 425376"/>
                    <a:gd name="csX33" fmla="*/ 76199 w 447159"/>
                    <a:gd name="csY33" fmla="*/ 210476 h 425376"/>
                    <a:gd name="csX34" fmla="*/ 77690 w 447159"/>
                    <a:gd name="csY34" fmla="*/ 231658 h 425376"/>
                    <a:gd name="csX35" fmla="*/ 101689 w 447159"/>
                    <a:gd name="csY35" fmla="*/ 291717 h 425376"/>
                    <a:gd name="csX36" fmla="*/ 220326 w 447159"/>
                    <a:gd name="csY36" fmla="*/ 353922 h 425376"/>
                    <a:gd name="csX37" fmla="*/ 249748 w 447159"/>
                    <a:gd name="csY37" fmla="*/ 350972 h 425376"/>
                    <a:gd name="csX38" fmla="*/ 274560 w 447159"/>
                    <a:gd name="csY38" fmla="*/ 340516 h 425376"/>
                    <a:gd name="csX39" fmla="*/ 203513 w 447159"/>
                    <a:gd name="csY39" fmla="*/ 299225 h 425376"/>
                    <a:gd name="csX40" fmla="*/ 138161 w 447159"/>
                    <a:gd name="csY40" fmla="*/ 286221 h 425376"/>
                    <a:gd name="csX41" fmla="*/ 101689 w 447159"/>
                    <a:gd name="csY41" fmla="*/ 291583 h 4253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447159" h="425376">
                      <a:moveTo>
                        <a:pt x="447160" y="355664"/>
                      </a:moveTo>
                      <a:lnTo>
                        <a:pt x="447160" y="424840"/>
                      </a:lnTo>
                      <a:cubicBezTo>
                        <a:pt x="443905" y="425242"/>
                        <a:pt x="440516" y="425376"/>
                        <a:pt x="436855" y="425376"/>
                      </a:cubicBezTo>
                      <a:cubicBezTo>
                        <a:pt x="419229" y="425376"/>
                        <a:pt x="402959" y="422829"/>
                        <a:pt x="388044" y="417601"/>
                      </a:cubicBezTo>
                      <a:cubicBezTo>
                        <a:pt x="373130" y="412372"/>
                        <a:pt x="356860" y="403792"/>
                        <a:pt x="339234" y="391727"/>
                      </a:cubicBezTo>
                      <a:cubicBezTo>
                        <a:pt x="324320" y="401916"/>
                        <a:pt x="306287" y="409959"/>
                        <a:pt x="285135" y="415858"/>
                      </a:cubicBezTo>
                      <a:cubicBezTo>
                        <a:pt x="263984" y="421757"/>
                        <a:pt x="242562" y="424840"/>
                        <a:pt x="220868" y="424840"/>
                      </a:cubicBezTo>
                      <a:cubicBezTo>
                        <a:pt x="180464" y="424840"/>
                        <a:pt x="143449" y="415322"/>
                        <a:pt x="109553" y="396419"/>
                      </a:cubicBezTo>
                      <a:cubicBezTo>
                        <a:pt x="75657" y="377516"/>
                        <a:pt x="48946" y="351643"/>
                        <a:pt x="29422" y="318932"/>
                      </a:cubicBezTo>
                      <a:cubicBezTo>
                        <a:pt x="9898" y="286221"/>
                        <a:pt x="0" y="250560"/>
                        <a:pt x="0" y="211817"/>
                      </a:cubicBezTo>
                      <a:cubicBezTo>
                        <a:pt x="0" y="173073"/>
                        <a:pt x="9626" y="137279"/>
                        <a:pt x="28879" y="104836"/>
                      </a:cubicBezTo>
                      <a:cubicBezTo>
                        <a:pt x="48133" y="72527"/>
                        <a:pt x="74572" y="46921"/>
                        <a:pt x="107926" y="28153"/>
                      </a:cubicBezTo>
                      <a:cubicBezTo>
                        <a:pt x="141415" y="9384"/>
                        <a:pt x="178159" y="0"/>
                        <a:pt x="218292" y="0"/>
                      </a:cubicBezTo>
                      <a:cubicBezTo>
                        <a:pt x="258425" y="0"/>
                        <a:pt x="295304" y="9518"/>
                        <a:pt x="329336" y="28421"/>
                      </a:cubicBezTo>
                      <a:cubicBezTo>
                        <a:pt x="363368" y="47458"/>
                        <a:pt x="390349" y="73063"/>
                        <a:pt x="410145" y="105640"/>
                      </a:cubicBezTo>
                      <a:cubicBezTo>
                        <a:pt x="429940" y="138083"/>
                        <a:pt x="439838" y="173341"/>
                        <a:pt x="439838" y="211281"/>
                      </a:cubicBezTo>
                      <a:cubicBezTo>
                        <a:pt x="439838" y="238629"/>
                        <a:pt x="436177" y="262090"/>
                        <a:pt x="428991" y="281529"/>
                      </a:cubicBezTo>
                      <a:cubicBezTo>
                        <a:pt x="421805" y="300967"/>
                        <a:pt x="408924" y="322283"/>
                        <a:pt x="390485" y="345342"/>
                      </a:cubicBezTo>
                      <a:cubicBezTo>
                        <a:pt x="403908" y="353117"/>
                        <a:pt x="418687" y="357005"/>
                        <a:pt x="434821" y="357005"/>
                      </a:cubicBezTo>
                      <a:cubicBezTo>
                        <a:pt x="434957" y="357005"/>
                        <a:pt x="439160" y="356603"/>
                        <a:pt x="447160" y="355799"/>
                      </a:cubicBezTo>
                      <a:close/>
                      <a:moveTo>
                        <a:pt x="77826" y="231792"/>
                      </a:moveTo>
                      <a:cubicBezTo>
                        <a:pt x="95723" y="226966"/>
                        <a:pt x="115383" y="224687"/>
                        <a:pt x="136805" y="224687"/>
                      </a:cubicBezTo>
                      <a:cubicBezTo>
                        <a:pt x="160533" y="224687"/>
                        <a:pt x="182633" y="227636"/>
                        <a:pt x="203378" y="233669"/>
                      </a:cubicBezTo>
                      <a:cubicBezTo>
                        <a:pt x="224122" y="239567"/>
                        <a:pt x="246765" y="249622"/>
                        <a:pt x="271441" y="263698"/>
                      </a:cubicBezTo>
                      <a:cubicBezTo>
                        <a:pt x="296931" y="278579"/>
                        <a:pt x="316049" y="291985"/>
                        <a:pt x="328658" y="303917"/>
                      </a:cubicBezTo>
                      <a:cubicBezTo>
                        <a:pt x="341132" y="289572"/>
                        <a:pt x="349945" y="275362"/>
                        <a:pt x="355368" y="261151"/>
                      </a:cubicBezTo>
                      <a:cubicBezTo>
                        <a:pt x="360792" y="246941"/>
                        <a:pt x="363368" y="230719"/>
                        <a:pt x="363368" y="212487"/>
                      </a:cubicBezTo>
                      <a:cubicBezTo>
                        <a:pt x="363368" y="194255"/>
                        <a:pt x="359572" y="175218"/>
                        <a:pt x="351979" y="157656"/>
                      </a:cubicBezTo>
                      <a:cubicBezTo>
                        <a:pt x="344386" y="140228"/>
                        <a:pt x="334082" y="125079"/>
                        <a:pt x="321201" y="112343"/>
                      </a:cubicBezTo>
                      <a:cubicBezTo>
                        <a:pt x="308320" y="99608"/>
                        <a:pt x="293135" y="89553"/>
                        <a:pt x="275373" y="82045"/>
                      </a:cubicBezTo>
                      <a:cubicBezTo>
                        <a:pt x="257747" y="74538"/>
                        <a:pt x="239172" y="70918"/>
                        <a:pt x="219648" y="70918"/>
                      </a:cubicBezTo>
                      <a:cubicBezTo>
                        <a:pt x="194564" y="70918"/>
                        <a:pt x="170973" y="77353"/>
                        <a:pt x="148872" y="90089"/>
                      </a:cubicBezTo>
                      <a:cubicBezTo>
                        <a:pt x="126772" y="102959"/>
                        <a:pt x="109146" y="120119"/>
                        <a:pt x="95994" y="141569"/>
                      </a:cubicBezTo>
                      <a:cubicBezTo>
                        <a:pt x="82842" y="163153"/>
                        <a:pt x="76199" y="186077"/>
                        <a:pt x="76199" y="210476"/>
                      </a:cubicBezTo>
                      <a:cubicBezTo>
                        <a:pt x="76199" y="216375"/>
                        <a:pt x="76741" y="223480"/>
                        <a:pt x="77690" y="231658"/>
                      </a:cubicBezTo>
                      <a:close/>
                      <a:moveTo>
                        <a:pt x="101689" y="291717"/>
                      </a:moveTo>
                      <a:cubicBezTo>
                        <a:pt x="132060" y="333276"/>
                        <a:pt x="171651" y="353922"/>
                        <a:pt x="220326" y="353922"/>
                      </a:cubicBezTo>
                      <a:cubicBezTo>
                        <a:pt x="231986" y="353922"/>
                        <a:pt x="241748" y="352983"/>
                        <a:pt x="249748" y="350972"/>
                      </a:cubicBezTo>
                      <a:cubicBezTo>
                        <a:pt x="257612" y="348961"/>
                        <a:pt x="266018" y="345476"/>
                        <a:pt x="274560" y="340516"/>
                      </a:cubicBezTo>
                      <a:cubicBezTo>
                        <a:pt x="249070" y="321613"/>
                        <a:pt x="225342" y="307939"/>
                        <a:pt x="203513" y="299225"/>
                      </a:cubicBezTo>
                      <a:cubicBezTo>
                        <a:pt x="181548" y="290645"/>
                        <a:pt x="159855" y="286221"/>
                        <a:pt x="138161" y="286221"/>
                      </a:cubicBezTo>
                      <a:cubicBezTo>
                        <a:pt x="127450" y="286221"/>
                        <a:pt x="115383" y="287964"/>
                        <a:pt x="101689" y="291583"/>
                      </a:cubicBezTo>
                      <a:close/>
                    </a:path>
                  </a:pathLst>
                </a:custGeom>
                <a:grpFill/>
                <a:ln w="8057" cap="flat">
                  <a:noFill/>
                  <a:prstDash val="solid"/>
                  <a:miter/>
                </a:ln>
              </p:spPr>
              <p:txBody>
                <a:bodyPr/>
                <a:lstStyle/>
                <a:p>
                  <a:endParaRPr lang="en-US" dirty="0"/>
                </a:p>
              </p:txBody>
            </p:sp>
          </p:grpSp>
        </p:grpSp>
        <p:pic>
          <p:nvPicPr>
            <p:cNvPr id="14" name="Immagine 13">
              <a:extLst>
                <a:ext uri="{FF2B5EF4-FFF2-40B4-BE49-F238E27FC236}">
                  <a16:creationId xmlns:a16="http://schemas.microsoft.com/office/drawing/2014/main" id="{7D8742CE-8227-4BEC-E4AB-DA7788EC9399}"/>
                </a:ext>
              </a:extLst>
            </p:cNvPr>
            <p:cNvPicPr>
              <a:picLocks noChangeAspect="1"/>
            </p:cNvPicPr>
            <p:nvPr/>
          </p:nvPicPr>
          <p:blipFill>
            <a:blip r:embed="rId2"/>
            <a:srcRect t="36442" b="34851"/>
            <a:stretch>
              <a:fillRect/>
            </a:stretch>
          </p:blipFill>
          <p:spPr>
            <a:xfrm>
              <a:off x="9258043" y="72119"/>
              <a:ext cx="4762500" cy="1367155"/>
            </a:xfrm>
            <a:prstGeom prst="rect">
              <a:avLst/>
            </a:prstGeom>
          </p:spPr>
        </p:pic>
      </p:grpSp>
      <p:sp>
        <p:nvSpPr>
          <p:cNvPr id="326" name="Rettangolo 325">
            <a:extLst>
              <a:ext uri="{FF2B5EF4-FFF2-40B4-BE49-F238E27FC236}">
                <a16:creationId xmlns:a16="http://schemas.microsoft.com/office/drawing/2014/main" id="{7E28E985-67FF-DCF4-98B9-D0FFB2F0AC7D}"/>
              </a:ext>
            </a:extLst>
          </p:cNvPr>
          <p:cNvSpPr/>
          <p:nvPr/>
        </p:nvSpPr>
        <p:spPr>
          <a:xfrm>
            <a:off x="11643360" y="6400722"/>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1</a:t>
            </a:r>
          </a:p>
        </p:txBody>
      </p:sp>
    </p:spTree>
    <p:extLst>
      <p:ext uri="{BB962C8B-B14F-4D97-AF65-F5344CB8AC3E}">
        <p14:creationId xmlns:p14="http://schemas.microsoft.com/office/powerpoint/2010/main" val="306119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9899F20-CA3C-D801-92CA-22166764AF6D}"/>
            </a:ext>
          </a:extLst>
        </p:cNvPr>
        <p:cNvGrpSpPr/>
        <p:nvPr/>
      </p:nvGrpSpPr>
      <p:grpSpPr>
        <a:xfrm>
          <a:off x="0" y="0"/>
          <a:ext cx="0" cy="0"/>
          <a:chOff x="0" y="0"/>
          <a:chExt cx="0" cy="0"/>
        </a:xfrm>
      </p:grpSpPr>
      <p:sp>
        <p:nvSpPr>
          <p:cNvPr id="324" name="CasellaDiTesto 323">
            <a:extLst>
              <a:ext uri="{FF2B5EF4-FFF2-40B4-BE49-F238E27FC236}">
                <a16:creationId xmlns:a16="http://schemas.microsoft.com/office/drawing/2014/main" id="{1F2C58E8-EED3-039F-A521-0C8314CC677D}"/>
              </a:ext>
            </a:extLst>
          </p:cNvPr>
          <p:cNvSpPr txBox="1"/>
          <p:nvPr/>
        </p:nvSpPr>
        <p:spPr>
          <a:xfrm>
            <a:off x="477423" y="103898"/>
            <a:ext cx="4298407" cy="16372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latin typeface="+mj-lt"/>
              <a:ea typeface="+mj-ea"/>
              <a:cs typeface="+mj-cs"/>
            </a:endParaRPr>
          </a:p>
        </p:txBody>
      </p:sp>
      <p:pic>
        <p:nvPicPr>
          <p:cNvPr id="325" name="Elemento grafico 324" descr="Rombo con riempimento a tinta unita">
            <a:extLst>
              <a:ext uri="{FF2B5EF4-FFF2-40B4-BE49-F238E27FC236}">
                <a16:creationId xmlns:a16="http://schemas.microsoft.com/office/drawing/2014/main" id="{B87C6EF0-8025-B67B-3D8C-691F89017AD0}"/>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85951" y="2056860"/>
            <a:ext cx="3287655" cy="3287655"/>
          </a:xfrm>
          <a:prstGeom prst="rect">
            <a:avLst/>
          </a:prstGeom>
          <a:effectLst>
            <a:glow rad="101600">
              <a:srgbClr val="FF7C00"/>
            </a:glow>
          </a:effectLst>
        </p:spPr>
      </p:pic>
      <p:grpSp>
        <p:nvGrpSpPr>
          <p:cNvPr id="13" name="Gruppo 12">
            <a:extLst>
              <a:ext uri="{FF2B5EF4-FFF2-40B4-BE49-F238E27FC236}">
                <a16:creationId xmlns:a16="http://schemas.microsoft.com/office/drawing/2014/main" id="{C297A508-2C35-27C3-4129-A2497BD341B8}"/>
              </a:ext>
            </a:extLst>
          </p:cNvPr>
          <p:cNvGrpSpPr/>
          <p:nvPr/>
        </p:nvGrpSpPr>
        <p:grpSpPr>
          <a:xfrm>
            <a:off x="3570287" y="1415576"/>
            <a:ext cx="3634792" cy="5063831"/>
            <a:chOff x="3624354" y="1499646"/>
            <a:chExt cx="3809345" cy="5307010"/>
          </a:xfrm>
        </p:grpSpPr>
        <p:pic>
          <p:nvPicPr>
            <p:cNvPr id="3" name="Picture 2" descr="figure 1">
              <a:extLst>
                <a:ext uri="{FF2B5EF4-FFF2-40B4-BE49-F238E27FC236}">
                  <a16:creationId xmlns:a16="http://schemas.microsoft.com/office/drawing/2014/main" id="{CA644504-1278-F34D-732A-6A86E5C44B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65"/>
            <a:stretch>
              <a:fillRect/>
            </a:stretch>
          </p:blipFill>
          <p:spPr bwMode="auto">
            <a:xfrm>
              <a:off x="3624354" y="1499646"/>
              <a:ext cx="3809345" cy="448502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A785946F-964D-54CA-D47D-BB29477E6C1E}"/>
                </a:ext>
              </a:extLst>
            </p:cNvPr>
            <p:cNvSpPr txBox="1"/>
            <p:nvPr/>
          </p:nvSpPr>
          <p:spPr>
            <a:xfrm>
              <a:off x="4039486" y="6000264"/>
              <a:ext cx="3394213" cy="806392"/>
            </a:xfrm>
            <a:prstGeom prst="rect">
              <a:avLst/>
            </a:prstGeom>
            <a:noFill/>
          </p:spPr>
          <p:txBody>
            <a:bodyPr wrap="square">
              <a:spAutoFit/>
            </a:bodyPr>
            <a:lstStyle/>
            <a:p>
              <a:r>
                <a:rPr lang="it-IT" sz="1100" dirty="0"/>
                <a:t>Khalid, A. et al. </a:t>
              </a:r>
              <a:r>
                <a:rPr lang="it-IT" sz="1100" dirty="0" err="1"/>
                <a:t>Lifetime</a:t>
              </a:r>
              <a:r>
                <a:rPr lang="it-IT" sz="1100" dirty="0"/>
                <a:t> </a:t>
              </a:r>
              <a:r>
                <a:rPr lang="it-IT" sz="1100" dirty="0" err="1"/>
                <a:t>Reduction</a:t>
              </a:r>
              <a:r>
                <a:rPr lang="it-IT" sz="1100" dirty="0"/>
                <a:t> and </a:t>
              </a:r>
              <a:r>
                <a:rPr lang="it-IT" sz="1100" dirty="0" err="1"/>
                <a:t>Enhanced</a:t>
              </a:r>
              <a:r>
                <a:rPr lang="it-IT" sz="1100" dirty="0"/>
                <a:t> </a:t>
              </a:r>
              <a:r>
                <a:rPr lang="it-IT" sz="1100" dirty="0" err="1"/>
                <a:t>Emission</a:t>
              </a:r>
              <a:r>
                <a:rPr lang="it-IT" sz="1100" dirty="0"/>
                <a:t> of Single </a:t>
              </a:r>
              <a:r>
                <a:rPr lang="it-IT" sz="1100" dirty="0" err="1"/>
                <a:t>Photon</a:t>
              </a:r>
              <a:r>
                <a:rPr lang="it-IT" sz="1100" dirty="0"/>
                <a:t> Color Centers in </a:t>
              </a:r>
              <a:r>
                <a:rPr lang="it-IT" sz="1100" dirty="0" err="1"/>
                <a:t>Nanodiamond</a:t>
              </a:r>
              <a:r>
                <a:rPr lang="it-IT" sz="1100" dirty="0"/>
                <a:t> via </a:t>
              </a:r>
              <a:r>
                <a:rPr lang="it-IT" sz="1100" dirty="0" err="1"/>
                <a:t>Surrounding</a:t>
              </a:r>
              <a:r>
                <a:rPr lang="it-IT" sz="1100" dirty="0"/>
                <a:t> </a:t>
              </a:r>
              <a:r>
                <a:rPr lang="it-IT" sz="1100" dirty="0" err="1"/>
                <a:t>Refractive</a:t>
              </a:r>
              <a:r>
                <a:rPr lang="it-IT" sz="1100" dirty="0"/>
                <a:t> Index </a:t>
              </a:r>
              <a:r>
                <a:rPr lang="it-IT" sz="1100" dirty="0" err="1"/>
                <a:t>Modification</a:t>
              </a:r>
              <a:r>
                <a:rPr lang="it-IT" sz="1100" dirty="0"/>
                <a:t>. </a:t>
              </a:r>
              <a:r>
                <a:rPr lang="it-IT" sz="1100" i="1" dirty="0"/>
                <a:t>Sci Rep </a:t>
              </a:r>
              <a:r>
                <a:rPr lang="it-IT" sz="1100" dirty="0"/>
                <a:t>5, 11179 (</a:t>
              </a:r>
              <a:r>
                <a:rPr lang="it-IT" sz="1100" b="1" dirty="0"/>
                <a:t>2015</a:t>
              </a:r>
              <a:r>
                <a:rPr lang="it-IT" sz="1100" dirty="0"/>
                <a:t>).</a:t>
              </a:r>
            </a:p>
          </p:txBody>
        </p:sp>
      </p:grpSp>
      <p:sp>
        <p:nvSpPr>
          <p:cNvPr id="9" name="Rettangolo 8">
            <a:extLst>
              <a:ext uri="{FF2B5EF4-FFF2-40B4-BE49-F238E27FC236}">
                <a16:creationId xmlns:a16="http://schemas.microsoft.com/office/drawing/2014/main" id="{892970FD-D238-3F0B-4489-CEF103BFACB4}"/>
              </a:ext>
            </a:extLst>
          </p:cNvPr>
          <p:cNvSpPr/>
          <p:nvPr/>
        </p:nvSpPr>
        <p:spPr>
          <a:xfrm>
            <a:off x="497431" y="367555"/>
            <a:ext cx="3292692"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en-US" sz="4400" dirty="0">
                <a:solidFill>
                  <a:schemeClr val="tx1"/>
                </a:solidFill>
              </a:rPr>
              <a:t>Perspectives</a:t>
            </a:r>
          </a:p>
        </p:txBody>
      </p:sp>
      <p:sp>
        <p:nvSpPr>
          <p:cNvPr id="10" name="CasellaDiTesto 9">
            <a:extLst>
              <a:ext uri="{FF2B5EF4-FFF2-40B4-BE49-F238E27FC236}">
                <a16:creationId xmlns:a16="http://schemas.microsoft.com/office/drawing/2014/main" id="{8E93FD52-B7B3-B828-AB27-E0A791B1737A}"/>
              </a:ext>
            </a:extLst>
          </p:cNvPr>
          <p:cNvSpPr txBox="1"/>
          <p:nvPr/>
        </p:nvSpPr>
        <p:spPr>
          <a:xfrm>
            <a:off x="4037712" y="-258312"/>
            <a:ext cx="7393453" cy="2195091"/>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AU" sz="2600" dirty="0"/>
              <a:t>Nanodiamonds: Quantum Biosensors</a:t>
            </a:r>
          </a:p>
        </p:txBody>
      </p:sp>
      <p:sp>
        <p:nvSpPr>
          <p:cNvPr id="11" name="Rettangolo 10">
            <a:extLst>
              <a:ext uri="{FF2B5EF4-FFF2-40B4-BE49-F238E27FC236}">
                <a16:creationId xmlns:a16="http://schemas.microsoft.com/office/drawing/2014/main" id="{2090A111-F9C7-C4BD-A30E-EABD34CE13ED}"/>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17</a:t>
            </a:r>
            <a:endParaRPr lang="it-IT" sz="4400" dirty="0">
              <a:solidFill>
                <a:schemeClr val="tx1"/>
              </a:solidFill>
            </a:endParaRPr>
          </a:p>
        </p:txBody>
      </p:sp>
      <p:grpSp>
        <p:nvGrpSpPr>
          <p:cNvPr id="8" name="Gruppo 7">
            <a:extLst>
              <a:ext uri="{FF2B5EF4-FFF2-40B4-BE49-F238E27FC236}">
                <a16:creationId xmlns:a16="http://schemas.microsoft.com/office/drawing/2014/main" id="{E283F37F-1B6D-A741-80A8-07BAE5FFCF55}"/>
              </a:ext>
            </a:extLst>
          </p:cNvPr>
          <p:cNvGrpSpPr/>
          <p:nvPr/>
        </p:nvGrpSpPr>
        <p:grpSpPr>
          <a:xfrm>
            <a:off x="7205079" y="2634589"/>
            <a:ext cx="4986616" cy="3680773"/>
            <a:chOff x="7205079" y="2634589"/>
            <a:chExt cx="4986616" cy="3680773"/>
          </a:xfrm>
        </p:grpSpPr>
        <p:pic>
          <p:nvPicPr>
            <p:cNvPr id="2" name="Picture 4" descr="Description unavailable">
              <a:extLst>
                <a:ext uri="{FF2B5EF4-FFF2-40B4-BE49-F238E27FC236}">
                  <a16:creationId xmlns:a16="http://schemas.microsoft.com/office/drawing/2014/main" id="{01A0B9C3-B879-E687-FA38-FAD5B02FFE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5079" y="2634589"/>
              <a:ext cx="4739625" cy="3189280"/>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ADD0DC5-9602-E650-E4FE-74E31930234A}"/>
                </a:ext>
              </a:extLst>
            </p:cNvPr>
            <p:cNvSpPr txBox="1"/>
            <p:nvPr/>
          </p:nvSpPr>
          <p:spPr>
            <a:xfrm>
              <a:off x="7329996" y="5884475"/>
              <a:ext cx="4861699" cy="430887"/>
            </a:xfrm>
            <a:prstGeom prst="rect">
              <a:avLst/>
            </a:prstGeom>
            <a:noFill/>
          </p:spPr>
          <p:txBody>
            <a:bodyPr wrap="square">
              <a:spAutoFit/>
            </a:bodyPr>
            <a:lstStyle/>
            <a:p>
              <a:r>
                <a:rPr lang="it-IT" sz="1100" dirty="0"/>
                <a:t>Su, </a:t>
              </a:r>
              <a:r>
                <a:rPr lang="it-IT" sz="1100" dirty="0" err="1"/>
                <a:t>J</a:t>
              </a:r>
              <a:r>
                <a:rPr lang="it-IT" sz="1100" dirty="0"/>
                <a:t>., et Al (2025), </a:t>
              </a:r>
              <a:r>
                <a:rPr lang="it-IT" sz="1100" dirty="0" err="1"/>
                <a:t>Fluorescent</a:t>
              </a:r>
              <a:r>
                <a:rPr lang="it-IT" sz="1100" dirty="0"/>
                <a:t> </a:t>
              </a:r>
              <a:r>
                <a:rPr lang="it-IT" sz="1100" dirty="0" err="1"/>
                <a:t>Nanodiamonds</a:t>
              </a:r>
              <a:r>
                <a:rPr lang="it-IT" sz="1100" dirty="0"/>
                <a:t> for Quantum Sensing in </a:t>
              </a:r>
              <a:r>
                <a:rPr lang="it-IT" sz="1100" dirty="0" err="1"/>
                <a:t>Biology</a:t>
              </a:r>
              <a:r>
                <a:rPr lang="it-IT" sz="1100" dirty="0"/>
                <a:t>. </a:t>
              </a:r>
              <a:r>
                <a:rPr lang="it-IT" sz="1100" dirty="0" err="1"/>
                <a:t>WIREs</a:t>
              </a:r>
              <a:r>
                <a:rPr lang="it-IT" sz="1100" dirty="0"/>
                <a:t> </a:t>
              </a:r>
              <a:r>
                <a:rPr lang="it-IT" sz="1100" dirty="0" err="1"/>
                <a:t>Nanomed</a:t>
              </a:r>
              <a:r>
                <a:rPr lang="it-IT" sz="1100" dirty="0"/>
                <a:t> </a:t>
              </a:r>
              <a:r>
                <a:rPr lang="it-IT" sz="1100" dirty="0" err="1"/>
                <a:t>Nanobiotechnol</a:t>
              </a:r>
              <a:r>
                <a:rPr lang="it-IT" sz="1100" dirty="0"/>
                <a:t>, 17: e70012.</a:t>
              </a:r>
            </a:p>
          </p:txBody>
        </p:sp>
      </p:grpSp>
    </p:spTree>
    <p:extLst>
      <p:ext uri="{BB962C8B-B14F-4D97-AF65-F5344CB8AC3E}">
        <p14:creationId xmlns:p14="http://schemas.microsoft.com/office/powerpoint/2010/main" val="227895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07B0FCF-2032-007E-F870-7192C43B068A}"/>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EF946597-652D-036E-1892-50B174547C8D}"/>
              </a:ext>
            </a:extLst>
          </p:cNvPr>
          <p:cNvGrpSpPr/>
          <p:nvPr/>
        </p:nvGrpSpPr>
        <p:grpSpPr>
          <a:xfrm>
            <a:off x="3393875" y="2810247"/>
            <a:ext cx="5173314" cy="3809499"/>
            <a:chOff x="137261" y="1669749"/>
            <a:chExt cx="5958739" cy="4387866"/>
          </a:xfrm>
        </p:grpSpPr>
        <p:pic>
          <p:nvPicPr>
            <p:cNvPr id="3" name="Immagine 2">
              <a:extLst>
                <a:ext uri="{FF2B5EF4-FFF2-40B4-BE49-F238E27FC236}">
                  <a16:creationId xmlns:a16="http://schemas.microsoft.com/office/drawing/2014/main" id="{A5C81F36-F9B2-9012-E1E2-F5F7A4FCD79F}"/>
                </a:ext>
              </a:extLst>
            </p:cNvPr>
            <p:cNvPicPr>
              <a:picLocks noChangeAspect="1"/>
            </p:cNvPicPr>
            <p:nvPr/>
          </p:nvPicPr>
          <p:blipFill>
            <a:blip r:embed="rId2"/>
            <a:stretch>
              <a:fillRect/>
            </a:stretch>
          </p:blipFill>
          <p:spPr>
            <a:xfrm>
              <a:off x="137261" y="1669749"/>
              <a:ext cx="5958739" cy="4387866"/>
            </a:xfrm>
            <a:prstGeom prst="rect">
              <a:avLst/>
            </a:prstGeom>
          </p:spPr>
        </p:pic>
        <p:cxnSp>
          <p:nvCxnSpPr>
            <p:cNvPr id="4" name="Connettore 2 18">
              <a:extLst>
                <a:ext uri="{FF2B5EF4-FFF2-40B4-BE49-F238E27FC236}">
                  <a16:creationId xmlns:a16="http://schemas.microsoft.com/office/drawing/2014/main" id="{A8C1D49E-D98E-281A-F9D1-558B8959624A}"/>
                </a:ext>
              </a:extLst>
            </p:cNvPr>
            <p:cNvCxnSpPr>
              <a:cxnSpLocks/>
            </p:cNvCxnSpPr>
            <p:nvPr/>
          </p:nvCxnSpPr>
          <p:spPr>
            <a:xfrm>
              <a:off x="3639459" y="1872309"/>
              <a:ext cx="0" cy="2400092"/>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grpSp>
        <p:nvGrpSpPr>
          <p:cNvPr id="5" name="Gruppo 4">
            <a:extLst>
              <a:ext uri="{FF2B5EF4-FFF2-40B4-BE49-F238E27FC236}">
                <a16:creationId xmlns:a16="http://schemas.microsoft.com/office/drawing/2014/main" id="{BDFD91B7-41FF-1A77-D477-34E354676051}"/>
              </a:ext>
            </a:extLst>
          </p:cNvPr>
          <p:cNvGrpSpPr/>
          <p:nvPr/>
        </p:nvGrpSpPr>
        <p:grpSpPr>
          <a:xfrm>
            <a:off x="2480743" y="252684"/>
            <a:ext cx="7644894" cy="2015317"/>
            <a:chOff x="1618031" y="78213"/>
            <a:chExt cx="7644894" cy="2015317"/>
          </a:xfrm>
        </p:grpSpPr>
        <p:grpSp>
          <p:nvGrpSpPr>
            <p:cNvPr id="6" name="Gruppo 5">
              <a:extLst>
                <a:ext uri="{FF2B5EF4-FFF2-40B4-BE49-F238E27FC236}">
                  <a16:creationId xmlns:a16="http://schemas.microsoft.com/office/drawing/2014/main" id="{9883CC42-2AE7-7059-E544-BA0C4B9CD7DC}"/>
                </a:ext>
              </a:extLst>
            </p:cNvPr>
            <p:cNvGrpSpPr/>
            <p:nvPr/>
          </p:nvGrpSpPr>
          <p:grpSpPr>
            <a:xfrm>
              <a:off x="1618031" y="702063"/>
              <a:ext cx="7644894" cy="1391467"/>
              <a:chOff x="1136742" y="4498892"/>
              <a:chExt cx="8863021" cy="1613181"/>
            </a:xfrm>
          </p:grpSpPr>
          <p:grpSp>
            <p:nvGrpSpPr>
              <p:cNvPr id="9" name="Gruppo 8">
                <a:extLst>
                  <a:ext uri="{FF2B5EF4-FFF2-40B4-BE49-F238E27FC236}">
                    <a16:creationId xmlns:a16="http://schemas.microsoft.com/office/drawing/2014/main" id="{59E414F3-ECA0-2021-4FE6-C7D1840F4266}"/>
                  </a:ext>
                </a:extLst>
              </p:cNvPr>
              <p:cNvGrpSpPr/>
              <p:nvPr/>
            </p:nvGrpSpPr>
            <p:grpSpPr>
              <a:xfrm>
                <a:off x="6315928" y="4627858"/>
                <a:ext cx="3683835" cy="1484215"/>
                <a:chOff x="8364505" y="1386889"/>
                <a:chExt cx="2371026" cy="955286"/>
              </a:xfrm>
            </p:grpSpPr>
            <p:grpSp>
              <p:nvGrpSpPr>
                <p:cNvPr id="57" name="Gruppo 56">
                  <a:extLst>
                    <a:ext uri="{FF2B5EF4-FFF2-40B4-BE49-F238E27FC236}">
                      <a16:creationId xmlns:a16="http://schemas.microsoft.com/office/drawing/2014/main" id="{4650E545-F4AC-6DF3-1682-24C422B4F005}"/>
                    </a:ext>
                  </a:extLst>
                </p:cNvPr>
                <p:cNvGrpSpPr/>
                <p:nvPr/>
              </p:nvGrpSpPr>
              <p:grpSpPr>
                <a:xfrm>
                  <a:off x="9099916" y="1386889"/>
                  <a:ext cx="1635615" cy="944357"/>
                  <a:chOff x="9921460" y="1696851"/>
                  <a:chExt cx="1812678" cy="1046589"/>
                </a:xfrm>
              </p:grpSpPr>
              <p:grpSp>
                <p:nvGrpSpPr>
                  <p:cNvPr id="80" name="Gruppo 79">
                    <a:extLst>
                      <a:ext uri="{FF2B5EF4-FFF2-40B4-BE49-F238E27FC236}">
                        <a16:creationId xmlns:a16="http://schemas.microsoft.com/office/drawing/2014/main" id="{BCDEAC49-DEB4-66DC-86D3-4B870798BF1E}"/>
                      </a:ext>
                    </a:extLst>
                  </p:cNvPr>
                  <p:cNvGrpSpPr/>
                  <p:nvPr/>
                </p:nvGrpSpPr>
                <p:grpSpPr>
                  <a:xfrm>
                    <a:off x="9921460" y="1696851"/>
                    <a:ext cx="1537356" cy="781624"/>
                    <a:chOff x="9325341" y="4917101"/>
                    <a:chExt cx="1537356" cy="781624"/>
                  </a:xfrm>
                </p:grpSpPr>
                <p:sp>
                  <p:nvSpPr>
                    <p:cNvPr id="82" name="TextBox 39">
                      <a:extLst>
                        <a:ext uri="{FF2B5EF4-FFF2-40B4-BE49-F238E27FC236}">
                          <a16:creationId xmlns:a16="http://schemas.microsoft.com/office/drawing/2014/main" id="{82AEF02D-E692-6A48-20DD-4C4DBE65382E}"/>
                        </a:ext>
                      </a:extLst>
                    </p:cNvPr>
                    <p:cNvSpPr txBox="1"/>
                    <p:nvPr/>
                  </p:nvSpPr>
                  <p:spPr>
                    <a:xfrm>
                      <a:off x="9690784" y="4917101"/>
                      <a:ext cx="1171913" cy="330879"/>
                    </a:xfrm>
                    <a:prstGeom prst="rect">
                      <a:avLst/>
                    </a:prstGeom>
                    <a:noFill/>
                    <a:ln w="12700">
                      <a:no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AU" sz="2000" dirty="0">
                          <a:cs typeface="Calibri"/>
                        </a:rPr>
                        <a:t>dsDNA</a:t>
                      </a:r>
                    </a:p>
                  </p:txBody>
                </p:sp>
                <p:grpSp>
                  <p:nvGrpSpPr>
                    <p:cNvPr id="83" name="Gruppo 82">
                      <a:extLst>
                        <a:ext uri="{FF2B5EF4-FFF2-40B4-BE49-F238E27FC236}">
                          <a16:creationId xmlns:a16="http://schemas.microsoft.com/office/drawing/2014/main" id="{B0503BFC-C823-B8C8-74CF-D2AE30D9AE22}"/>
                        </a:ext>
                      </a:extLst>
                    </p:cNvPr>
                    <p:cNvGrpSpPr/>
                    <p:nvPr/>
                  </p:nvGrpSpPr>
                  <p:grpSpPr>
                    <a:xfrm>
                      <a:off x="9325341" y="5298881"/>
                      <a:ext cx="1462370" cy="399844"/>
                      <a:chOff x="9325341" y="5298881"/>
                      <a:chExt cx="1462370" cy="399844"/>
                    </a:xfrm>
                  </p:grpSpPr>
                  <p:sp>
                    <p:nvSpPr>
                      <p:cNvPr id="84" name="Figura a mano libera 83">
                        <a:extLst>
                          <a:ext uri="{FF2B5EF4-FFF2-40B4-BE49-F238E27FC236}">
                            <a16:creationId xmlns:a16="http://schemas.microsoft.com/office/drawing/2014/main" id="{78E6B996-DC99-6076-F745-8E56CFB161CF}"/>
                          </a:ext>
                        </a:extLst>
                      </p:cNvPr>
                      <p:cNvSpPr/>
                      <p:nvPr/>
                    </p:nvSpPr>
                    <p:spPr>
                      <a:xfrm rot="5884463">
                        <a:off x="10024328" y="4935341"/>
                        <a:ext cx="399844" cy="112692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dirty="0">
                          <a:solidFill>
                            <a:schemeClr val="tx1"/>
                          </a:solidFill>
                        </a:endParaRPr>
                      </a:p>
                    </p:txBody>
                  </p:sp>
                  <p:sp>
                    <p:nvSpPr>
                      <p:cNvPr id="85" name="CasellaDiTesto 84">
                        <a:extLst>
                          <a:ext uri="{FF2B5EF4-FFF2-40B4-BE49-F238E27FC236}">
                            <a16:creationId xmlns:a16="http://schemas.microsoft.com/office/drawing/2014/main" id="{23E58C4F-DB49-2770-79F7-2E157BF6BD6F}"/>
                          </a:ext>
                        </a:extLst>
                      </p:cNvPr>
                      <p:cNvSpPr txBox="1"/>
                      <p:nvPr/>
                    </p:nvSpPr>
                    <p:spPr>
                      <a:xfrm>
                        <a:off x="9325341" y="5332479"/>
                        <a:ext cx="273344" cy="330877"/>
                      </a:xfrm>
                      <a:prstGeom prst="rect">
                        <a:avLst/>
                      </a:prstGeom>
                      <a:noFill/>
                    </p:spPr>
                    <p:txBody>
                      <a:bodyPr wrap="none" rtlCol="0">
                        <a:spAutoFit/>
                      </a:bodyPr>
                      <a:lstStyle/>
                      <a:p>
                        <a:r>
                          <a:rPr lang="it-IT" sz="2000" dirty="0"/>
                          <a:t>S</a:t>
                        </a:r>
                      </a:p>
                    </p:txBody>
                  </p:sp>
                </p:grpSp>
              </p:grpSp>
              <p:sp>
                <p:nvSpPr>
                  <p:cNvPr id="81" name="Figura a mano libera 80">
                    <a:extLst>
                      <a:ext uri="{FF2B5EF4-FFF2-40B4-BE49-F238E27FC236}">
                        <a16:creationId xmlns:a16="http://schemas.microsoft.com/office/drawing/2014/main" id="{22EA550F-1565-D631-CB08-7B5E05CDDC3B}"/>
                      </a:ext>
                    </a:extLst>
                  </p:cNvPr>
                  <p:cNvSpPr/>
                  <p:nvPr/>
                </p:nvSpPr>
                <p:spPr>
                  <a:xfrm rot="16153373">
                    <a:off x="10886851" y="1896153"/>
                    <a:ext cx="443791" cy="125078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ln>
                    <a:solidFill>
                      <a:schemeClr val="tx1"/>
                    </a:solidFill>
                  </a:ln>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grpSp>
            <p:grpSp>
              <p:nvGrpSpPr>
                <p:cNvPr id="58" name="Grouper 40">
                  <a:extLst>
                    <a:ext uri="{FF2B5EF4-FFF2-40B4-BE49-F238E27FC236}">
                      <a16:creationId xmlns:a16="http://schemas.microsoft.com/office/drawing/2014/main" id="{60185B5A-2810-390B-0E18-D7FEA4F91888}"/>
                    </a:ext>
                  </a:extLst>
                </p:cNvPr>
                <p:cNvGrpSpPr/>
                <p:nvPr/>
              </p:nvGrpSpPr>
              <p:grpSpPr>
                <a:xfrm>
                  <a:off x="8364505" y="1593735"/>
                  <a:ext cx="793400" cy="748440"/>
                  <a:chOff x="6865583" y="2610580"/>
                  <a:chExt cx="2040550" cy="1772312"/>
                </a:xfrm>
                <a:effectLst>
                  <a:outerShdw blurRad="76200" dist="38100" dir="4860000" sx="93000" sy="93000" algn="ctr" rotWithShape="0">
                    <a:srgbClr val="000000">
                      <a:alpha val="28000"/>
                    </a:srgbClr>
                  </a:outerShdw>
                </a:effectLst>
              </p:grpSpPr>
              <p:sp>
                <p:nvSpPr>
                  <p:cNvPr id="59" name="Ellipse 19">
                    <a:extLst>
                      <a:ext uri="{FF2B5EF4-FFF2-40B4-BE49-F238E27FC236}">
                        <a16:creationId xmlns:a16="http://schemas.microsoft.com/office/drawing/2014/main" id="{073C8E0B-49A5-F158-8ACF-33B15FB3D487}"/>
                      </a:ext>
                    </a:extLst>
                  </p:cNvPr>
                  <p:cNvSpPr/>
                  <p:nvPr/>
                </p:nvSpPr>
                <p:spPr>
                  <a:xfrm flipV="1">
                    <a:off x="7219785" y="3386491"/>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0" name="Ellipse 22">
                    <a:extLst>
                      <a:ext uri="{FF2B5EF4-FFF2-40B4-BE49-F238E27FC236}">
                        <a16:creationId xmlns:a16="http://schemas.microsoft.com/office/drawing/2014/main" id="{C23226A7-10F8-D9B8-F434-70C02924C8A9}"/>
                      </a:ext>
                    </a:extLst>
                  </p:cNvPr>
                  <p:cNvSpPr/>
                  <p:nvPr/>
                </p:nvSpPr>
                <p:spPr>
                  <a:xfrm flipV="1">
                    <a:off x="7602505" y="3287098"/>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1" name="Ellipse 24">
                    <a:extLst>
                      <a:ext uri="{FF2B5EF4-FFF2-40B4-BE49-F238E27FC236}">
                        <a16:creationId xmlns:a16="http://schemas.microsoft.com/office/drawing/2014/main" id="{C1CD19C2-D489-9D2B-37C2-597EA10E9DDD}"/>
                      </a:ext>
                    </a:extLst>
                  </p:cNvPr>
                  <p:cNvSpPr/>
                  <p:nvPr/>
                </p:nvSpPr>
                <p:spPr>
                  <a:xfrm flipV="1">
                    <a:off x="7469510" y="36625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2" name="Ellipse 26">
                    <a:extLst>
                      <a:ext uri="{FF2B5EF4-FFF2-40B4-BE49-F238E27FC236}">
                        <a16:creationId xmlns:a16="http://schemas.microsoft.com/office/drawing/2014/main" id="{BD04AAA9-A705-C796-EF57-6B055EE2288B}"/>
                      </a:ext>
                    </a:extLst>
                  </p:cNvPr>
                  <p:cNvSpPr/>
                  <p:nvPr/>
                </p:nvSpPr>
                <p:spPr>
                  <a:xfrm>
                    <a:off x="7619499" y="261058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5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3" name="Ellipse 29">
                    <a:extLst>
                      <a:ext uri="{FF2B5EF4-FFF2-40B4-BE49-F238E27FC236}">
                        <a16:creationId xmlns:a16="http://schemas.microsoft.com/office/drawing/2014/main" id="{A597DCF2-83DE-820A-EAE5-92F16B2D5BFD}"/>
                      </a:ext>
                    </a:extLst>
                  </p:cNvPr>
                  <p:cNvSpPr/>
                  <p:nvPr/>
                </p:nvSpPr>
                <p:spPr>
                  <a:xfrm>
                    <a:off x="7131522" y="266544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6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4" name="Ellipse 31">
                    <a:extLst>
                      <a:ext uri="{FF2B5EF4-FFF2-40B4-BE49-F238E27FC236}">
                        <a16:creationId xmlns:a16="http://schemas.microsoft.com/office/drawing/2014/main" id="{72DA0D1E-A5F1-ADB7-529B-B47ABD704425}"/>
                      </a:ext>
                    </a:extLst>
                  </p:cNvPr>
                  <p:cNvSpPr/>
                  <p:nvPr/>
                </p:nvSpPr>
                <p:spPr>
                  <a:xfrm>
                    <a:off x="8274695" y="3004763"/>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5" name="Ellipse 32">
                    <a:extLst>
                      <a:ext uri="{FF2B5EF4-FFF2-40B4-BE49-F238E27FC236}">
                        <a16:creationId xmlns:a16="http://schemas.microsoft.com/office/drawing/2014/main" id="{2D978DF5-E1D3-0B99-AC2C-0F12FCD10B81}"/>
                      </a:ext>
                    </a:extLst>
                  </p:cNvPr>
                  <p:cNvSpPr/>
                  <p:nvPr/>
                </p:nvSpPr>
                <p:spPr>
                  <a:xfrm>
                    <a:off x="8181761" y="366166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6" name="Ellipse 33">
                    <a:extLst>
                      <a:ext uri="{FF2B5EF4-FFF2-40B4-BE49-F238E27FC236}">
                        <a16:creationId xmlns:a16="http://schemas.microsoft.com/office/drawing/2014/main" id="{6FF3A6EF-EF16-1006-D744-780226620DCB}"/>
                      </a:ext>
                    </a:extLst>
                  </p:cNvPr>
                  <p:cNvSpPr/>
                  <p:nvPr/>
                </p:nvSpPr>
                <p:spPr>
                  <a:xfrm>
                    <a:off x="7514645" y="38899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7" name="Ellipse 34">
                    <a:extLst>
                      <a:ext uri="{FF2B5EF4-FFF2-40B4-BE49-F238E27FC236}">
                        <a16:creationId xmlns:a16="http://schemas.microsoft.com/office/drawing/2014/main" id="{2F6A7199-8E40-CAF5-79F6-64667B25DA64}"/>
                      </a:ext>
                    </a:extLst>
                  </p:cNvPr>
                  <p:cNvSpPr/>
                  <p:nvPr/>
                </p:nvSpPr>
                <p:spPr>
                  <a:xfrm>
                    <a:off x="6888332" y="346058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8" name="Ellipse 35">
                    <a:extLst>
                      <a:ext uri="{FF2B5EF4-FFF2-40B4-BE49-F238E27FC236}">
                        <a16:creationId xmlns:a16="http://schemas.microsoft.com/office/drawing/2014/main" id="{E51B5343-0B2A-D453-0611-3E65C094DA88}"/>
                      </a:ext>
                    </a:extLst>
                  </p:cNvPr>
                  <p:cNvSpPr/>
                  <p:nvPr/>
                </p:nvSpPr>
                <p:spPr>
                  <a:xfrm>
                    <a:off x="6865583" y="303295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9" name="Ellipse 36">
                    <a:extLst>
                      <a:ext uri="{FF2B5EF4-FFF2-40B4-BE49-F238E27FC236}">
                        <a16:creationId xmlns:a16="http://schemas.microsoft.com/office/drawing/2014/main" id="{30000DD2-A0B9-267C-9B39-132EF08726EF}"/>
                      </a:ext>
                    </a:extLst>
                  </p:cNvPr>
                  <p:cNvSpPr/>
                  <p:nvPr/>
                </p:nvSpPr>
                <p:spPr>
                  <a:xfrm>
                    <a:off x="7075262" y="376995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0" name="Ellipse 37">
                    <a:extLst>
                      <a:ext uri="{FF2B5EF4-FFF2-40B4-BE49-F238E27FC236}">
                        <a16:creationId xmlns:a16="http://schemas.microsoft.com/office/drawing/2014/main" id="{0984D322-797B-06B3-707B-361AD0BD4EE3}"/>
                      </a:ext>
                    </a:extLst>
                  </p:cNvPr>
                  <p:cNvSpPr/>
                  <p:nvPr/>
                </p:nvSpPr>
                <p:spPr>
                  <a:xfrm>
                    <a:off x="7986499" y="26789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1" name="Ellipse 38">
                    <a:extLst>
                      <a:ext uri="{FF2B5EF4-FFF2-40B4-BE49-F238E27FC236}">
                        <a16:creationId xmlns:a16="http://schemas.microsoft.com/office/drawing/2014/main" id="{AC1F9CD6-10EC-EF9B-D66C-13EA4D70DD40}"/>
                      </a:ext>
                    </a:extLst>
                  </p:cNvPr>
                  <p:cNvSpPr/>
                  <p:nvPr/>
                </p:nvSpPr>
                <p:spPr>
                  <a:xfrm>
                    <a:off x="8374255" y="333730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9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2" name="Ellipse 39">
                    <a:extLst>
                      <a:ext uri="{FF2B5EF4-FFF2-40B4-BE49-F238E27FC236}">
                        <a16:creationId xmlns:a16="http://schemas.microsoft.com/office/drawing/2014/main" id="{582FA533-C1A8-0914-65AF-BCC6C95B7F09}"/>
                      </a:ext>
                    </a:extLst>
                  </p:cNvPr>
                  <p:cNvSpPr/>
                  <p:nvPr/>
                </p:nvSpPr>
                <p:spPr>
                  <a:xfrm>
                    <a:off x="7941588" y="3872478"/>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3" name="Ellipse 25">
                    <a:extLst>
                      <a:ext uri="{FF2B5EF4-FFF2-40B4-BE49-F238E27FC236}">
                        <a16:creationId xmlns:a16="http://schemas.microsoft.com/office/drawing/2014/main" id="{3484F8E5-CBAA-3563-B4BB-BCAD4D5BDDED}"/>
                      </a:ext>
                    </a:extLst>
                  </p:cNvPr>
                  <p:cNvSpPr/>
                  <p:nvPr/>
                </p:nvSpPr>
                <p:spPr>
                  <a:xfrm>
                    <a:off x="7796395" y="362599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4" name="Ellipse 30">
                    <a:extLst>
                      <a:ext uri="{FF2B5EF4-FFF2-40B4-BE49-F238E27FC236}">
                        <a16:creationId xmlns:a16="http://schemas.microsoft.com/office/drawing/2014/main" id="{F7C6D6EC-37E8-DC31-EE8A-D6D60AB8615C}"/>
                      </a:ext>
                    </a:extLst>
                  </p:cNvPr>
                  <p:cNvSpPr/>
                  <p:nvPr/>
                </p:nvSpPr>
                <p:spPr>
                  <a:xfrm>
                    <a:off x="7226320" y="36337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5" name="Ellipse 21">
                    <a:extLst>
                      <a:ext uri="{FF2B5EF4-FFF2-40B4-BE49-F238E27FC236}">
                        <a16:creationId xmlns:a16="http://schemas.microsoft.com/office/drawing/2014/main" id="{490A6AC5-03EC-EC63-EF0A-02FCC271429C}"/>
                      </a:ext>
                    </a:extLst>
                  </p:cNvPr>
                  <p:cNvSpPr/>
                  <p:nvPr/>
                </p:nvSpPr>
                <p:spPr>
                  <a:xfrm>
                    <a:off x="7846187" y="2942551"/>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6" name="Ellipse 23">
                    <a:extLst>
                      <a:ext uri="{FF2B5EF4-FFF2-40B4-BE49-F238E27FC236}">
                        <a16:creationId xmlns:a16="http://schemas.microsoft.com/office/drawing/2014/main" id="{597C5139-B4C8-06B3-EA5D-4F620F99EEC3}"/>
                      </a:ext>
                    </a:extLst>
                  </p:cNvPr>
                  <p:cNvSpPr/>
                  <p:nvPr/>
                </p:nvSpPr>
                <p:spPr>
                  <a:xfrm>
                    <a:off x="7990285" y="333330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7" name="Ellipse 20">
                    <a:extLst>
                      <a:ext uri="{FF2B5EF4-FFF2-40B4-BE49-F238E27FC236}">
                        <a16:creationId xmlns:a16="http://schemas.microsoft.com/office/drawing/2014/main" id="{24AF1989-81B7-F032-871F-EBB50C18D5D8}"/>
                      </a:ext>
                    </a:extLst>
                  </p:cNvPr>
                  <p:cNvSpPr/>
                  <p:nvPr/>
                </p:nvSpPr>
                <p:spPr>
                  <a:xfrm flipV="1">
                    <a:off x="7336515" y="2956802"/>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8" name="Ellipse 28">
                    <a:extLst>
                      <a:ext uri="{FF2B5EF4-FFF2-40B4-BE49-F238E27FC236}">
                        <a16:creationId xmlns:a16="http://schemas.microsoft.com/office/drawing/2014/main" id="{63A09724-53F9-38CB-3E60-FF5CEC559CA7}"/>
                      </a:ext>
                    </a:extLst>
                  </p:cNvPr>
                  <p:cNvSpPr/>
                  <p:nvPr/>
                </p:nvSpPr>
                <p:spPr>
                  <a:xfrm>
                    <a:off x="7151740" y="313221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79" name="Ellipse 27">
                    <a:extLst>
                      <a:ext uri="{FF2B5EF4-FFF2-40B4-BE49-F238E27FC236}">
                        <a16:creationId xmlns:a16="http://schemas.microsoft.com/office/drawing/2014/main" id="{D78EFC52-4A87-92CF-A99B-5D1886FFEE74}"/>
                      </a:ext>
                    </a:extLst>
                  </p:cNvPr>
                  <p:cNvSpPr/>
                  <p:nvPr/>
                </p:nvSpPr>
                <p:spPr>
                  <a:xfrm>
                    <a:off x="7618669" y="3312382"/>
                    <a:ext cx="531878" cy="468445"/>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grpSp>
          </p:grpSp>
          <p:grpSp>
            <p:nvGrpSpPr>
              <p:cNvPr id="10" name="Gruppo 9">
                <a:extLst>
                  <a:ext uri="{FF2B5EF4-FFF2-40B4-BE49-F238E27FC236}">
                    <a16:creationId xmlns:a16="http://schemas.microsoft.com/office/drawing/2014/main" id="{23C6E3EB-5933-6B1D-89D8-BE311DF97992}"/>
                  </a:ext>
                </a:extLst>
              </p:cNvPr>
              <p:cNvGrpSpPr/>
              <p:nvPr/>
            </p:nvGrpSpPr>
            <p:grpSpPr>
              <a:xfrm>
                <a:off x="1136742" y="4498892"/>
                <a:ext cx="3588606" cy="1612240"/>
                <a:chOff x="8364505" y="1304488"/>
                <a:chExt cx="2309734" cy="1037687"/>
              </a:xfrm>
            </p:grpSpPr>
            <p:grpSp>
              <p:nvGrpSpPr>
                <p:cNvPr id="13" name="Gruppo 12">
                  <a:extLst>
                    <a:ext uri="{FF2B5EF4-FFF2-40B4-BE49-F238E27FC236}">
                      <a16:creationId xmlns:a16="http://schemas.microsoft.com/office/drawing/2014/main" id="{E3056DE5-CA29-A3C2-E46A-8E321E412F8F}"/>
                    </a:ext>
                  </a:extLst>
                </p:cNvPr>
                <p:cNvGrpSpPr/>
                <p:nvPr/>
              </p:nvGrpSpPr>
              <p:grpSpPr>
                <a:xfrm>
                  <a:off x="9099912" y="1304488"/>
                  <a:ext cx="1574327" cy="787675"/>
                  <a:chOff x="9325341" y="4825780"/>
                  <a:chExt cx="1744756" cy="872945"/>
                </a:xfrm>
              </p:grpSpPr>
              <p:sp>
                <p:nvSpPr>
                  <p:cNvPr id="53" name="TextBox 39">
                    <a:extLst>
                      <a:ext uri="{FF2B5EF4-FFF2-40B4-BE49-F238E27FC236}">
                        <a16:creationId xmlns:a16="http://schemas.microsoft.com/office/drawing/2014/main" id="{D86493AF-ACB8-EE5A-F5A2-B1FB39551CA5}"/>
                      </a:ext>
                    </a:extLst>
                  </p:cNvPr>
                  <p:cNvSpPr txBox="1"/>
                  <p:nvPr/>
                </p:nvSpPr>
                <p:spPr>
                  <a:xfrm>
                    <a:off x="9402751" y="4825780"/>
                    <a:ext cx="1667346" cy="330878"/>
                  </a:xfrm>
                  <a:prstGeom prst="rect">
                    <a:avLst/>
                  </a:prstGeom>
                  <a:noFill/>
                  <a:ln w="12700">
                    <a:no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AU" sz="2000" dirty="0">
                        <a:cs typeface="Calibri"/>
                      </a:rPr>
                      <a:t>ssDNA-probe</a:t>
                    </a:r>
                  </a:p>
                </p:txBody>
              </p:sp>
              <p:grpSp>
                <p:nvGrpSpPr>
                  <p:cNvPr id="54" name="Gruppo 53">
                    <a:extLst>
                      <a:ext uri="{FF2B5EF4-FFF2-40B4-BE49-F238E27FC236}">
                        <a16:creationId xmlns:a16="http://schemas.microsoft.com/office/drawing/2014/main" id="{E2D1C7DE-087C-CEAB-B7B5-9E16A634071B}"/>
                      </a:ext>
                    </a:extLst>
                  </p:cNvPr>
                  <p:cNvGrpSpPr/>
                  <p:nvPr/>
                </p:nvGrpSpPr>
                <p:grpSpPr>
                  <a:xfrm>
                    <a:off x="9325341" y="5298881"/>
                    <a:ext cx="1462370" cy="399844"/>
                    <a:chOff x="9325341" y="5298881"/>
                    <a:chExt cx="1462370" cy="399844"/>
                  </a:xfrm>
                </p:grpSpPr>
                <p:sp>
                  <p:nvSpPr>
                    <p:cNvPr id="55" name="Figura a mano libera 54">
                      <a:extLst>
                        <a:ext uri="{FF2B5EF4-FFF2-40B4-BE49-F238E27FC236}">
                          <a16:creationId xmlns:a16="http://schemas.microsoft.com/office/drawing/2014/main" id="{5FA83400-0C02-3EA9-4ABD-08C7DA1A8983}"/>
                        </a:ext>
                      </a:extLst>
                    </p:cNvPr>
                    <p:cNvSpPr/>
                    <p:nvPr/>
                  </p:nvSpPr>
                  <p:spPr>
                    <a:xfrm rot="5884463">
                      <a:off x="10024328" y="4935341"/>
                      <a:ext cx="399844" cy="112692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dirty="0">
                        <a:solidFill>
                          <a:schemeClr val="tx1"/>
                        </a:solidFill>
                      </a:endParaRPr>
                    </a:p>
                  </p:txBody>
                </p:sp>
                <p:sp>
                  <p:nvSpPr>
                    <p:cNvPr id="56" name="CasellaDiTesto 55">
                      <a:extLst>
                        <a:ext uri="{FF2B5EF4-FFF2-40B4-BE49-F238E27FC236}">
                          <a16:creationId xmlns:a16="http://schemas.microsoft.com/office/drawing/2014/main" id="{4725E7D7-8C36-8106-70BD-81BFC0FBC900}"/>
                        </a:ext>
                      </a:extLst>
                    </p:cNvPr>
                    <p:cNvSpPr txBox="1"/>
                    <p:nvPr/>
                  </p:nvSpPr>
                  <p:spPr>
                    <a:xfrm>
                      <a:off x="9325341" y="5332479"/>
                      <a:ext cx="273345" cy="330877"/>
                    </a:xfrm>
                    <a:prstGeom prst="rect">
                      <a:avLst/>
                    </a:prstGeom>
                    <a:noFill/>
                  </p:spPr>
                  <p:txBody>
                    <a:bodyPr wrap="none" rtlCol="0">
                      <a:spAutoFit/>
                    </a:bodyPr>
                    <a:lstStyle/>
                    <a:p>
                      <a:r>
                        <a:rPr lang="it-IT" sz="2000" dirty="0"/>
                        <a:t>S</a:t>
                      </a:r>
                    </a:p>
                  </p:txBody>
                </p:sp>
              </p:grpSp>
            </p:grpSp>
            <p:grpSp>
              <p:nvGrpSpPr>
                <p:cNvPr id="14" name="Grouper 40">
                  <a:extLst>
                    <a:ext uri="{FF2B5EF4-FFF2-40B4-BE49-F238E27FC236}">
                      <a16:creationId xmlns:a16="http://schemas.microsoft.com/office/drawing/2014/main" id="{2413367D-E529-CFDA-9168-153C58608990}"/>
                    </a:ext>
                  </a:extLst>
                </p:cNvPr>
                <p:cNvGrpSpPr/>
                <p:nvPr/>
              </p:nvGrpSpPr>
              <p:grpSpPr>
                <a:xfrm>
                  <a:off x="8364505" y="1593735"/>
                  <a:ext cx="793400" cy="748440"/>
                  <a:chOff x="6865583" y="2610580"/>
                  <a:chExt cx="2040550" cy="1772312"/>
                </a:xfrm>
                <a:effectLst>
                  <a:outerShdw blurRad="76200" dist="38100" dir="4860000" sx="93000" sy="93000" algn="ctr" rotWithShape="0">
                    <a:srgbClr val="000000">
                      <a:alpha val="28000"/>
                    </a:srgbClr>
                  </a:outerShdw>
                </a:effectLst>
              </p:grpSpPr>
              <p:sp>
                <p:nvSpPr>
                  <p:cNvPr id="16" name="Ellipse 19">
                    <a:extLst>
                      <a:ext uri="{FF2B5EF4-FFF2-40B4-BE49-F238E27FC236}">
                        <a16:creationId xmlns:a16="http://schemas.microsoft.com/office/drawing/2014/main" id="{69F65DA8-7136-8758-8146-CAE57583EF22}"/>
                      </a:ext>
                    </a:extLst>
                  </p:cNvPr>
                  <p:cNvSpPr/>
                  <p:nvPr/>
                </p:nvSpPr>
                <p:spPr>
                  <a:xfrm flipV="1">
                    <a:off x="7219785" y="3386491"/>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2" name="Ellipse 22">
                    <a:extLst>
                      <a:ext uri="{FF2B5EF4-FFF2-40B4-BE49-F238E27FC236}">
                        <a16:creationId xmlns:a16="http://schemas.microsoft.com/office/drawing/2014/main" id="{4810E813-5458-DFBD-47B4-6321B00B3D12}"/>
                      </a:ext>
                    </a:extLst>
                  </p:cNvPr>
                  <p:cNvSpPr/>
                  <p:nvPr/>
                </p:nvSpPr>
                <p:spPr>
                  <a:xfrm flipV="1">
                    <a:off x="7602505" y="3287098"/>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3" name="Ellipse 24">
                    <a:extLst>
                      <a:ext uri="{FF2B5EF4-FFF2-40B4-BE49-F238E27FC236}">
                        <a16:creationId xmlns:a16="http://schemas.microsoft.com/office/drawing/2014/main" id="{7F1785B8-EEF9-5412-7A33-56B9D63AFC80}"/>
                      </a:ext>
                    </a:extLst>
                  </p:cNvPr>
                  <p:cNvSpPr/>
                  <p:nvPr/>
                </p:nvSpPr>
                <p:spPr>
                  <a:xfrm flipV="1">
                    <a:off x="7469510" y="36625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4" name="Ellipse 26">
                    <a:extLst>
                      <a:ext uri="{FF2B5EF4-FFF2-40B4-BE49-F238E27FC236}">
                        <a16:creationId xmlns:a16="http://schemas.microsoft.com/office/drawing/2014/main" id="{41DC4B4F-530C-B6D0-66EF-979A4D0FD241}"/>
                      </a:ext>
                    </a:extLst>
                  </p:cNvPr>
                  <p:cNvSpPr/>
                  <p:nvPr/>
                </p:nvSpPr>
                <p:spPr>
                  <a:xfrm>
                    <a:off x="7619499" y="261058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5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5" name="Ellipse 29">
                    <a:extLst>
                      <a:ext uri="{FF2B5EF4-FFF2-40B4-BE49-F238E27FC236}">
                        <a16:creationId xmlns:a16="http://schemas.microsoft.com/office/drawing/2014/main" id="{98BFB032-70DC-88D3-B8BE-D81C33FF91C1}"/>
                      </a:ext>
                    </a:extLst>
                  </p:cNvPr>
                  <p:cNvSpPr/>
                  <p:nvPr/>
                </p:nvSpPr>
                <p:spPr>
                  <a:xfrm>
                    <a:off x="7131522" y="266544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6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6" name="Ellipse 31">
                    <a:extLst>
                      <a:ext uri="{FF2B5EF4-FFF2-40B4-BE49-F238E27FC236}">
                        <a16:creationId xmlns:a16="http://schemas.microsoft.com/office/drawing/2014/main" id="{FE29FE09-36B3-0F1B-BC00-ADFE716BE52C}"/>
                      </a:ext>
                    </a:extLst>
                  </p:cNvPr>
                  <p:cNvSpPr/>
                  <p:nvPr/>
                </p:nvSpPr>
                <p:spPr>
                  <a:xfrm>
                    <a:off x="8274695" y="3004763"/>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7" name="Ellipse 32">
                    <a:extLst>
                      <a:ext uri="{FF2B5EF4-FFF2-40B4-BE49-F238E27FC236}">
                        <a16:creationId xmlns:a16="http://schemas.microsoft.com/office/drawing/2014/main" id="{B22BD6FA-46A6-1960-0AAB-3B35C2530911}"/>
                      </a:ext>
                    </a:extLst>
                  </p:cNvPr>
                  <p:cNvSpPr/>
                  <p:nvPr/>
                </p:nvSpPr>
                <p:spPr>
                  <a:xfrm>
                    <a:off x="8181761" y="366166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8" name="Ellipse 33">
                    <a:extLst>
                      <a:ext uri="{FF2B5EF4-FFF2-40B4-BE49-F238E27FC236}">
                        <a16:creationId xmlns:a16="http://schemas.microsoft.com/office/drawing/2014/main" id="{917C17FE-8B88-5F74-850F-CDE68612C0B0}"/>
                      </a:ext>
                    </a:extLst>
                  </p:cNvPr>
                  <p:cNvSpPr/>
                  <p:nvPr/>
                </p:nvSpPr>
                <p:spPr>
                  <a:xfrm>
                    <a:off x="7514645" y="38899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9" name="Ellipse 34">
                    <a:extLst>
                      <a:ext uri="{FF2B5EF4-FFF2-40B4-BE49-F238E27FC236}">
                        <a16:creationId xmlns:a16="http://schemas.microsoft.com/office/drawing/2014/main" id="{63ED2BDF-DE82-AE75-70A0-95B7B3E25357}"/>
                      </a:ext>
                    </a:extLst>
                  </p:cNvPr>
                  <p:cNvSpPr/>
                  <p:nvPr/>
                </p:nvSpPr>
                <p:spPr>
                  <a:xfrm>
                    <a:off x="6888332" y="346058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0" name="Ellipse 35">
                    <a:extLst>
                      <a:ext uri="{FF2B5EF4-FFF2-40B4-BE49-F238E27FC236}">
                        <a16:creationId xmlns:a16="http://schemas.microsoft.com/office/drawing/2014/main" id="{252E4F77-DA85-2050-3D54-A9C57419D867}"/>
                      </a:ext>
                    </a:extLst>
                  </p:cNvPr>
                  <p:cNvSpPr/>
                  <p:nvPr/>
                </p:nvSpPr>
                <p:spPr>
                  <a:xfrm>
                    <a:off x="6865583" y="303295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1" name="Ellipse 36">
                    <a:extLst>
                      <a:ext uri="{FF2B5EF4-FFF2-40B4-BE49-F238E27FC236}">
                        <a16:creationId xmlns:a16="http://schemas.microsoft.com/office/drawing/2014/main" id="{ECA52228-1318-84FB-328C-848FAFE97EBD}"/>
                      </a:ext>
                    </a:extLst>
                  </p:cNvPr>
                  <p:cNvSpPr/>
                  <p:nvPr/>
                </p:nvSpPr>
                <p:spPr>
                  <a:xfrm>
                    <a:off x="7075262" y="376995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2" name="Ellipse 37">
                    <a:extLst>
                      <a:ext uri="{FF2B5EF4-FFF2-40B4-BE49-F238E27FC236}">
                        <a16:creationId xmlns:a16="http://schemas.microsoft.com/office/drawing/2014/main" id="{186396D2-C3F5-7420-CD2B-F9A14032E5E6}"/>
                      </a:ext>
                    </a:extLst>
                  </p:cNvPr>
                  <p:cNvSpPr/>
                  <p:nvPr/>
                </p:nvSpPr>
                <p:spPr>
                  <a:xfrm>
                    <a:off x="7986499" y="26789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3" name="Ellipse 38">
                    <a:extLst>
                      <a:ext uri="{FF2B5EF4-FFF2-40B4-BE49-F238E27FC236}">
                        <a16:creationId xmlns:a16="http://schemas.microsoft.com/office/drawing/2014/main" id="{354BB075-7E2B-EA78-038D-FB7ABE09BEEC}"/>
                      </a:ext>
                    </a:extLst>
                  </p:cNvPr>
                  <p:cNvSpPr/>
                  <p:nvPr/>
                </p:nvSpPr>
                <p:spPr>
                  <a:xfrm>
                    <a:off x="8374255" y="333730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9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4" name="Ellipse 39">
                    <a:extLst>
                      <a:ext uri="{FF2B5EF4-FFF2-40B4-BE49-F238E27FC236}">
                        <a16:creationId xmlns:a16="http://schemas.microsoft.com/office/drawing/2014/main" id="{646822F8-9A08-9E53-20B9-3DF42243CEBD}"/>
                      </a:ext>
                    </a:extLst>
                  </p:cNvPr>
                  <p:cNvSpPr/>
                  <p:nvPr/>
                </p:nvSpPr>
                <p:spPr>
                  <a:xfrm>
                    <a:off x="7941588" y="3872478"/>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5" name="Ellipse 25">
                    <a:extLst>
                      <a:ext uri="{FF2B5EF4-FFF2-40B4-BE49-F238E27FC236}">
                        <a16:creationId xmlns:a16="http://schemas.microsoft.com/office/drawing/2014/main" id="{9BB1A7DD-3770-1FCA-2781-CC7FC3FB802B}"/>
                      </a:ext>
                    </a:extLst>
                  </p:cNvPr>
                  <p:cNvSpPr/>
                  <p:nvPr/>
                </p:nvSpPr>
                <p:spPr>
                  <a:xfrm>
                    <a:off x="7796395" y="362599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6" name="Ellipse 30">
                    <a:extLst>
                      <a:ext uri="{FF2B5EF4-FFF2-40B4-BE49-F238E27FC236}">
                        <a16:creationId xmlns:a16="http://schemas.microsoft.com/office/drawing/2014/main" id="{E1CBC09B-B60F-A94F-1465-DB6FA1164514}"/>
                      </a:ext>
                    </a:extLst>
                  </p:cNvPr>
                  <p:cNvSpPr/>
                  <p:nvPr/>
                </p:nvSpPr>
                <p:spPr>
                  <a:xfrm>
                    <a:off x="7226320" y="36337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7" name="Ellipse 21">
                    <a:extLst>
                      <a:ext uri="{FF2B5EF4-FFF2-40B4-BE49-F238E27FC236}">
                        <a16:creationId xmlns:a16="http://schemas.microsoft.com/office/drawing/2014/main" id="{584E2B95-6763-D00D-2B72-DE88364498BA}"/>
                      </a:ext>
                    </a:extLst>
                  </p:cNvPr>
                  <p:cNvSpPr/>
                  <p:nvPr/>
                </p:nvSpPr>
                <p:spPr>
                  <a:xfrm>
                    <a:off x="7846187" y="2942551"/>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8" name="Ellipse 23">
                    <a:extLst>
                      <a:ext uri="{FF2B5EF4-FFF2-40B4-BE49-F238E27FC236}">
                        <a16:creationId xmlns:a16="http://schemas.microsoft.com/office/drawing/2014/main" id="{9369809B-9B2D-4C0F-EAA7-81021A4C5E84}"/>
                      </a:ext>
                    </a:extLst>
                  </p:cNvPr>
                  <p:cNvSpPr/>
                  <p:nvPr/>
                </p:nvSpPr>
                <p:spPr>
                  <a:xfrm>
                    <a:off x="7990285" y="333330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0" name="Ellipse 20">
                    <a:extLst>
                      <a:ext uri="{FF2B5EF4-FFF2-40B4-BE49-F238E27FC236}">
                        <a16:creationId xmlns:a16="http://schemas.microsoft.com/office/drawing/2014/main" id="{2CAB4BEA-876F-7DB9-FAC8-6E44C1CB4C60}"/>
                      </a:ext>
                    </a:extLst>
                  </p:cNvPr>
                  <p:cNvSpPr/>
                  <p:nvPr/>
                </p:nvSpPr>
                <p:spPr>
                  <a:xfrm flipV="1">
                    <a:off x="7336515" y="2956802"/>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1" name="Ellipse 28">
                    <a:extLst>
                      <a:ext uri="{FF2B5EF4-FFF2-40B4-BE49-F238E27FC236}">
                        <a16:creationId xmlns:a16="http://schemas.microsoft.com/office/drawing/2014/main" id="{FCDDDF9A-EF9A-081A-11B9-44B5075B66CF}"/>
                      </a:ext>
                    </a:extLst>
                  </p:cNvPr>
                  <p:cNvSpPr/>
                  <p:nvPr/>
                </p:nvSpPr>
                <p:spPr>
                  <a:xfrm>
                    <a:off x="7151740" y="313221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2" name="Ellipse 27">
                    <a:extLst>
                      <a:ext uri="{FF2B5EF4-FFF2-40B4-BE49-F238E27FC236}">
                        <a16:creationId xmlns:a16="http://schemas.microsoft.com/office/drawing/2014/main" id="{2435B803-A526-057A-6955-0402ADC489D9}"/>
                      </a:ext>
                    </a:extLst>
                  </p:cNvPr>
                  <p:cNvSpPr/>
                  <p:nvPr/>
                </p:nvSpPr>
                <p:spPr>
                  <a:xfrm>
                    <a:off x="7618669" y="3312382"/>
                    <a:ext cx="531878" cy="468445"/>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grpSp>
          </p:grpSp>
          <p:sp>
            <p:nvSpPr>
              <p:cNvPr id="11" name="Freccia destra 10">
                <a:extLst>
                  <a:ext uri="{FF2B5EF4-FFF2-40B4-BE49-F238E27FC236}">
                    <a16:creationId xmlns:a16="http://schemas.microsoft.com/office/drawing/2014/main" id="{B4475FC3-863B-6386-C68E-114DC4300EC5}"/>
                  </a:ext>
                </a:extLst>
              </p:cNvPr>
              <p:cNvSpPr/>
              <p:nvPr/>
            </p:nvSpPr>
            <p:spPr>
              <a:xfrm>
                <a:off x="4810817" y="4859793"/>
                <a:ext cx="1030799" cy="377047"/>
              </a:xfrm>
              <a:prstGeom prst="rightArrow">
                <a:avLst/>
              </a:prstGeom>
              <a:solidFill>
                <a:srgbClr val="1F5A74"/>
              </a:solidFill>
              <a:ln>
                <a:solidFill>
                  <a:srgbClr val="12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solidFill>
                    <a:schemeClr val="tx1"/>
                  </a:solidFill>
                </a:endParaRPr>
              </a:p>
            </p:txBody>
          </p:sp>
          <p:sp>
            <p:nvSpPr>
              <p:cNvPr id="12" name="Freccia destra 11">
                <a:extLst>
                  <a:ext uri="{FF2B5EF4-FFF2-40B4-BE49-F238E27FC236}">
                    <a16:creationId xmlns:a16="http://schemas.microsoft.com/office/drawing/2014/main" id="{870DF6AA-88F4-0781-30D9-DA00A051BFBC}"/>
                  </a:ext>
                </a:extLst>
              </p:cNvPr>
              <p:cNvSpPr/>
              <p:nvPr/>
            </p:nvSpPr>
            <p:spPr>
              <a:xfrm rot="10800000">
                <a:off x="4822350" y="5395944"/>
                <a:ext cx="1030799" cy="377047"/>
              </a:xfrm>
              <a:prstGeom prst="rightArrow">
                <a:avLst/>
              </a:prstGeom>
              <a:solidFill>
                <a:srgbClr val="1F5A74"/>
              </a:solidFill>
              <a:ln>
                <a:solidFill>
                  <a:srgbClr val="12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solidFill>
                    <a:schemeClr val="tx1"/>
                  </a:solidFill>
                </a:endParaRPr>
              </a:p>
            </p:txBody>
          </p:sp>
        </p:grpSp>
        <p:sp>
          <p:nvSpPr>
            <p:cNvPr id="7" name="Figura a mano libera 6">
              <a:extLst>
                <a:ext uri="{FF2B5EF4-FFF2-40B4-BE49-F238E27FC236}">
                  <a16:creationId xmlns:a16="http://schemas.microsoft.com/office/drawing/2014/main" id="{EAFA8067-11B8-D205-9D6A-0E839921986F}"/>
                </a:ext>
              </a:extLst>
            </p:cNvPr>
            <p:cNvSpPr/>
            <p:nvPr/>
          </p:nvSpPr>
          <p:spPr>
            <a:xfrm rot="4666605">
              <a:off x="5021031" y="264499"/>
              <a:ext cx="347377" cy="909671"/>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ln>
              <a:solidFill>
                <a:schemeClr val="tx1"/>
              </a:solidFill>
            </a:ln>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sp>
          <p:nvSpPr>
            <p:cNvPr id="8" name="TextBox 39">
              <a:extLst>
                <a:ext uri="{FF2B5EF4-FFF2-40B4-BE49-F238E27FC236}">
                  <a16:creationId xmlns:a16="http://schemas.microsoft.com/office/drawing/2014/main" id="{30C054F7-8C93-CFEC-1BFB-E1BB6E540865}"/>
                </a:ext>
              </a:extLst>
            </p:cNvPr>
            <p:cNvSpPr txBox="1"/>
            <p:nvPr/>
          </p:nvSpPr>
          <p:spPr>
            <a:xfrm>
              <a:off x="4059207" y="78213"/>
              <a:ext cx="2016227" cy="400112"/>
            </a:xfrm>
            <a:prstGeom prst="rect">
              <a:avLst/>
            </a:prstGeom>
            <a:noFill/>
            <a:ln w="12700">
              <a:no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AU" sz="2000" dirty="0">
                  <a:cs typeface="Calibri"/>
                </a:rPr>
                <a:t>ssDNA-target</a:t>
              </a:r>
            </a:p>
          </p:txBody>
        </p:sp>
      </p:grpSp>
    </p:spTree>
    <p:extLst>
      <p:ext uri="{BB962C8B-B14F-4D97-AF65-F5344CB8AC3E}">
        <p14:creationId xmlns:p14="http://schemas.microsoft.com/office/powerpoint/2010/main" val="3753366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7C617C-1063-6D7C-B523-850EF3151972}"/>
            </a:ext>
          </a:extLst>
        </p:cNvPr>
        <p:cNvGrpSpPr/>
        <p:nvPr/>
      </p:nvGrpSpPr>
      <p:grpSpPr>
        <a:xfrm>
          <a:off x="0" y="0"/>
          <a:ext cx="0" cy="0"/>
          <a:chOff x="0" y="0"/>
          <a:chExt cx="0" cy="0"/>
        </a:xfrm>
      </p:grpSpPr>
      <p:grpSp>
        <p:nvGrpSpPr>
          <p:cNvPr id="2" name="Gruppo 1">
            <a:extLst>
              <a:ext uri="{FF2B5EF4-FFF2-40B4-BE49-F238E27FC236}">
                <a16:creationId xmlns:a16="http://schemas.microsoft.com/office/drawing/2014/main" id="{14A5FBDE-D2CE-4DD3-8264-B92257A395AA}"/>
              </a:ext>
            </a:extLst>
          </p:cNvPr>
          <p:cNvGrpSpPr/>
          <p:nvPr/>
        </p:nvGrpSpPr>
        <p:grpSpPr>
          <a:xfrm>
            <a:off x="7206958" y="191002"/>
            <a:ext cx="4787698" cy="3546907"/>
            <a:chOff x="6291222" y="186779"/>
            <a:chExt cx="4787698" cy="3546907"/>
          </a:xfrm>
        </p:grpSpPr>
        <p:pic>
          <p:nvPicPr>
            <p:cNvPr id="3" name="Immagine 2" descr="Immagine che contiene testo, diagramma, linea, schermata&#10;&#10;Descrizione generata automaticamente">
              <a:extLst>
                <a:ext uri="{FF2B5EF4-FFF2-40B4-BE49-F238E27FC236}">
                  <a16:creationId xmlns:a16="http://schemas.microsoft.com/office/drawing/2014/main" id="{3BA61379-FB3D-01CE-FE09-D06F005C08CC}"/>
                </a:ext>
              </a:extLst>
            </p:cNvPr>
            <p:cNvPicPr>
              <a:picLocks noChangeAspect="1"/>
            </p:cNvPicPr>
            <p:nvPr/>
          </p:nvPicPr>
          <p:blipFill>
            <a:blip r:embed="rId2"/>
            <a:stretch>
              <a:fillRect/>
            </a:stretch>
          </p:blipFill>
          <p:spPr>
            <a:xfrm>
              <a:off x="6291222" y="186779"/>
              <a:ext cx="4787698" cy="3546907"/>
            </a:xfrm>
            <a:prstGeom prst="rect">
              <a:avLst/>
            </a:prstGeom>
          </p:spPr>
        </p:pic>
        <p:pic>
          <p:nvPicPr>
            <p:cNvPr id="4" name="Immagine 3" descr="Immagine che contiene linea, diagramma, testo, Diagramma&#10;&#10;Descrizione generata automaticamente">
              <a:extLst>
                <a:ext uri="{FF2B5EF4-FFF2-40B4-BE49-F238E27FC236}">
                  <a16:creationId xmlns:a16="http://schemas.microsoft.com/office/drawing/2014/main" id="{50C62D1B-3AB6-A2EE-0020-085317EA0952}"/>
                </a:ext>
              </a:extLst>
            </p:cNvPr>
            <p:cNvPicPr>
              <a:picLocks noChangeAspect="1"/>
            </p:cNvPicPr>
            <p:nvPr/>
          </p:nvPicPr>
          <p:blipFill rotWithShape="1">
            <a:blip r:embed="rId3"/>
            <a:srcRect l="1138" t="1694" r="2926" b="2012"/>
            <a:stretch/>
          </p:blipFill>
          <p:spPr>
            <a:xfrm>
              <a:off x="7499954" y="305248"/>
              <a:ext cx="3407292" cy="2533636"/>
            </a:xfrm>
            <a:prstGeom prst="rect">
              <a:avLst/>
            </a:prstGeom>
          </p:spPr>
        </p:pic>
      </p:grpSp>
      <p:sp>
        <p:nvSpPr>
          <p:cNvPr id="5" name="CasellaDiTesto 4">
            <a:extLst>
              <a:ext uri="{FF2B5EF4-FFF2-40B4-BE49-F238E27FC236}">
                <a16:creationId xmlns:a16="http://schemas.microsoft.com/office/drawing/2014/main" id="{F0CF4A49-E3AE-18AB-0465-D6666482C9A7}"/>
              </a:ext>
            </a:extLst>
          </p:cNvPr>
          <p:cNvSpPr txBox="1"/>
          <p:nvPr/>
        </p:nvSpPr>
        <p:spPr>
          <a:xfrm>
            <a:off x="479791" y="3929717"/>
            <a:ext cx="3988130" cy="1200329"/>
          </a:xfrm>
          <a:prstGeom prst="rect">
            <a:avLst/>
          </a:prstGeom>
          <a:solidFill>
            <a:srgbClr val="FF9300"/>
          </a:solidFill>
          <a:ln>
            <a:noFill/>
          </a:ln>
        </p:spPr>
        <p:txBody>
          <a:bodyPr wrap="square" rtlCol="0">
            <a:spAutoFit/>
          </a:bodyPr>
          <a:lstStyle/>
          <a:p>
            <a:pPr algn="ctr"/>
            <a:r>
              <a:rPr lang="it-IT" sz="3600" dirty="0"/>
              <a:t>Target </a:t>
            </a:r>
            <a:r>
              <a:rPr lang="it-IT" sz="3600" dirty="0" err="1"/>
              <a:t>at</a:t>
            </a:r>
            <a:r>
              <a:rPr lang="it-IT" sz="3600" dirty="0"/>
              <a:t> </a:t>
            </a:r>
            <a:r>
              <a:rPr lang="it-IT" sz="3600" dirty="0" err="1"/>
              <a:t>different</a:t>
            </a:r>
            <a:r>
              <a:rPr lang="it-IT" sz="3600" dirty="0"/>
              <a:t> </a:t>
            </a:r>
            <a:r>
              <a:rPr lang="it-IT" sz="3600" dirty="0" err="1"/>
              <a:t>concentrations</a:t>
            </a:r>
            <a:endParaRPr lang="it-IT" sz="3600" dirty="0"/>
          </a:p>
        </p:txBody>
      </p:sp>
      <p:grpSp>
        <p:nvGrpSpPr>
          <p:cNvPr id="6" name="Gruppo 5">
            <a:extLst>
              <a:ext uri="{FF2B5EF4-FFF2-40B4-BE49-F238E27FC236}">
                <a16:creationId xmlns:a16="http://schemas.microsoft.com/office/drawing/2014/main" id="{A9B94522-2A5E-1345-33C5-9BCD9B010D98}"/>
              </a:ext>
            </a:extLst>
          </p:cNvPr>
          <p:cNvGrpSpPr/>
          <p:nvPr/>
        </p:nvGrpSpPr>
        <p:grpSpPr>
          <a:xfrm>
            <a:off x="4788851" y="3831481"/>
            <a:ext cx="4110196" cy="2986415"/>
            <a:chOff x="4788851" y="3831481"/>
            <a:chExt cx="4110196" cy="2986415"/>
          </a:xfrm>
        </p:grpSpPr>
        <p:grpSp>
          <p:nvGrpSpPr>
            <p:cNvPr id="7" name="Gruppo 6">
              <a:extLst>
                <a:ext uri="{FF2B5EF4-FFF2-40B4-BE49-F238E27FC236}">
                  <a16:creationId xmlns:a16="http://schemas.microsoft.com/office/drawing/2014/main" id="{CA318A02-DFBE-DA6F-D9E5-4939B21AD09D}"/>
                </a:ext>
              </a:extLst>
            </p:cNvPr>
            <p:cNvGrpSpPr/>
            <p:nvPr/>
          </p:nvGrpSpPr>
          <p:grpSpPr>
            <a:xfrm>
              <a:off x="4788851" y="3831481"/>
              <a:ext cx="4110196" cy="2986415"/>
              <a:chOff x="5204397" y="3689029"/>
              <a:chExt cx="4110196" cy="2986415"/>
            </a:xfrm>
          </p:grpSpPr>
          <p:pic>
            <p:nvPicPr>
              <p:cNvPr id="10" name="Immagine 9" descr="Immagine che contiene testo, linea, diagramma, Rettangolo&#10;&#10;Descrizione generata automaticamente">
                <a:extLst>
                  <a:ext uri="{FF2B5EF4-FFF2-40B4-BE49-F238E27FC236}">
                    <a16:creationId xmlns:a16="http://schemas.microsoft.com/office/drawing/2014/main" id="{40976ED7-35F6-AC33-AE98-9E62BAF5EB7D}"/>
                  </a:ext>
                </a:extLst>
              </p:cNvPr>
              <p:cNvPicPr>
                <a:picLocks noChangeAspect="1"/>
              </p:cNvPicPr>
              <p:nvPr/>
            </p:nvPicPr>
            <p:blipFill>
              <a:blip r:embed="rId4"/>
              <a:stretch>
                <a:fillRect/>
              </a:stretch>
            </p:blipFill>
            <p:spPr>
              <a:xfrm>
                <a:off x="5204397" y="3689029"/>
                <a:ext cx="4005121" cy="2986415"/>
              </a:xfrm>
              <a:prstGeom prst="rect">
                <a:avLst/>
              </a:prstGeom>
            </p:spPr>
          </p:pic>
          <p:sp>
            <p:nvSpPr>
              <p:cNvPr id="11" name="CasellaDiTesto 10">
                <a:extLst>
                  <a:ext uri="{FF2B5EF4-FFF2-40B4-BE49-F238E27FC236}">
                    <a16:creationId xmlns:a16="http://schemas.microsoft.com/office/drawing/2014/main" id="{C40AEB7B-8ACE-27F8-AEF9-BBB970BE6426}"/>
                  </a:ext>
                </a:extLst>
              </p:cNvPr>
              <p:cNvSpPr txBox="1"/>
              <p:nvPr/>
            </p:nvSpPr>
            <p:spPr>
              <a:xfrm>
                <a:off x="7687847" y="4146169"/>
                <a:ext cx="1626746" cy="369332"/>
              </a:xfrm>
              <a:prstGeom prst="rect">
                <a:avLst/>
              </a:prstGeom>
              <a:noFill/>
            </p:spPr>
            <p:txBody>
              <a:bodyPr wrap="square">
                <a:spAutoFit/>
              </a:bodyPr>
              <a:lstStyle/>
              <a:p>
                <a:r>
                  <a:rPr lang="it-IT" dirty="0"/>
                  <a:t>LOD: 32 </a:t>
                </a:r>
                <a:r>
                  <a:rPr lang="it-IT" dirty="0" err="1"/>
                  <a:t>pM</a:t>
                </a:r>
                <a:endParaRPr lang="it-IT" dirty="0"/>
              </a:p>
            </p:txBody>
          </p:sp>
        </p:grpSp>
        <p:sp>
          <p:nvSpPr>
            <p:cNvPr id="8" name="Rettangolo 7">
              <a:extLst>
                <a:ext uri="{FF2B5EF4-FFF2-40B4-BE49-F238E27FC236}">
                  <a16:creationId xmlns:a16="http://schemas.microsoft.com/office/drawing/2014/main" id="{315DCF4E-65E7-A119-8E9E-D6ED0CD3A85A}"/>
                </a:ext>
              </a:extLst>
            </p:cNvPr>
            <p:cNvSpPr/>
            <p:nvPr/>
          </p:nvSpPr>
          <p:spPr>
            <a:xfrm>
              <a:off x="5026462" y="4183243"/>
              <a:ext cx="120460" cy="24774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9" name="Rettangolo 8">
              <a:extLst>
                <a:ext uri="{FF2B5EF4-FFF2-40B4-BE49-F238E27FC236}">
                  <a16:creationId xmlns:a16="http://schemas.microsoft.com/office/drawing/2014/main" id="{A0817BB7-E158-6FC7-0CDF-F6460D310A47}"/>
                </a:ext>
              </a:extLst>
            </p:cNvPr>
            <p:cNvSpPr/>
            <p:nvPr/>
          </p:nvSpPr>
          <p:spPr>
            <a:xfrm>
              <a:off x="5093852" y="5836910"/>
              <a:ext cx="109374" cy="6176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grpSp>
        <p:nvGrpSpPr>
          <p:cNvPr id="12" name="Gruppo 11">
            <a:extLst>
              <a:ext uri="{FF2B5EF4-FFF2-40B4-BE49-F238E27FC236}">
                <a16:creationId xmlns:a16="http://schemas.microsoft.com/office/drawing/2014/main" id="{5A297715-8C0C-C4B7-697A-B120BEC745C2}"/>
              </a:ext>
            </a:extLst>
          </p:cNvPr>
          <p:cNvGrpSpPr/>
          <p:nvPr/>
        </p:nvGrpSpPr>
        <p:grpSpPr>
          <a:xfrm>
            <a:off x="9031583" y="4028087"/>
            <a:ext cx="3043601" cy="2405709"/>
            <a:chOff x="9191162" y="3918804"/>
            <a:chExt cx="3043601" cy="2405709"/>
          </a:xfrm>
        </p:grpSpPr>
        <p:sp>
          <p:nvSpPr>
            <p:cNvPr id="13" name="CasellaDiTesto 12">
              <a:extLst>
                <a:ext uri="{FF2B5EF4-FFF2-40B4-BE49-F238E27FC236}">
                  <a16:creationId xmlns:a16="http://schemas.microsoft.com/office/drawing/2014/main" id="{CABC7EE9-E557-3CDF-96A6-3F19DC3F5BC8}"/>
                </a:ext>
              </a:extLst>
            </p:cNvPr>
            <p:cNvSpPr txBox="1"/>
            <p:nvPr/>
          </p:nvSpPr>
          <p:spPr>
            <a:xfrm>
              <a:off x="9434872" y="5493516"/>
              <a:ext cx="2540460" cy="830997"/>
            </a:xfrm>
            <a:prstGeom prst="rect">
              <a:avLst/>
            </a:prstGeom>
            <a:noFill/>
            <a:ln w="28575">
              <a:solidFill>
                <a:schemeClr val="bg1"/>
              </a:solidFill>
            </a:ln>
          </p:spPr>
          <p:txBody>
            <a:bodyPr wrap="square" rtlCol="0">
              <a:spAutoFit/>
            </a:bodyPr>
            <a:lstStyle/>
            <a:p>
              <a:r>
                <a:rPr lang="it-IT" sz="1600" dirty="0" err="1"/>
                <a:t>Sensitivity</a:t>
              </a:r>
              <a:r>
                <a:rPr lang="it-IT" sz="1600" dirty="0"/>
                <a:t>: 14498 </a:t>
              </a:r>
              <a:r>
                <a:rPr lang="it-IT" sz="1600" dirty="0" err="1"/>
                <a:t>cps</a:t>
              </a:r>
              <a:r>
                <a:rPr lang="it-IT" sz="1600" dirty="0"/>
                <a:t>/</a:t>
              </a:r>
              <a:r>
                <a:rPr lang="it-IT" sz="1600" dirty="0" err="1"/>
                <a:t>nM</a:t>
              </a:r>
              <a:endParaRPr lang="it-IT" sz="1600" dirty="0"/>
            </a:p>
            <a:p>
              <a:r>
                <a:rPr lang="it-IT" sz="1600" dirty="0" err="1"/>
                <a:t>Kd</a:t>
              </a:r>
              <a:r>
                <a:rPr lang="it-IT" sz="1600" dirty="0"/>
                <a:t>=2.96 </a:t>
              </a:r>
              <a:r>
                <a:rPr lang="it-IT" sz="1600" dirty="0" err="1"/>
                <a:t>nM</a:t>
              </a:r>
              <a:endParaRPr lang="it-IT" sz="1600" dirty="0"/>
            </a:p>
            <a:p>
              <a:r>
                <a:rPr lang="it-IT" sz="1600" dirty="0" err="1"/>
                <a:t>n</a:t>
              </a:r>
              <a:r>
                <a:rPr lang="it-IT" sz="1600" dirty="0"/>
                <a:t>=0.466</a:t>
              </a:r>
            </a:p>
          </p:txBody>
        </p:sp>
        <mc:AlternateContent xmlns:mc="http://schemas.openxmlformats.org/markup-compatibility/2006" xmlns:a14="http://schemas.microsoft.com/office/drawing/2010/main">
          <mc:Choice Requires="a14">
            <p:sp>
              <p:nvSpPr>
                <p:cNvPr id="14" name="CasellaDiTesto 13">
                  <a:extLst>
                    <a:ext uri="{FF2B5EF4-FFF2-40B4-BE49-F238E27FC236}">
                      <a16:creationId xmlns:a16="http://schemas.microsoft.com/office/drawing/2014/main" id="{26E2250C-4EE5-9717-FFFD-3FF9A0C3C068}"/>
                    </a:ext>
                  </a:extLst>
                </p:cNvPr>
                <p:cNvSpPr txBox="1"/>
                <p:nvPr/>
              </p:nvSpPr>
              <p:spPr>
                <a:xfrm>
                  <a:off x="9673855" y="4264733"/>
                  <a:ext cx="1890582" cy="660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𝑌</m:t>
                        </m:r>
                        <m:r>
                          <a:rPr lang="it-IT" b="0" i="1" smtClean="0">
                            <a:solidFill>
                              <a:schemeClr val="tx1"/>
                            </a:solidFill>
                            <a:latin typeface="Cambria Math" panose="02040503050406030204" pitchFamily="18" charset="0"/>
                          </a:rPr>
                          <m:t>=</m:t>
                        </m:r>
                        <m:f>
                          <m:fPr>
                            <m:ctrlPr>
                              <a:rPr lang="it-IT" b="0" i="1" smtClean="0">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𝑉𝑚𝑎𝑥</m:t>
                            </m:r>
                          </m:num>
                          <m:den>
                            <m:r>
                              <a:rPr lang="it-IT" b="0" i="1" smtClean="0">
                                <a:solidFill>
                                  <a:schemeClr val="tx1"/>
                                </a:solidFill>
                                <a:latin typeface="Cambria Math" panose="02040503050406030204" pitchFamily="18" charset="0"/>
                              </a:rPr>
                              <m:t>1</m:t>
                            </m:r>
                            <m:sSup>
                              <m:sSupPr>
                                <m:ctrlPr>
                                  <a:rPr lang="it-IT" b="0" i="1" smtClean="0">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𝑥</m:t>
                                </m:r>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𝐾𝑑</m:t>
                                </m:r>
                                <m:r>
                                  <a:rPr lang="it-IT" i="1">
                                    <a:solidFill>
                                      <a:schemeClr val="tx1"/>
                                    </a:solidFill>
                                    <a:latin typeface="Cambria Math" panose="02040503050406030204" pitchFamily="18" charset="0"/>
                                  </a:rPr>
                                  <m:t>)</m:t>
                                </m:r>
                              </m:e>
                              <m:sup>
                                <m:r>
                                  <a:rPr lang="it-IT" b="0" i="1" smtClean="0">
                                    <a:solidFill>
                                      <a:schemeClr val="tx1"/>
                                    </a:solidFill>
                                    <a:latin typeface="Cambria Math" panose="02040503050406030204" pitchFamily="18" charset="0"/>
                                  </a:rPr>
                                  <m:t>𝑛</m:t>
                                </m:r>
                              </m:sup>
                            </m:sSup>
                          </m:den>
                        </m:f>
                      </m:oMath>
                    </m:oMathPara>
                  </a14:m>
                  <a:endParaRPr lang="it-IT" dirty="0">
                    <a:solidFill>
                      <a:schemeClr val="tx1"/>
                    </a:solidFill>
                  </a:endParaRPr>
                </a:p>
              </p:txBody>
            </p:sp>
          </mc:Choice>
          <mc:Fallback xmlns="">
            <p:sp>
              <p:nvSpPr>
                <p:cNvPr id="14" name="CasellaDiTesto 13">
                  <a:extLst>
                    <a:ext uri="{FF2B5EF4-FFF2-40B4-BE49-F238E27FC236}">
                      <a16:creationId xmlns:a16="http://schemas.microsoft.com/office/drawing/2014/main" id="{26E2250C-4EE5-9717-FFFD-3FF9A0C3C068}"/>
                    </a:ext>
                  </a:extLst>
                </p:cNvPr>
                <p:cNvSpPr txBox="1">
                  <a:spLocks noRot="1" noChangeAspect="1" noMove="1" noResize="1" noEditPoints="1" noAdjustHandles="1" noChangeArrowheads="1" noChangeShapeType="1" noTextEdit="1"/>
                </p:cNvSpPr>
                <p:nvPr/>
              </p:nvSpPr>
              <p:spPr>
                <a:xfrm>
                  <a:off x="9673855" y="4264733"/>
                  <a:ext cx="1890582" cy="660052"/>
                </a:xfrm>
                <a:prstGeom prst="rect">
                  <a:avLst/>
                </a:prstGeom>
                <a:blipFill>
                  <a:blip r:embed="rId5"/>
                  <a:stretch>
                    <a:fillRect b="-7547"/>
                  </a:stretch>
                </a:blipFill>
              </p:spPr>
              <p:txBody>
                <a:bodyPr/>
                <a:lstStyle/>
                <a:p>
                  <a:r>
                    <a:rPr lang="it-IT">
                      <a:noFill/>
                    </a:rPr>
                    <a:t> </a:t>
                  </a:r>
                </a:p>
              </p:txBody>
            </p:sp>
          </mc:Fallback>
        </mc:AlternateContent>
        <p:sp>
          <p:nvSpPr>
            <p:cNvPr id="16" name="CasellaDiTesto 15">
              <a:extLst>
                <a:ext uri="{FF2B5EF4-FFF2-40B4-BE49-F238E27FC236}">
                  <a16:creationId xmlns:a16="http://schemas.microsoft.com/office/drawing/2014/main" id="{B2A8C7B3-FE2A-556D-DF5A-3A3012A81232}"/>
                </a:ext>
              </a:extLst>
            </p:cNvPr>
            <p:cNvSpPr txBox="1"/>
            <p:nvPr/>
          </p:nvSpPr>
          <p:spPr>
            <a:xfrm>
              <a:off x="10006876" y="3918804"/>
              <a:ext cx="1253869" cy="369332"/>
            </a:xfrm>
            <a:prstGeom prst="rect">
              <a:avLst/>
            </a:prstGeom>
            <a:noFill/>
          </p:spPr>
          <p:txBody>
            <a:bodyPr wrap="none" rtlCol="0">
              <a:spAutoFit/>
            </a:bodyPr>
            <a:lstStyle/>
            <a:p>
              <a:r>
                <a:rPr lang="it-IT" u="sng" dirty="0"/>
                <a:t>Hill Model:</a:t>
              </a:r>
            </a:p>
          </p:txBody>
        </p:sp>
        <p:sp>
          <p:nvSpPr>
            <p:cNvPr id="22" name="CasellaDiTesto 21">
              <a:extLst>
                <a:ext uri="{FF2B5EF4-FFF2-40B4-BE49-F238E27FC236}">
                  <a16:creationId xmlns:a16="http://schemas.microsoft.com/office/drawing/2014/main" id="{6CEF6D2E-3EB4-4ABB-BB75-0EFABEE850A2}"/>
                </a:ext>
              </a:extLst>
            </p:cNvPr>
            <p:cNvSpPr txBox="1"/>
            <p:nvPr/>
          </p:nvSpPr>
          <p:spPr>
            <a:xfrm>
              <a:off x="9191162" y="4946363"/>
              <a:ext cx="3043601" cy="307777"/>
            </a:xfrm>
            <a:prstGeom prst="rect">
              <a:avLst/>
            </a:prstGeom>
            <a:noFill/>
          </p:spPr>
          <p:txBody>
            <a:bodyPr wrap="square">
              <a:spAutoFit/>
            </a:bodyPr>
            <a:lstStyle/>
            <a:p>
              <a:pPr algn="ctr"/>
              <a:r>
                <a:rPr lang="en-US" sz="1400" i="1" dirty="0"/>
                <a:t>(Li, W et Al., </a:t>
              </a:r>
              <a:r>
                <a:rPr lang="it-IT" sz="1400" i="1" dirty="0"/>
                <a:t>Nanoscale </a:t>
              </a:r>
              <a:r>
                <a:rPr lang="it-IT" sz="1400" i="1" dirty="0" err="1"/>
                <a:t>Adv</a:t>
              </a:r>
              <a:r>
                <a:rPr lang="it-IT" sz="1400" i="1" dirty="0"/>
                <a:t>. – 2020)</a:t>
              </a:r>
            </a:p>
          </p:txBody>
        </p:sp>
      </p:grpSp>
      <p:sp>
        <p:nvSpPr>
          <p:cNvPr id="23" name="CasellaDiTesto 22">
            <a:extLst>
              <a:ext uri="{FF2B5EF4-FFF2-40B4-BE49-F238E27FC236}">
                <a16:creationId xmlns:a16="http://schemas.microsoft.com/office/drawing/2014/main" id="{EDE5154E-41D2-910F-E14C-4284446E7703}"/>
              </a:ext>
            </a:extLst>
          </p:cNvPr>
          <p:cNvSpPr txBox="1"/>
          <p:nvPr/>
        </p:nvSpPr>
        <p:spPr>
          <a:xfrm rot="16200000">
            <a:off x="1284562" y="1635857"/>
            <a:ext cx="1138751" cy="584775"/>
          </a:xfrm>
          <a:prstGeom prst="rect">
            <a:avLst/>
          </a:prstGeom>
          <a:noFill/>
          <a:ln w="28575">
            <a:solidFill>
              <a:schemeClr val="tx1"/>
            </a:solidFill>
          </a:ln>
        </p:spPr>
        <p:txBody>
          <a:bodyPr wrap="square" rtlCol="0">
            <a:spAutoFit/>
          </a:bodyPr>
          <a:lstStyle/>
          <a:p>
            <a:pPr algn="ctr"/>
            <a:r>
              <a:rPr lang="it-IT" sz="3200" dirty="0"/>
              <a:t>PL</a:t>
            </a:r>
          </a:p>
        </p:txBody>
      </p:sp>
      <p:sp>
        <p:nvSpPr>
          <p:cNvPr id="24" name="Rettangolo 23">
            <a:extLst>
              <a:ext uri="{FF2B5EF4-FFF2-40B4-BE49-F238E27FC236}">
                <a16:creationId xmlns:a16="http://schemas.microsoft.com/office/drawing/2014/main" id="{863DFD94-2054-D14F-9F54-BAF3ECEFF9BA}"/>
              </a:ext>
            </a:extLst>
          </p:cNvPr>
          <p:cNvSpPr/>
          <p:nvPr/>
        </p:nvSpPr>
        <p:spPr>
          <a:xfrm>
            <a:off x="255341" y="6304790"/>
            <a:ext cx="391886" cy="355862"/>
          </a:xfrm>
          <a:prstGeom prst="rect">
            <a:avLst/>
          </a:prstGeom>
          <a:solidFill>
            <a:srgbClr val="FFC100"/>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5</a:t>
            </a:r>
          </a:p>
        </p:txBody>
      </p:sp>
      <p:grpSp>
        <p:nvGrpSpPr>
          <p:cNvPr id="25" name="Gruppo 24">
            <a:extLst>
              <a:ext uri="{FF2B5EF4-FFF2-40B4-BE49-F238E27FC236}">
                <a16:creationId xmlns:a16="http://schemas.microsoft.com/office/drawing/2014/main" id="{664E5EDB-A7E0-082A-8896-1FC8A4451CE5}"/>
              </a:ext>
            </a:extLst>
          </p:cNvPr>
          <p:cNvGrpSpPr/>
          <p:nvPr/>
        </p:nvGrpSpPr>
        <p:grpSpPr>
          <a:xfrm>
            <a:off x="6274787" y="4561149"/>
            <a:ext cx="2393528" cy="1824836"/>
            <a:chOff x="6274787" y="4561149"/>
            <a:chExt cx="2393528" cy="1824836"/>
          </a:xfrm>
        </p:grpSpPr>
        <p:pic>
          <p:nvPicPr>
            <p:cNvPr id="26" name="Immagine 25">
              <a:extLst>
                <a:ext uri="{FF2B5EF4-FFF2-40B4-BE49-F238E27FC236}">
                  <a16:creationId xmlns:a16="http://schemas.microsoft.com/office/drawing/2014/main" id="{7682F89B-1316-B1E1-C6F3-401300FBC4F7}"/>
                </a:ext>
              </a:extLst>
            </p:cNvPr>
            <p:cNvPicPr>
              <a:picLocks noChangeAspect="1"/>
            </p:cNvPicPr>
            <p:nvPr/>
          </p:nvPicPr>
          <p:blipFill>
            <a:blip r:embed="rId6"/>
            <a:stretch>
              <a:fillRect/>
            </a:stretch>
          </p:blipFill>
          <p:spPr>
            <a:xfrm>
              <a:off x="6274787" y="4601253"/>
              <a:ext cx="2393528" cy="1784732"/>
            </a:xfrm>
            <a:prstGeom prst="rect">
              <a:avLst/>
            </a:prstGeom>
          </p:spPr>
        </p:pic>
        <p:sp>
          <p:nvSpPr>
            <p:cNvPr id="27" name="Rettangolo 26">
              <a:extLst>
                <a:ext uri="{FF2B5EF4-FFF2-40B4-BE49-F238E27FC236}">
                  <a16:creationId xmlns:a16="http://schemas.microsoft.com/office/drawing/2014/main" id="{B47568BF-336D-20C2-35C8-F1767C6B7F6B}"/>
                </a:ext>
              </a:extLst>
            </p:cNvPr>
            <p:cNvSpPr/>
            <p:nvPr/>
          </p:nvSpPr>
          <p:spPr>
            <a:xfrm flipH="1">
              <a:off x="6406215" y="4561149"/>
              <a:ext cx="86780" cy="178473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8" name="Rettangolo 27">
              <a:extLst>
                <a:ext uri="{FF2B5EF4-FFF2-40B4-BE49-F238E27FC236}">
                  <a16:creationId xmlns:a16="http://schemas.microsoft.com/office/drawing/2014/main" id="{68C88B41-4829-2459-7CD4-2986CFA3227C}"/>
                </a:ext>
              </a:extLst>
            </p:cNvPr>
            <p:cNvSpPr/>
            <p:nvPr/>
          </p:nvSpPr>
          <p:spPr>
            <a:xfrm flipH="1">
              <a:off x="6438499" y="5738563"/>
              <a:ext cx="78793" cy="44498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29" name="CasellaDiTesto 28">
            <a:extLst>
              <a:ext uri="{FF2B5EF4-FFF2-40B4-BE49-F238E27FC236}">
                <a16:creationId xmlns:a16="http://schemas.microsoft.com/office/drawing/2014/main" id="{2FCF933C-D96C-57AC-AD7F-C3C44E3FDE5C}"/>
              </a:ext>
            </a:extLst>
          </p:cNvPr>
          <p:cNvSpPr txBox="1"/>
          <p:nvPr/>
        </p:nvSpPr>
        <p:spPr>
          <a:xfrm>
            <a:off x="738574" y="5483306"/>
            <a:ext cx="2324669" cy="830997"/>
          </a:xfrm>
          <a:prstGeom prst="rect">
            <a:avLst/>
          </a:prstGeom>
          <a:noFill/>
          <a:ln>
            <a:solidFill>
              <a:srgbClr val="FF0000"/>
            </a:solidFill>
          </a:ln>
        </p:spPr>
        <p:txBody>
          <a:bodyPr wrap="square">
            <a:spAutoFit/>
          </a:bodyPr>
          <a:lstStyle/>
          <a:p>
            <a:pPr algn="l" fontAlgn="ctr"/>
            <a:r>
              <a:rPr lang="it-IT" sz="1600" i="1" dirty="0" err="1"/>
              <a:t>R</a:t>
            </a:r>
            <a:r>
              <a:rPr lang="it-IT" sz="1600" i="1" dirty="0"/>
              <a:t>. Chiechio et Al., </a:t>
            </a:r>
            <a:r>
              <a:rPr lang="it-IT" sz="1600" b="0" i="1" dirty="0">
                <a:effectLst/>
                <a:latin typeface="Roboto" panose="020F0502020204030204" pitchFamily="34" charset="0"/>
              </a:rPr>
              <a:t>Applied Surface Science </a:t>
            </a:r>
            <a:r>
              <a:rPr lang="it-IT" sz="1600" b="0" i="1" dirty="0" err="1">
                <a:effectLst/>
                <a:latin typeface="Roboto" panose="020F0502020204030204" pitchFamily="34" charset="0"/>
              </a:rPr>
              <a:t>Advances</a:t>
            </a:r>
            <a:r>
              <a:rPr lang="it-IT" sz="1600" b="0" i="1" dirty="0">
                <a:effectLst/>
                <a:latin typeface="Roboto" panose="020F0502020204030204" pitchFamily="34" charset="0"/>
              </a:rPr>
              <a:t> - 2025</a:t>
            </a:r>
          </a:p>
        </p:txBody>
      </p:sp>
      <p:grpSp>
        <p:nvGrpSpPr>
          <p:cNvPr id="30" name="Gruppo 29">
            <a:extLst>
              <a:ext uri="{FF2B5EF4-FFF2-40B4-BE49-F238E27FC236}">
                <a16:creationId xmlns:a16="http://schemas.microsoft.com/office/drawing/2014/main" id="{3158CEA6-C5FC-B040-4CF9-5662C5DAEF86}"/>
              </a:ext>
            </a:extLst>
          </p:cNvPr>
          <p:cNvGrpSpPr/>
          <p:nvPr/>
        </p:nvGrpSpPr>
        <p:grpSpPr>
          <a:xfrm>
            <a:off x="2315449" y="185415"/>
            <a:ext cx="4845252" cy="3550721"/>
            <a:chOff x="2315449" y="185415"/>
            <a:chExt cx="4845252" cy="3550721"/>
          </a:xfrm>
        </p:grpSpPr>
        <p:grpSp>
          <p:nvGrpSpPr>
            <p:cNvPr id="31" name="Gruppo 30">
              <a:extLst>
                <a:ext uri="{FF2B5EF4-FFF2-40B4-BE49-F238E27FC236}">
                  <a16:creationId xmlns:a16="http://schemas.microsoft.com/office/drawing/2014/main" id="{49B7CE7D-5152-8AA8-38A3-EE469EC05E06}"/>
                </a:ext>
              </a:extLst>
            </p:cNvPr>
            <p:cNvGrpSpPr/>
            <p:nvPr/>
          </p:nvGrpSpPr>
          <p:grpSpPr>
            <a:xfrm>
              <a:off x="2315449" y="185415"/>
              <a:ext cx="4845252" cy="3550721"/>
              <a:chOff x="2774721" y="185415"/>
              <a:chExt cx="4385980" cy="3214155"/>
            </a:xfrm>
          </p:grpSpPr>
          <p:pic>
            <p:nvPicPr>
              <p:cNvPr id="34" name="Immagine 33" descr="Immagine che contiene testo, diagramma, Diagramma, linea&#10;&#10;Descrizione generata automaticamente">
                <a:extLst>
                  <a:ext uri="{FF2B5EF4-FFF2-40B4-BE49-F238E27FC236}">
                    <a16:creationId xmlns:a16="http://schemas.microsoft.com/office/drawing/2014/main" id="{697303D4-3655-D46A-5447-09AA6BAFD394}"/>
                  </a:ext>
                </a:extLst>
              </p:cNvPr>
              <p:cNvPicPr>
                <a:picLocks noChangeAspect="1"/>
              </p:cNvPicPr>
              <p:nvPr/>
            </p:nvPicPr>
            <p:blipFill>
              <a:blip r:embed="rId7"/>
              <a:stretch>
                <a:fillRect/>
              </a:stretch>
            </p:blipFill>
            <p:spPr>
              <a:xfrm>
                <a:off x="2774721" y="185415"/>
                <a:ext cx="4385980" cy="3214155"/>
              </a:xfrm>
              <a:prstGeom prst="rect">
                <a:avLst/>
              </a:prstGeom>
            </p:spPr>
          </p:pic>
          <p:cxnSp>
            <p:nvCxnSpPr>
              <p:cNvPr id="35" name="Connettore 2 29">
                <a:extLst>
                  <a:ext uri="{FF2B5EF4-FFF2-40B4-BE49-F238E27FC236}">
                    <a16:creationId xmlns:a16="http://schemas.microsoft.com/office/drawing/2014/main" id="{FE47790D-B87C-29FA-E067-96939923C68A}"/>
                  </a:ext>
                </a:extLst>
              </p:cNvPr>
              <p:cNvCxnSpPr>
                <a:cxnSpLocks/>
              </p:cNvCxnSpPr>
              <p:nvPr/>
            </p:nvCxnSpPr>
            <p:spPr>
              <a:xfrm>
                <a:off x="5373126" y="264667"/>
                <a:ext cx="0" cy="1716525"/>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pic>
          <p:nvPicPr>
            <p:cNvPr id="32" name="Immagine 31" descr="Immagine che contiene testo, diagramma, Diagramma, linea&#10;&#10;Descrizione generata automaticamente">
              <a:extLst>
                <a:ext uri="{FF2B5EF4-FFF2-40B4-BE49-F238E27FC236}">
                  <a16:creationId xmlns:a16="http://schemas.microsoft.com/office/drawing/2014/main" id="{673DF714-3465-94E4-F4CF-910F328B5C19}"/>
                </a:ext>
              </a:extLst>
            </p:cNvPr>
            <p:cNvPicPr>
              <a:picLocks noChangeAspect="1"/>
            </p:cNvPicPr>
            <p:nvPr/>
          </p:nvPicPr>
          <p:blipFill>
            <a:blip r:embed="rId7"/>
            <a:srcRect l="35275" t="3322" r="52721" b="61146"/>
            <a:stretch/>
          </p:blipFill>
          <p:spPr>
            <a:xfrm>
              <a:off x="3639452" y="288356"/>
              <a:ext cx="589260" cy="1278226"/>
            </a:xfrm>
            <a:prstGeom prst="rect">
              <a:avLst/>
            </a:prstGeom>
          </p:spPr>
        </p:pic>
        <p:sp>
          <p:nvSpPr>
            <p:cNvPr id="33" name="Rettangolo 32">
              <a:extLst>
                <a:ext uri="{FF2B5EF4-FFF2-40B4-BE49-F238E27FC236}">
                  <a16:creationId xmlns:a16="http://schemas.microsoft.com/office/drawing/2014/main" id="{9F4388F7-E888-1922-71F2-FF2784DA7119}"/>
                </a:ext>
              </a:extLst>
            </p:cNvPr>
            <p:cNvSpPr/>
            <p:nvPr/>
          </p:nvSpPr>
          <p:spPr>
            <a:xfrm>
              <a:off x="4134351" y="272966"/>
              <a:ext cx="414375" cy="124967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Tree>
    <p:extLst>
      <p:ext uri="{BB962C8B-B14F-4D97-AF65-F5344CB8AC3E}">
        <p14:creationId xmlns:p14="http://schemas.microsoft.com/office/powerpoint/2010/main" val="170921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D14543B-3720-2D13-21DB-60D95A2917FB}"/>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asellaDiTesto 1">
                <a:extLst>
                  <a:ext uri="{FF2B5EF4-FFF2-40B4-BE49-F238E27FC236}">
                    <a16:creationId xmlns:a16="http://schemas.microsoft.com/office/drawing/2014/main" id="{820D78F3-49EF-D438-4053-CE0FBD5CF02F}"/>
                  </a:ext>
                </a:extLst>
              </p:cNvPr>
              <p:cNvSpPr txBox="1"/>
              <p:nvPr/>
            </p:nvSpPr>
            <p:spPr>
              <a:xfrm>
                <a:off x="8695109" y="7113933"/>
                <a:ext cx="1890582" cy="660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it-IT" b="0" i="1" smtClean="0">
                          <a:solidFill>
                            <a:schemeClr val="tx1"/>
                          </a:solidFill>
                          <a:latin typeface="Cambria Math" panose="02040503050406030204" pitchFamily="18" charset="0"/>
                        </a:rPr>
                        <m:t>𝑌</m:t>
                      </m:r>
                      <m:r>
                        <a:rPr lang="it-IT" b="0" i="1" smtClean="0">
                          <a:solidFill>
                            <a:schemeClr val="tx1"/>
                          </a:solidFill>
                          <a:latin typeface="Cambria Math" panose="02040503050406030204" pitchFamily="18" charset="0"/>
                        </a:rPr>
                        <m:t>=</m:t>
                      </m:r>
                      <m:f>
                        <m:fPr>
                          <m:ctrlPr>
                            <a:rPr lang="it-IT" b="0" i="1" smtClean="0">
                              <a:solidFill>
                                <a:schemeClr val="tx1"/>
                              </a:solidFill>
                              <a:latin typeface="Cambria Math" panose="02040503050406030204" pitchFamily="18" charset="0"/>
                            </a:rPr>
                          </m:ctrlPr>
                        </m:fPr>
                        <m:num>
                          <m:r>
                            <a:rPr lang="it-IT" i="1">
                              <a:solidFill>
                                <a:schemeClr val="tx1"/>
                              </a:solidFill>
                              <a:latin typeface="Cambria Math" panose="02040503050406030204" pitchFamily="18" charset="0"/>
                            </a:rPr>
                            <m:t>𝑉𝑚𝑎𝑥</m:t>
                          </m:r>
                        </m:num>
                        <m:den>
                          <m:r>
                            <a:rPr lang="it-IT" b="0" i="1" smtClean="0">
                              <a:solidFill>
                                <a:schemeClr val="tx1"/>
                              </a:solidFill>
                              <a:latin typeface="Cambria Math" panose="02040503050406030204" pitchFamily="18" charset="0"/>
                            </a:rPr>
                            <m:t>1</m:t>
                          </m:r>
                          <m:sSup>
                            <m:sSupPr>
                              <m:ctrlPr>
                                <a:rPr lang="it-IT" b="0" i="1" smtClean="0">
                                  <a:solidFill>
                                    <a:schemeClr val="tx1"/>
                                  </a:solidFill>
                                  <a:latin typeface="Cambria Math" panose="02040503050406030204" pitchFamily="18" charset="0"/>
                                </a:rPr>
                              </m:ctrlPr>
                            </m:sSupPr>
                            <m:e>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𝑥</m:t>
                              </m:r>
                              <m:r>
                                <a:rPr lang="it-IT" i="1">
                                  <a:solidFill>
                                    <a:schemeClr val="tx1"/>
                                  </a:solidFill>
                                  <a:latin typeface="Cambria Math" panose="02040503050406030204" pitchFamily="18" charset="0"/>
                                </a:rPr>
                                <m:t>/</m:t>
                              </m:r>
                              <m:r>
                                <a:rPr lang="it-IT" i="1">
                                  <a:solidFill>
                                    <a:schemeClr val="tx1"/>
                                  </a:solidFill>
                                  <a:latin typeface="Cambria Math" panose="02040503050406030204" pitchFamily="18" charset="0"/>
                                </a:rPr>
                                <m:t>𝐾𝑑</m:t>
                              </m:r>
                              <m:r>
                                <a:rPr lang="it-IT" i="1">
                                  <a:solidFill>
                                    <a:schemeClr val="tx1"/>
                                  </a:solidFill>
                                  <a:latin typeface="Cambria Math" panose="02040503050406030204" pitchFamily="18" charset="0"/>
                                </a:rPr>
                                <m:t>)</m:t>
                              </m:r>
                            </m:e>
                            <m:sup>
                              <m:r>
                                <a:rPr lang="it-IT" b="0" i="1" smtClean="0">
                                  <a:solidFill>
                                    <a:schemeClr val="tx1"/>
                                  </a:solidFill>
                                  <a:latin typeface="Cambria Math" panose="02040503050406030204" pitchFamily="18" charset="0"/>
                                </a:rPr>
                                <m:t>𝑛</m:t>
                              </m:r>
                            </m:sup>
                          </m:sSup>
                        </m:den>
                      </m:f>
                    </m:oMath>
                  </m:oMathPara>
                </a14:m>
                <a:endParaRPr lang="it-IT" dirty="0">
                  <a:solidFill>
                    <a:schemeClr val="tx1"/>
                  </a:solidFill>
                </a:endParaRPr>
              </a:p>
            </p:txBody>
          </p:sp>
        </mc:Choice>
        <mc:Fallback xmlns="">
          <p:sp>
            <p:nvSpPr>
              <p:cNvPr id="2" name="CasellaDiTesto 1">
                <a:extLst>
                  <a:ext uri="{FF2B5EF4-FFF2-40B4-BE49-F238E27FC236}">
                    <a16:creationId xmlns:a16="http://schemas.microsoft.com/office/drawing/2014/main" id="{820D78F3-49EF-D438-4053-CE0FBD5CF02F}"/>
                  </a:ext>
                </a:extLst>
              </p:cNvPr>
              <p:cNvSpPr txBox="1">
                <a:spLocks noRot="1" noChangeAspect="1" noMove="1" noResize="1" noEditPoints="1" noAdjustHandles="1" noChangeArrowheads="1" noChangeShapeType="1" noTextEdit="1"/>
              </p:cNvSpPr>
              <p:nvPr/>
            </p:nvSpPr>
            <p:spPr>
              <a:xfrm>
                <a:off x="8695109" y="7113933"/>
                <a:ext cx="1890582" cy="660052"/>
              </a:xfrm>
              <a:prstGeom prst="rect">
                <a:avLst/>
              </a:prstGeom>
              <a:blipFill>
                <a:blip r:embed="rId2"/>
                <a:stretch>
                  <a:fillRect b="-9615"/>
                </a:stretch>
              </a:blipFill>
            </p:spPr>
            <p:txBody>
              <a:bodyPr/>
              <a:lstStyle/>
              <a:p>
                <a:r>
                  <a:rPr lang="it-IT">
                    <a:noFill/>
                  </a:rPr>
                  <a:t> </a:t>
                </a:r>
              </a:p>
            </p:txBody>
          </p:sp>
        </mc:Fallback>
      </mc:AlternateContent>
      <p:sp>
        <p:nvSpPr>
          <p:cNvPr id="3" name="CasellaDiTesto 2">
            <a:extLst>
              <a:ext uri="{FF2B5EF4-FFF2-40B4-BE49-F238E27FC236}">
                <a16:creationId xmlns:a16="http://schemas.microsoft.com/office/drawing/2014/main" id="{92025D61-3C76-F089-2C42-D00EB8155DC7}"/>
              </a:ext>
            </a:extLst>
          </p:cNvPr>
          <p:cNvSpPr txBox="1"/>
          <p:nvPr/>
        </p:nvSpPr>
        <p:spPr>
          <a:xfrm>
            <a:off x="4678186" y="207355"/>
            <a:ext cx="3422769" cy="1200329"/>
          </a:xfrm>
          <a:prstGeom prst="rect">
            <a:avLst/>
          </a:prstGeom>
          <a:solidFill>
            <a:srgbClr val="FF9300"/>
          </a:solidFill>
          <a:ln>
            <a:noFill/>
          </a:ln>
        </p:spPr>
        <p:txBody>
          <a:bodyPr wrap="square" rtlCol="0">
            <a:spAutoFit/>
          </a:bodyPr>
          <a:lstStyle/>
          <a:p>
            <a:pPr algn="ctr"/>
            <a:r>
              <a:rPr lang="it-IT" sz="3600" dirty="0" err="1"/>
              <a:t>Higher</a:t>
            </a:r>
            <a:r>
              <a:rPr lang="it-IT" sz="3600" dirty="0"/>
              <a:t> probe </a:t>
            </a:r>
            <a:r>
              <a:rPr lang="it-IT" sz="3600" dirty="0" err="1"/>
              <a:t>concentration</a:t>
            </a:r>
            <a:endParaRPr lang="it-IT" sz="3600" dirty="0"/>
          </a:p>
        </p:txBody>
      </p:sp>
      <p:grpSp>
        <p:nvGrpSpPr>
          <p:cNvPr id="4" name="Gruppo 3">
            <a:extLst>
              <a:ext uri="{FF2B5EF4-FFF2-40B4-BE49-F238E27FC236}">
                <a16:creationId xmlns:a16="http://schemas.microsoft.com/office/drawing/2014/main" id="{FEE80841-14FD-6C0D-AE0D-7E10DDBD687F}"/>
              </a:ext>
            </a:extLst>
          </p:cNvPr>
          <p:cNvGrpSpPr/>
          <p:nvPr/>
        </p:nvGrpSpPr>
        <p:grpSpPr>
          <a:xfrm>
            <a:off x="6345359" y="1915117"/>
            <a:ext cx="5576312" cy="4304120"/>
            <a:chOff x="6395308" y="1961215"/>
            <a:chExt cx="5576312" cy="4304120"/>
          </a:xfrm>
        </p:grpSpPr>
        <p:pic>
          <p:nvPicPr>
            <p:cNvPr id="5" name="Immagine 4" descr="Immagine che contiene testo, linea, diagramma, Rettangolo&#10;&#10;Descrizione generata automaticamente">
              <a:extLst>
                <a:ext uri="{FF2B5EF4-FFF2-40B4-BE49-F238E27FC236}">
                  <a16:creationId xmlns:a16="http://schemas.microsoft.com/office/drawing/2014/main" id="{D5E9204A-DC11-EAE3-BB46-25EB2E4E43E9}"/>
                </a:ext>
              </a:extLst>
            </p:cNvPr>
            <p:cNvPicPr>
              <a:picLocks noChangeAspect="1"/>
            </p:cNvPicPr>
            <p:nvPr/>
          </p:nvPicPr>
          <p:blipFill>
            <a:blip r:embed="rId3"/>
            <a:stretch>
              <a:fillRect/>
            </a:stretch>
          </p:blipFill>
          <p:spPr>
            <a:xfrm>
              <a:off x="6395308" y="1961215"/>
              <a:ext cx="5576312" cy="4304120"/>
            </a:xfrm>
            <a:prstGeom prst="rect">
              <a:avLst/>
            </a:prstGeom>
          </p:spPr>
        </p:pic>
        <p:sp>
          <p:nvSpPr>
            <p:cNvPr id="6" name="CasellaDiTesto 5">
              <a:extLst>
                <a:ext uri="{FF2B5EF4-FFF2-40B4-BE49-F238E27FC236}">
                  <a16:creationId xmlns:a16="http://schemas.microsoft.com/office/drawing/2014/main" id="{96D553B8-7970-DCE6-A6CD-BC8E113992EF}"/>
                </a:ext>
              </a:extLst>
            </p:cNvPr>
            <p:cNvSpPr txBox="1"/>
            <p:nvPr/>
          </p:nvSpPr>
          <p:spPr>
            <a:xfrm>
              <a:off x="10356261" y="4846600"/>
              <a:ext cx="1392340" cy="372533"/>
            </a:xfrm>
            <a:prstGeom prst="rect">
              <a:avLst/>
            </a:prstGeom>
            <a:solidFill>
              <a:schemeClr val="bg1"/>
            </a:solidFill>
          </p:spPr>
          <p:txBody>
            <a:bodyPr wrap="square" rtlCol="0">
              <a:spAutoFit/>
            </a:bodyPr>
            <a:lstStyle/>
            <a:p>
              <a:r>
                <a:rPr lang="it-IT" dirty="0"/>
                <a:t>LOD: 25 </a:t>
              </a:r>
              <a:r>
                <a:rPr lang="it-IT" dirty="0" err="1"/>
                <a:t>aM</a:t>
              </a:r>
              <a:endParaRPr lang="it-IT" dirty="0"/>
            </a:p>
          </p:txBody>
        </p:sp>
      </p:grpSp>
      <p:sp>
        <p:nvSpPr>
          <p:cNvPr id="7" name="CasellaDiTesto 6">
            <a:extLst>
              <a:ext uri="{FF2B5EF4-FFF2-40B4-BE49-F238E27FC236}">
                <a16:creationId xmlns:a16="http://schemas.microsoft.com/office/drawing/2014/main" id="{EA6EBA5D-59C5-F860-493D-DD82B8F2C7C3}"/>
              </a:ext>
            </a:extLst>
          </p:cNvPr>
          <p:cNvSpPr txBox="1"/>
          <p:nvPr/>
        </p:nvSpPr>
        <p:spPr>
          <a:xfrm>
            <a:off x="238858" y="1170105"/>
            <a:ext cx="4094960" cy="584775"/>
          </a:xfrm>
          <a:prstGeom prst="rect">
            <a:avLst/>
          </a:prstGeom>
          <a:noFill/>
          <a:ln w="28575">
            <a:solidFill>
              <a:schemeClr val="bg1"/>
            </a:solidFill>
          </a:ln>
        </p:spPr>
        <p:txBody>
          <a:bodyPr wrap="square" rtlCol="0">
            <a:spAutoFit/>
          </a:bodyPr>
          <a:lstStyle/>
          <a:p>
            <a:pPr algn="ctr"/>
            <a:r>
              <a:rPr lang="it-IT" sz="3200" dirty="0" err="1"/>
              <a:t>Photoluminescence</a:t>
            </a:r>
            <a:endParaRPr lang="it-IT" sz="3200" dirty="0"/>
          </a:p>
        </p:txBody>
      </p:sp>
      <p:sp>
        <p:nvSpPr>
          <p:cNvPr id="8" name="Rettangolo 7">
            <a:extLst>
              <a:ext uri="{FF2B5EF4-FFF2-40B4-BE49-F238E27FC236}">
                <a16:creationId xmlns:a16="http://schemas.microsoft.com/office/drawing/2014/main" id="{1B119E67-3EC9-383C-6A85-F298DF51C539}"/>
              </a:ext>
            </a:extLst>
          </p:cNvPr>
          <p:cNvSpPr/>
          <p:nvPr/>
        </p:nvSpPr>
        <p:spPr>
          <a:xfrm>
            <a:off x="272223" y="6304406"/>
            <a:ext cx="391886" cy="355862"/>
          </a:xfrm>
          <a:prstGeom prst="rect">
            <a:avLst/>
          </a:prstGeom>
          <a:solidFill>
            <a:srgbClr val="FFC100"/>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6</a:t>
            </a:r>
          </a:p>
        </p:txBody>
      </p:sp>
      <p:sp>
        <p:nvSpPr>
          <p:cNvPr id="9" name="CasellaDiTesto 8">
            <a:extLst>
              <a:ext uri="{FF2B5EF4-FFF2-40B4-BE49-F238E27FC236}">
                <a16:creationId xmlns:a16="http://schemas.microsoft.com/office/drawing/2014/main" id="{241E44B1-08F6-0B4A-6E3F-347EEDDC6158}"/>
              </a:ext>
            </a:extLst>
          </p:cNvPr>
          <p:cNvSpPr txBox="1"/>
          <p:nvPr/>
        </p:nvSpPr>
        <p:spPr>
          <a:xfrm>
            <a:off x="6484800" y="6372561"/>
            <a:ext cx="5434977" cy="338554"/>
          </a:xfrm>
          <a:prstGeom prst="rect">
            <a:avLst/>
          </a:prstGeom>
          <a:noFill/>
          <a:ln>
            <a:solidFill>
              <a:srgbClr val="FF0000"/>
            </a:solidFill>
          </a:ln>
        </p:spPr>
        <p:txBody>
          <a:bodyPr wrap="square">
            <a:spAutoFit/>
          </a:bodyPr>
          <a:lstStyle/>
          <a:p>
            <a:pPr algn="l" fontAlgn="ctr"/>
            <a:r>
              <a:rPr lang="it-IT" sz="1600" i="1" dirty="0" err="1"/>
              <a:t>R</a:t>
            </a:r>
            <a:r>
              <a:rPr lang="it-IT" sz="1600" i="1" dirty="0"/>
              <a:t>. Chiechio et Al., </a:t>
            </a:r>
            <a:r>
              <a:rPr lang="it-IT" sz="1600" b="0" i="1" dirty="0">
                <a:effectLst/>
                <a:latin typeface="Roboto" panose="020F0502020204030204" pitchFamily="34" charset="0"/>
              </a:rPr>
              <a:t>Applied Surface Science </a:t>
            </a:r>
            <a:r>
              <a:rPr lang="it-IT" sz="1600" b="0" i="1" dirty="0" err="1">
                <a:effectLst/>
                <a:latin typeface="Roboto" panose="020F0502020204030204" pitchFamily="34" charset="0"/>
              </a:rPr>
              <a:t>Advances</a:t>
            </a:r>
            <a:r>
              <a:rPr lang="it-IT" sz="1600" b="0" i="1" dirty="0">
                <a:effectLst/>
                <a:latin typeface="Roboto" panose="020F0502020204030204" pitchFamily="34" charset="0"/>
              </a:rPr>
              <a:t> - 2025</a:t>
            </a:r>
          </a:p>
        </p:txBody>
      </p:sp>
      <p:pic>
        <p:nvPicPr>
          <p:cNvPr id="10" name="Immagine 9">
            <a:extLst>
              <a:ext uri="{FF2B5EF4-FFF2-40B4-BE49-F238E27FC236}">
                <a16:creationId xmlns:a16="http://schemas.microsoft.com/office/drawing/2014/main" id="{18356786-2AE6-A5BA-248A-59D1DA8C6E79}"/>
              </a:ext>
            </a:extLst>
          </p:cNvPr>
          <p:cNvPicPr>
            <a:picLocks noChangeAspect="1"/>
          </p:cNvPicPr>
          <p:nvPr/>
        </p:nvPicPr>
        <p:blipFill>
          <a:blip r:embed="rId4"/>
          <a:stretch>
            <a:fillRect/>
          </a:stretch>
        </p:blipFill>
        <p:spPr>
          <a:xfrm>
            <a:off x="180360" y="1848990"/>
            <a:ext cx="5958739" cy="4387866"/>
          </a:xfrm>
          <a:prstGeom prst="rect">
            <a:avLst/>
          </a:prstGeom>
        </p:spPr>
      </p:pic>
      <p:cxnSp>
        <p:nvCxnSpPr>
          <p:cNvPr id="11" name="Connettore 2 3">
            <a:extLst>
              <a:ext uri="{FF2B5EF4-FFF2-40B4-BE49-F238E27FC236}">
                <a16:creationId xmlns:a16="http://schemas.microsoft.com/office/drawing/2014/main" id="{0DBEBED6-AE15-327C-165D-0547B22EABDA}"/>
              </a:ext>
            </a:extLst>
          </p:cNvPr>
          <p:cNvCxnSpPr>
            <a:cxnSpLocks/>
          </p:cNvCxnSpPr>
          <p:nvPr/>
        </p:nvCxnSpPr>
        <p:spPr>
          <a:xfrm>
            <a:off x="3682558" y="2149524"/>
            <a:ext cx="0" cy="2400092"/>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09598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24E51A3A-6409-16A0-421B-61E7696E433E}"/>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CFBC0098-5134-95DC-0483-8D060DD50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CA79C679-30A6-C105-857F-01F21F4A6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5F3BEB16-C764-34FA-9CF0-74BA0260AA7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D2E5562F-C309-39F7-1306-5F483558F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CFBC2463-BD28-299E-DEC2-315F58641F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22A8D5D5-8251-9104-6795-900D5088F6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DD5D54B1-0BF5-8498-6258-98C2AB7D4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8532FFCC-0C0B-5906-2F43-D18E2DFF37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399A5813-539B-46E5-87B3-D3444D9B8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8803A855-88CB-465C-4410-5671950CF1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008197FE-2D4A-AA13-5A41-338501A9A8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2229EA66-C66E-AC1C-A011-9846351A1B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asellaDiTesto 1">
            <a:extLst>
              <a:ext uri="{FF2B5EF4-FFF2-40B4-BE49-F238E27FC236}">
                <a16:creationId xmlns:a16="http://schemas.microsoft.com/office/drawing/2014/main" id="{E67AEBB3-8BEA-4812-4C61-12342F3F6653}"/>
              </a:ext>
            </a:extLst>
          </p:cNvPr>
          <p:cNvSpPr txBox="1"/>
          <p:nvPr/>
        </p:nvSpPr>
        <p:spPr>
          <a:xfrm>
            <a:off x="478789" y="1388004"/>
            <a:ext cx="2442528" cy="646331"/>
          </a:xfrm>
          <a:prstGeom prst="rect">
            <a:avLst/>
          </a:prstGeom>
          <a:noFill/>
        </p:spPr>
        <p:txBody>
          <a:bodyPr wrap="none" rtlCol="0">
            <a:spAutoFit/>
          </a:bodyPr>
          <a:lstStyle/>
          <a:p>
            <a:r>
              <a:rPr lang="pt-BR" sz="3600" u="sng" dirty="0"/>
              <a:t>STEM-EELS</a:t>
            </a:r>
            <a:endParaRPr lang="it-IT" sz="3600" u="sng" dirty="0"/>
          </a:p>
        </p:txBody>
      </p:sp>
      <p:grpSp>
        <p:nvGrpSpPr>
          <p:cNvPr id="3" name="Gruppo 2">
            <a:extLst>
              <a:ext uri="{FF2B5EF4-FFF2-40B4-BE49-F238E27FC236}">
                <a16:creationId xmlns:a16="http://schemas.microsoft.com/office/drawing/2014/main" id="{C02229AF-88D2-F9EC-8313-491DB3F7C781}"/>
              </a:ext>
            </a:extLst>
          </p:cNvPr>
          <p:cNvGrpSpPr/>
          <p:nvPr/>
        </p:nvGrpSpPr>
        <p:grpSpPr>
          <a:xfrm>
            <a:off x="401372" y="2102199"/>
            <a:ext cx="2767150" cy="4150950"/>
            <a:chOff x="-2221517" y="990886"/>
            <a:chExt cx="3554731" cy="5332385"/>
          </a:xfrm>
        </p:grpSpPr>
        <p:grpSp>
          <p:nvGrpSpPr>
            <p:cNvPr id="4" name="Gruppo 3">
              <a:extLst>
                <a:ext uri="{FF2B5EF4-FFF2-40B4-BE49-F238E27FC236}">
                  <a16:creationId xmlns:a16="http://schemas.microsoft.com/office/drawing/2014/main" id="{76AE6B41-50EF-E82A-4373-BE992808BD5B}"/>
                </a:ext>
              </a:extLst>
            </p:cNvPr>
            <p:cNvGrpSpPr/>
            <p:nvPr/>
          </p:nvGrpSpPr>
          <p:grpSpPr>
            <a:xfrm>
              <a:off x="-2213597" y="4552225"/>
              <a:ext cx="1917691" cy="1771046"/>
              <a:chOff x="-4758280" y="4775871"/>
              <a:chExt cx="1917691" cy="1771046"/>
            </a:xfrm>
          </p:grpSpPr>
          <p:grpSp>
            <p:nvGrpSpPr>
              <p:cNvPr id="16" name="Gruppo 15">
                <a:extLst>
                  <a:ext uri="{FF2B5EF4-FFF2-40B4-BE49-F238E27FC236}">
                    <a16:creationId xmlns:a16="http://schemas.microsoft.com/office/drawing/2014/main" id="{E0AA6204-A5C3-36F1-2577-7EF5E844BC42}"/>
                  </a:ext>
                </a:extLst>
              </p:cNvPr>
              <p:cNvGrpSpPr/>
              <p:nvPr/>
            </p:nvGrpSpPr>
            <p:grpSpPr>
              <a:xfrm>
                <a:off x="-4753288" y="4775871"/>
                <a:ext cx="1912699" cy="1759554"/>
                <a:chOff x="11727730" y="84688"/>
                <a:chExt cx="1912699" cy="1759554"/>
              </a:xfrm>
            </p:grpSpPr>
            <p:pic>
              <p:nvPicPr>
                <p:cNvPr id="18" name="Picture 7">
                  <a:extLst>
                    <a:ext uri="{FF2B5EF4-FFF2-40B4-BE49-F238E27FC236}">
                      <a16:creationId xmlns:a16="http://schemas.microsoft.com/office/drawing/2014/main" id="{6CBD9B77-5550-9666-CBDA-1C06F5461D97}"/>
                    </a:ext>
                  </a:extLst>
                </p:cNvPr>
                <p:cNvPicPr>
                  <a:picLocks noChangeAspect="1"/>
                </p:cNvPicPr>
                <p:nvPr/>
              </p:nvPicPr>
              <p:blipFill>
                <a:blip r:embed="rId2"/>
                <a:stretch>
                  <a:fillRect/>
                </a:stretch>
              </p:blipFill>
              <p:spPr>
                <a:xfrm>
                  <a:off x="11727730" y="102285"/>
                  <a:ext cx="1741957" cy="1741957"/>
                </a:xfrm>
                <a:prstGeom prst="rect">
                  <a:avLst/>
                </a:prstGeom>
              </p:spPr>
            </p:pic>
            <p:sp>
              <p:nvSpPr>
                <p:cNvPr id="19" name="CasellaDiTesto 23">
                  <a:extLst>
                    <a:ext uri="{FF2B5EF4-FFF2-40B4-BE49-F238E27FC236}">
                      <a16:creationId xmlns:a16="http://schemas.microsoft.com/office/drawing/2014/main" id="{0A78EC2D-D8AF-81A1-FA3A-B66DE413064B}"/>
                    </a:ext>
                  </a:extLst>
                </p:cNvPr>
                <p:cNvSpPr txBox="1"/>
                <p:nvPr/>
              </p:nvSpPr>
              <p:spPr>
                <a:xfrm>
                  <a:off x="12765405" y="84688"/>
                  <a:ext cx="875024" cy="672138"/>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Fe</a:t>
                  </a:r>
                </a:p>
              </p:txBody>
            </p:sp>
          </p:grpSp>
          <p:sp>
            <p:nvSpPr>
              <p:cNvPr id="17" name="Rectangle 16">
                <a:extLst>
                  <a:ext uri="{FF2B5EF4-FFF2-40B4-BE49-F238E27FC236}">
                    <a16:creationId xmlns:a16="http://schemas.microsoft.com/office/drawing/2014/main" id="{D2636E20-6A5D-D5DE-DC99-8078A1187667}"/>
                  </a:ext>
                </a:extLst>
              </p:cNvPr>
              <p:cNvSpPr/>
              <p:nvPr/>
            </p:nvSpPr>
            <p:spPr>
              <a:xfrm>
                <a:off x="-4758280" y="4793468"/>
                <a:ext cx="1741956" cy="17534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 name="Gruppo 4">
              <a:extLst>
                <a:ext uri="{FF2B5EF4-FFF2-40B4-BE49-F238E27FC236}">
                  <a16:creationId xmlns:a16="http://schemas.microsoft.com/office/drawing/2014/main" id="{80C15DC0-D285-9815-FBA9-98648D6137E9}"/>
                </a:ext>
              </a:extLst>
            </p:cNvPr>
            <p:cNvGrpSpPr/>
            <p:nvPr/>
          </p:nvGrpSpPr>
          <p:grpSpPr>
            <a:xfrm>
              <a:off x="-431596" y="4558330"/>
              <a:ext cx="1745756" cy="1753449"/>
              <a:chOff x="-2836257" y="4793468"/>
              <a:chExt cx="1745756" cy="1753449"/>
            </a:xfrm>
          </p:grpSpPr>
          <p:grpSp>
            <p:nvGrpSpPr>
              <p:cNvPr id="12" name="Gruppo 11">
                <a:extLst>
                  <a:ext uri="{FF2B5EF4-FFF2-40B4-BE49-F238E27FC236}">
                    <a16:creationId xmlns:a16="http://schemas.microsoft.com/office/drawing/2014/main" id="{30033EBE-0482-8F7F-911C-6E1F4464E8CC}"/>
                  </a:ext>
                </a:extLst>
              </p:cNvPr>
              <p:cNvGrpSpPr/>
              <p:nvPr/>
            </p:nvGrpSpPr>
            <p:grpSpPr>
              <a:xfrm>
                <a:off x="-2836257" y="4793468"/>
                <a:ext cx="1741957" cy="1741957"/>
                <a:chOff x="13644761" y="102285"/>
                <a:chExt cx="1741957" cy="1741957"/>
              </a:xfrm>
            </p:grpSpPr>
            <p:pic>
              <p:nvPicPr>
                <p:cNvPr id="14" name="Picture 8">
                  <a:extLst>
                    <a:ext uri="{FF2B5EF4-FFF2-40B4-BE49-F238E27FC236}">
                      <a16:creationId xmlns:a16="http://schemas.microsoft.com/office/drawing/2014/main" id="{46676EDE-E973-B484-71E4-F9C4BFABAF98}"/>
                    </a:ext>
                  </a:extLst>
                </p:cNvPr>
                <p:cNvPicPr>
                  <a:picLocks noChangeAspect="1"/>
                </p:cNvPicPr>
                <p:nvPr/>
              </p:nvPicPr>
              <p:blipFill>
                <a:blip r:embed="rId3"/>
                <a:stretch>
                  <a:fillRect/>
                </a:stretch>
              </p:blipFill>
              <p:spPr>
                <a:xfrm>
                  <a:off x="13644761" y="102285"/>
                  <a:ext cx="1741957" cy="1741957"/>
                </a:xfrm>
                <a:prstGeom prst="rect">
                  <a:avLst/>
                </a:prstGeom>
              </p:spPr>
            </p:pic>
            <p:sp>
              <p:nvSpPr>
                <p:cNvPr id="15" name="CasellaDiTesto 21">
                  <a:extLst>
                    <a:ext uri="{FF2B5EF4-FFF2-40B4-BE49-F238E27FC236}">
                      <a16:creationId xmlns:a16="http://schemas.microsoft.com/office/drawing/2014/main" id="{345D65FD-40A3-A21E-96E5-CA1D739BD9F2}"/>
                    </a:ext>
                  </a:extLst>
                </p:cNvPr>
                <p:cNvSpPr txBox="1"/>
                <p:nvPr/>
              </p:nvSpPr>
              <p:spPr>
                <a:xfrm>
                  <a:off x="14885058" y="142244"/>
                  <a:ext cx="413896" cy="672138"/>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O</a:t>
                  </a:r>
                </a:p>
              </p:txBody>
            </p:sp>
          </p:grpSp>
          <p:sp>
            <p:nvSpPr>
              <p:cNvPr id="13" name="Rectangle 17">
                <a:extLst>
                  <a:ext uri="{FF2B5EF4-FFF2-40B4-BE49-F238E27FC236}">
                    <a16:creationId xmlns:a16="http://schemas.microsoft.com/office/drawing/2014/main" id="{BC0E005C-F1F2-4E90-E953-EDCA336AB284}"/>
                  </a:ext>
                </a:extLst>
              </p:cNvPr>
              <p:cNvSpPr/>
              <p:nvPr/>
            </p:nvSpPr>
            <p:spPr>
              <a:xfrm>
                <a:off x="-2832457" y="4793468"/>
                <a:ext cx="1741956" cy="1753449"/>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uppo 5">
              <a:extLst>
                <a:ext uri="{FF2B5EF4-FFF2-40B4-BE49-F238E27FC236}">
                  <a16:creationId xmlns:a16="http://schemas.microsoft.com/office/drawing/2014/main" id="{34DD8C51-6560-2953-D498-21A28932E8AE}"/>
                </a:ext>
              </a:extLst>
            </p:cNvPr>
            <p:cNvGrpSpPr/>
            <p:nvPr/>
          </p:nvGrpSpPr>
          <p:grpSpPr>
            <a:xfrm>
              <a:off x="-2221517" y="990886"/>
              <a:ext cx="3554731" cy="3545590"/>
              <a:chOff x="-4644039" y="816015"/>
              <a:chExt cx="3554731" cy="3545590"/>
            </a:xfrm>
          </p:grpSpPr>
          <p:grpSp>
            <p:nvGrpSpPr>
              <p:cNvPr id="7" name="Gruppo 6">
                <a:extLst>
                  <a:ext uri="{FF2B5EF4-FFF2-40B4-BE49-F238E27FC236}">
                    <a16:creationId xmlns:a16="http://schemas.microsoft.com/office/drawing/2014/main" id="{32E457B0-A213-D05F-C264-5A1389C53A22}"/>
                  </a:ext>
                </a:extLst>
              </p:cNvPr>
              <p:cNvGrpSpPr/>
              <p:nvPr/>
            </p:nvGrpSpPr>
            <p:grpSpPr>
              <a:xfrm>
                <a:off x="-4639890" y="816015"/>
                <a:ext cx="3545590" cy="3545590"/>
                <a:chOff x="7979900" y="102286"/>
                <a:chExt cx="3545590" cy="3545590"/>
              </a:xfrm>
            </p:grpSpPr>
            <p:pic>
              <p:nvPicPr>
                <p:cNvPr id="10" name="Picture 6">
                  <a:extLst>
                    <a:ext uri="{FF2B5EF4-FFF2-40B4-BE49-F238E27FC236}">
                      <a16:creationId xmlns:a16="http://schemas.microsoft.com/office/drawing/2014/main" id="{5895EBA0-498F-5C4B-DA28-0A1534DEB509}"/>
                    </a:ext>
                  </a:extLst>
                </p:cNvPr>
                <p:cNvPicPr>
                  <a:picLocks noChangeAspect="1"/>
                </p:cNvPicPr>
                <p:nvPr/>
              </p:nvPicPr>
              <p:blipFill>
                <a:blip r:embed="rId4"/>
                <a:stretch>
                  <a:fillRect/>
                </a:stretch>
              </p:blipFill>
              <p:spPr>
                <a:xfrm>
                  <a:off x="7979900" y="102286"/>
                  <a:ext cx="3545590" cy="3545590"/>
                </a:xfrm>
                <a:prstGeom prst="rect">
                  <a:avLst/>
                </a:prstGeom>
              </p:spPr>
            </p:pic>
            <p:sp>
              <p:nvSpPr>
                <p:cNvPr id="11" name="CasellaDiTesto 18">
                  <a:extLst>
                    <a:ext uri="{FF2B5EF4-FFF2-40B4-BE49-F238E27FC236}">
                      <a16:creationId xmlns:a16="http://schemas.microsoft.com/office/drawing/2014/main" id="{B55DFBE3-B690-BBDC-8631-F6F606BAAD55}"/>
                    </a:ext>
                  </a:extLst>
                </p:cNvPr>
                <p:cNvSpPr txBox="1"/>
                <p:nvPr/>
              </p:nvSpPr>
              <p:spPr>
                <a:xfrm>
                  <a:off x="10049035" y="260744"/>
                  <a:ext cx="1364676" cy="672138"/>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Fe - O</a:t>
                  </a:r>
                </a:p>
              </p:txBody>
            </p:sp>
          </p:grpSp>
          <p:sp>
            <p:nvSpPr>
              <p:cNvPr id="8" name="Rectangle 15">
                <a:extLst>
                  <a:ext uri="{FF2B5EF4-FFF2-40B4-BE49-F238E27FC236}">
                    <a16:creationId xmlns:a16="http://schemas.microsoft.com/office/drawing/2014/main" id="{0E7A4117-A1AC-5889-E8A3-CCD9E02B08C6}"/>
                  </a:ext>
                </a:extLst>
              </p:cNvPr>
              <p:cNvSpPr/>
              <p:nvPr/>
            </p:nvSpPr>
            <p:spPr>
              <a:xfrm>
                <a:off x="-4644039" y="816015"/>
                <a:ext cx="3554731" cy="354559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a:extLst>
                  <a:ext uri="{FF2B5EF4-FFF2-40B4-BE49-F238E27FC236}">
                    <a16:creationId xmlns:a16="http://schemas.microsoft.com/office/drawing/2014/main" id="{3089F743-D827-F425-2FC4-45023C7DE5FF}"/>
                  </a:ext>
                </a:extLst>
              </p:cNvPr>
              <p:cNvSpPr txBox="1"/>
              <p:nvPr/>
            </p:nvSpPr>
            <p:spPr>
              <a:xfrm>
                <a:off x="-4498317" y="959879"/>
                <a:ext cx="945606" cy="593063"/>
              </a:xfrm>
              <a:prstGeom prst="rect">
                <a:avLst/>
              </a:prstGeom>
              <a:noFill/>
              <a:ln>
                <a:solidFill>
                  <a:schemeClr val="bg1"/>
                </a:solidFill>
              </a:ln>
            </p:spPr>
            <p:txBody>
              <a:bodyPr wrap="none" rtlCol="0">
                <a:spAutoFit/>
              </a:bodyPr>
              <a:lstStyle/>
              <a:p>
                <a:r>
                  <a:rPr lang="it-IT" sz="2400" dirty="0">
                    <a:solidFill>
                      <a:schemeClr val="bg1"/>
                    </a:solidFill>
                  </a:rPr>
                  <a:t>H2O</a:t>
                </a:r>
              </a:p>
            </p:txBody>
          </p:sp>
        </p:grpSp>
      </p:grpSp>
      <p:grpSp>
        <p:nvGrpSpPr>
          <p:cNvPr id="20" name="Gruppo 19">
            <a:extLst>
              <a:ext uri="{FF2B5EF4-FFF2-40B4-BE49-F238E27FC236}">
                <a16:creationId xmlns:a16="http://schemas.microsoft.com/office/drawing/2014/main" id="{63AEE3AB-CC2E-F9B6-8C15-A8E27661B60E}"/>
              </a:ext>
            </a:extLst>
          </p:cNvPr>
          <p:cNvGrpSpPr/>
          <p:nvPr/>
        </p:nvGrpSpPr>
        <p:grpSpPr>
          <a:xfrm>
            <a:off x="3317244" y="2298371"/>
            <a:ext cx="4930468" cy="3954778"/>
            <a:chOff x="1604922" y="922934"/>
            <a:chExt cx="5435412" cy="4359799"/>
          </a:xfrm>
        </p:grpSpPr>
        <p:sp>
          <p:nvSpPr>
            <p:cNvPr id="21" name="CasellaDiTesto 20">
              <a:extLst>
                <a:ext uri="{FF2B5EF4-FFF2-40B4-BE49-F238E27FC236}">
                  <a16:creationId xmlns:a16="http://schemas.microsoft.com/office/drawing/2014/main" id="{0AE0D16C-75A4-3290-F7F6-87F72BECE955}"/>
                </a:ext>
              </a:extLst>
            </p:cNvPr>
            <p:cNvSpPr txBox="1"/>
            <p:nvPr/>
          </p:nvSpPr>
          <p:spPr>
            <a:xfrm>
              <a:off x="2197340" y="922934"/>
              <a:ext cx="4371558" cy="712524"/>
            </a:xfrm>
            <a:prstGeom prst="rect">
              <a:avLst/>
            </a:prstGeom>
            <a:noFill/>
          </p:spPr>
          <p:txBody>
            <a:bodyPr wrap="none" rtlCol="0">
              <a:spAutoFit/>
            </a:bodyPr>
            <a:lstStyle/>
            <a:p>
              <a:r>
                <a:rPr lang="it-IT" sz="3600" u="sng" dirty="0"/>
                <a:t>HR-TEM </a:t>
              </a:r>
              <a:r>
                <a:rPr lang="en-AU" sz="3600" u="sng" dirty="0"/>
                <a:t>Diffraction</a:t>
              </a:r>
            </a:p>
          </p:txBody>
        </p:sp>
        <p:grpSp>
          <p:nvGrpSpPr>
            <p:cNvPr id="22" name="Gruppo 21">
              <a:extLst>
                <a:ext uri="{FF2B5EF4-FFF2-40B4-BE49-F238E27FC236}">
                  <a16:creationId xmlns:a16="http://schemas.microsoft.com/office/drawing/2014/main" id="{523B9921-0355-6EBE-66BC-FB716282AF0E}"/>
                </a:ext>
              </a:extLst>
            </p:cNvPr>
            <p:cNvGrpSpPr/>
            <p:nvPr/>
          </p:nvGrpSpPr>
          <p:grpSpPr>
            <a:xfrm>
              <a:off x="5279964" y="1747857"/>
              <a:ext cx="1755102" cy="1747661"/>
              <a:chOff x="5279964" y="1747857"/>
              <a:chExt cx="1755102" cy="1747661"/>
            </a:xfrm>
          </p:grpSpPr>
          <p:grpSp>
            <p:nvGrpSpPr>
              <p:cNvPr id="51" name="Gruppo 50">
                <a:extLst>
                  <a:ext uri="{FF2B5EF4-FFF2-40B4-BE49-F238E27FC236}">
                    <a16:creationId xmlns:a16="http://schemas.microsoft.com/office/drawing/2014/main" id="{D4841632-8B5A-0904-4753-B2D5C9C54A54}"/>
                  </a:ext>
                </a:extLst>
              </p:cNvPr>
              <p:cNvGrpSpPr/>
              <p:nvPr/>
            </p:nvGrpSpPr>
            <p:grpSpPr>
              <a:xfrm>
                <a:off x="5279964" y="1747857"/>
                <a:ext cx="1755102" cy="1747661"/>
                <a:chOff x="3426898" y="1254065"/>
                <a:chExt cx="2265347" cy="2255743"/>
              </a:xfrm>
            </p:grpSpPr>
            <p:grpSp>
              <p:nvGrpSpPr>
                <p:cNvPr id="53" name="Gruppo 52">
                  <a:extLst>
                    <a:ext uri="{FF2B5EF4-FFF2-40B4-BE49-F238E27FC236}">
                      <a16:creationId xmlns:a16="http://schemas.microsoft.com/office/drawing/2014/main" id="{1DC436CC-2CB1-9917-088E-B1BF03D7D184}"/>
                    </a:ext>
                  </a:extLst>
                </p:cNvPr>
                <p:cNvGrpSpPr/>
                <p:nvPr/>
              </p:nvGrpSpPr>
              <p:grpSpPr>
                <a:xfrm>
                  <a:off x="3426898" y="1256474"/>
                  <a:ext cx="2265347" cy="2253334"/>
                  <a:chOff x="3426898" y="1256474"/>
                  <a:chExt cx="2265347" cy="2253334"/>
                </a:xfrm>
              </p:grpSpPr>
              <p:pic>
                <p:nvPicPr>
                  <p:cNvPr id="55" name="Immagine 54">
                    <a:extLst>
                      <a:ext uri="{FF2B5EF4-FFF2-40B4-BE49-F238E27FC236}">
                        <a16:creationId xmlns:a16="http://schemas.microsoft.com/office/drawing/2014/main" id="{0CA6F135-8899-48CD-0CA5-0CC79CB55CBE}"/>
                      </a:ext>
                    </a:extLst>
                  </p:cNvPr>
                  <p:cNvPicPr>
                    <a:picLocks noChangeAspect="1"/>
                  </p:cNvPicPr>
                  <p:nvPr/>
                </p:nvPicPr>
                <p:blipFill>
                  <a:blip r:embed="rId5"/>
                  <a:stretch>
                    <a:fillRect/>
                  </a:stretch>
                </p:blipFill>
                <p:spPr>
                  <a:xfrm>
                    <a:off x="3453972" y="1256474"/>
                    <a:ext cx="2238273" cy="2238273"/>
                  </a:xfrm>
                  <a:prstGeom prst="rect">
                    <a:avLst/>
                  </a:prstGeom>
                  <a:ln w="28575">
                    <a:noFill/>
                  </a:ln>
                </p:spPr>
              </p:pic>
              <p:sp>
                <p:nvSpPr>
                  <p:cNvPr id="56" name="CasellaDiTesto 55">
                    <a:extLst>
                      <a:ext uri="{FF2B5EF4-FFF2-40B4-BE49-F238E27FC236}">
                        <a16:creationId xmlns:a16="http://schemas.microsoft.com/office/drawing/2014/main" id="{585D6A40-2520-44A2-10B4-0FE9EF169335}"/>
                      </a:ext>
                    </a:extLst>
                  </p:cNvPr>
                  <p:cNvSpPr txBox="1"/>
                  <p:nvPr/>
                </p:nvSpPr>
                <p:spPr>
                  <a:xfrm>
                    <a:off x="3426898" y="2765314"/>
                    <a:ext cx="1316549" cy="744494"/>
                  </a:xfrm>
                  <a:prstGeom prst="rect">
                    <a:avLst/>
                  </a:prstGeom>
                  <a:noFill/>
                </p:spPr>
                <p:txBody>
                  <a:bodyPr wrap="none" rtlCol="0">
                    <a:spAutoFit/>
                  </a:bodyPr>
                  <a:lstStyle/>
                  <a:p>
                    <a:r>
                      <a:rPr lang="it-IT" sz="2800" dirty="0">
                        <a:solidFill>
                          <a:schemeClr val="bg1"/>
                        </a:solidFill>
                      </a:rPr>
                      <a:t>5 nm</a:t>
                    </a:r>
                  </a:p>
                </p:txBody>
              </p:sp>
            </p:grpSp>
            <p:sp>
              <p:nvSpPr>
                <p:cNvPr id="54" name="Rettangolo 53">
                  <a:extLst>
                    <a:ext uri="{FF2B5EF4-FFF2-40B4-BE49-F238E27FC236}">
                      <a16:creationId xmlns:a16="http://schemas.microsoft.com/office/drawing/2014/main" id="{CEB576EB-C2A0-3A76-BBA4-2D92D7D323E1}"/>
                    </a:ext>
                  </a:extLst>
                </p:cNvPr>
                <p:cNvSpPr/>
                <p:nvPr/>
              </p:nvSpPr>
              <p:spPr>
                <a:xfrm>
                  <a:off x="3440501" y="1254065"/>
                  <a:ext cx="2251744" cy="22377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52" name="CasellaDiTesto 51">
                <a:extLst>
                  <a:ext uri="{FF2B5EF4-FFF2-40B4-BE49-F238E27FC236}">
                    <a16:creationId xmlns:a16="http://schemas.microsoft.com/office/drawing/2014/main" id="{B5332FB4-99A9-4C07-ACE9-9813ADECEC61}"/>
                  </a:ext>
                </a:extLst>
              </p:cNvPr>
              <p:cNvSpPr txBox="1"/>
              <p:nvPr/>
            </p:nvSpPr>
            <p:spPr>
              <a:xfrm>
                <a:off x="5335501" y="1795932"/>
                <a:ext cx="795411" cy="461665"/>
              </a:xfrm>
              <a:prstGeom prst="rect">
                <a:avLst/>
              </a:prstGeom>
              <a:noFill/>
              <a:ln>
                <a:solidFill>
                  <a:schemeClr val="bg1"/>
                </a:solidFill>
              </a:ln>
            </p:spPr>
            <p:txBody>
              <a:bodyPr wrap="none" rtlCol="0">
                <a:spAutoFit/>
              </a:bodyPr>
              <a:lstStyle/>
              <a:p>
                <a:r>
                  <a:rPr lang="it-IT" sz="2400" dirty="0">
                    <a:solidFill>
                      <a:schemeClr val="bg1"/>
                    </a:solidFill>
                  </a:rPr>
                  <a:t>GSH</a:t>
                </a:r>
              </a:p>
            </p:txBody>
          </p:sp>
        </p:grpSp>
        <p:grpSp>
          <p:nvGrpSpPr>
            <p:cNvPr id="23" name="Gruppo 22">
              <a:extLst>
                <a:ext uri="{FF2B5EF4-FFF2-40B4-BE49-F238E27FC236}">
                  <a16:creationId xmlns:a16="http://schemas.microsoft.com/office/drawing/2014/main" id="{044E7701-D24B-BF04-6C6A-AC873E59535D}"/>
                </a:ext>
              </a:extLst>
            </p:cNvPr>
            <p:cNvGrpSpPr/>
            <p:nvPr/>
          </p:nvGrpSpPr>
          <p:grpSpPr>
            <a:xfrm>
              <a:off x="5295771" y="3548607"/>
              <a:ext cx="1744563" cy="1734126"/>
              <a:chOff x="5295771" y="3548607"/>
              <a:chExt cx="1744563" cy="1734126"/>
            </a:xfrm>
          </p:grpSpPr>
          <p:grpSp>
            <p:nvGrpSpPr>
              <p:cNvPr id="47" name="Gruppo 46">
                <a:extLst>
                  <a:ext uri="{FF2B5EF4-FFF2-40B4-BE49-F238E27FC236}">
                    <a16:creationId xmlns:a16="http://schemas.microsoft.com/office/drawing/2014/main" id="{04A4AD8A-851B-6A73-A164-E15B3952CF0D}"/>
                  </a:ext>
                </a:extLst>
              </p:cNvPr>
              <p:cNvGrpSpPr/>
              <p:nvPr/>
            </p:nvGrpSpPr>
            <p:grpSpPr>
              <a:xfrm>
                <a:off x="5295771" y="3548607"/>
                <a:ext cx="1744563" cy="1734126"/>
                <a:chOff x="3447236" y="3675931"/>
                <a:chExt cx="2251744" cy="2238273"/>
              </a:xfrm>
            </p:grpSpPr>
            <p:pic>
              <p:nvPicPr>
                <p:cNvPr id="49" name="Immagine 48">
                  <a:extLst>
                    <a:ext uri="{FF2B5EF4-FFF2-40B4-BE49-F238E27FC236}">
                      <a16:creationId xmlns:a16="http://schemas.microsoft.com/office/drawing/2014/main" id="{E3D37DEB-7D63-EF14-3298-6C178703A1EE}"/>
                    </a:ext>
                  </a:extLst>
                </p:cNvPr>
                <p:cNvPicPr>
                  <a:picLocks noChangeAspect="1"/>
                </p:cNvPicPr>
                <p:nvPr/>
              </p:nvPicPr>
              <p:blipFill rotWithShape="1">
                <a:blip r:embed="rId6"/>
                <a:srcRect l="37364" t="37382" r="37909" b="37891"/>
                <a:stretch/>
              </p:blipFill>
              <p:spPr>
                <a:xfrm>
                  <a:off x="3453973" y="3675931"/>
                  <a:ext cx="2238273" cy="2238273"/>
                </a:xfrm>
                <a:prstGeom prst="rect">
                  <a:avLst/>
                </a:prstGeom>
                <a:ln w="28575">
                  <a:noFill/>
                </a:ln>
              </p:spPr>
            </p:pic>
            <p:sp>
              <p:nvSpPr>
                <p:cNvPr id="50" name="Rettangolo 49">
                  <a:extLst>
                    <a:ext uri="{FF2B5EF4-FFF2-40B4-BE49-F238E27FC236}">
                      <a16:creationId xmlns:a16="http://schemas.microsoft.com/office/drawing/2014/main" id="{5458871C-813F-C9C3-713D-718653F0EA61}"/>
                    </a:ext>
                  </a:extLst>
                </p:cNvPr>
                <p:cNvSpPr/>
                <p:nvPr/>
              </p:nvSpPr>
              <p:spPr>
                <a:xfrm>
                  <a:off x="3447236" y="3676502"/>
                  <a:ext cx="2251744" cy="22377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48" name="CasellaDiTesto 47">
                <a:extLst>
                  <a:ext uri="{FF2B5EF4-FFF2-40B4-BE49-F238E27FC236}">
                    <a16:creationId xmlns:a16="http://schemas.microsoft.com/office/drawing/2014/main" id="{04D07B13-9AD0-9281-E700-A0EA425937C0}"/>
                  </a:ext>
                </a:extLst>
              </p:cNvPr>
              <p:cNvSpPr txBox="1"/>
              <p:nvPr/>
            </p:nvSpPr>
            <p:spPr>
              <a:xfrm>
                <a:off x="6375136" y="4911572"/>
                <a:ext cx="594326" cy="316096"/>
              </a:xfrm>
              <a:prstGeom prst="rect">
                <a:avLst/>
              </a:prstGeom>
              <a:noFill/>
            </p:spPr>
            <p:txBody>
              <a:bodyPr wrap="none" rtlCol="0">
                <a:spAutoFit/>
              </a:bodyPr>
              <a:lstStyle/>
              <a:p>
                <a:r>
                  <a:rPr lang="it-IT" sz="1800" b="1" dirty="0">
                    <a:solidFill>
                      <a:schemeClr val="bg1"/>
                    </a:solidFill>
                    <a:latin typeface="Arial Narrow" panose="020B0606020202030204" pitchFamily="34" charset="0"/>
                  </a:rPr>
                  <a:t>Fe</a:t>
                </a:r>
                <a:r>
                  <a:rPr lang="it-IT" sz="1800" b="1" baseline="-25000" dirty="0">
                    <a:solidFill>
                      <a:schemeClr val="bg1"/>
                    </a:solidFill>
                    <a:latin typeface="Arial Narrow" panose="020B0606020202030204" pitchFamily="34" charset="0"/>
                  </a:rPr>
                  <a:t>3</a:t>
                </a:r>
                <a:r>
                  <a:rPr lang="it-IT" sz="1800" b="1" dirty="0">
                    <a:solidFill>
                      <a:schemeClr val="bg1"/>
                    </a:solidFill>
                    <a:latin typeface="Arial Narrow" panose="020B0606020202030204" pitchFamily="34" charset="0"/>
                  </a:rPr>
                  <a:t>O</a:t>
                </a:r>
                <a:r>
                  <a:rPr lang="it-IT" sz="1800" b="1" baseline="-25000" dirty="0">
                    <a:solidFill>
                      <a:schemeClr val="bg1"/>
                    </a:solidFill>
                    <a:latin typeface="Arial Narrow" panose="020B0606020202030204" pitchFamily="34" charset="0"/>
                  </a:rPr>
                  <a:t>4</a:t>
                </a:r>
                <a:endParaRPr lang="it-IT" sz="1800" b="1" dirty="0">
                  <a:solidFill>
                    <a:schemeClr val="bg1"/>
                  </a:solidFill>
                  <a:latin typeface="Arial Narrow" panose="020B0606020202030204" pitchFamily="34" charset="0"/>
                </a:endParaRPr>
              </a:p>
            </p:txBody>
          </p:sp>
        </p:grpSp>
        <p:grpSp>
          <p:nvGrpSpPr>
            <p:cNvPr id="24" name="Gruppo 23">
              <a:extLst>
                <a:ext uri="{FF2B5EF4-FFF2-40B4-BE49-F238E27FC236}">
                  <a16:creationId xmlns:a16="http://schemas.microsoft.com/office/drawing/2014/main" id="{0886428C-0CD5-C911-0C67-105F9058B805}"/>
                </a:ext>
              </a:extLst>
            </p:cNvPr>
            <p:cNvGrpSpPr/>
            <p:nvPr/>
          </p:nvGrpSpPr>
          <p:grpSpPr>
            <a:xfrm>
              <a:off x="3436031" y="1731475"/>
              <a:ext cx="1753058" cy="3539778"/>
              <a:chOff x="3043796" y="2602297"/>
              <a:chExt cx="1753058" cy="3539778"/>
            </a:xfrm>
          </p:grpSpPr>
          <p:grpSp>
            <p:nvGrpSpPr>
              <p:cNvPr id="35" name="Gruppo 34">
                <a:extLst>
                  <a:ext uri="{FF2B5EF4-FFF2-40B4-BE49-F238E27FC236}">
                    <a16:creationId xmlns:a16="http://schemas.microsoft.com/office/drawing/2014/main" id="{AB12BB60-5F05-F65A-2B15-CF3587201C0C}"/>
                  </a:ext>
                </a:extLst>
              </p:cNvPr>
              <p:cNvGrpSpPr/>
              <p:nvPr/>
            </p:nvGrpSpPr>
            <p:grpSpPr>
              <a:xfrm>
                <a:off x="3043796" y="2602297"/>
                <a:ext cx="1744563" cy="1748157"/>
                <a:chOff x="3464749" y="1748696"/>
                <a:chExt cx="1744563" cy="1748157"/>
              </a:xfrm>
            </p:grpSpPr>
            <p:grpSp>
              <p:nvGrpSpPr>
                <p:cNvPr id="41" name="Gruppo 40">
                  <a:extLst>
                    <a:ext uri="{FF2B5EF4-FFF2-40B4-BE49-F238E27FC236}">
                      <a16:creationId xmlns:a16="http://schemas.microsoft.com/office/drawing/2014/main" id="{03A1701B-FB51-EE5C-9031-D7ABD8330D95}"/>
                    </a:ext>
                  </a:extLst>
                </p:cNvPr>
                <p:cNvGrpSpPr/>
                <p:nvPr/>
              </p:nvGrpSpPr>
              <p:grpSpPr>
                <a:xfrm>
                  <a:off x="3464749" y="1748696"/>
                  <a:ext cx="1744563" cy="1748157"/>
                  <a:chOff x="995514" y="1238364"/>
                  <a:chExt cx="2251744" cy="2256383"/>
                </a:xfrm>
              </p:grpSpPr>
              <p:grpSp>
                <p:nvGrpSpPr>
                  <p:cNvPr id="43" name="Gruppo 42">
                    <a:extLst>
                      <a:ext uri="{FF2B5EF4-FFF2-40B4-BE49-F238E27FC236}">
                        <a16:creationId xmlns:a16="http://schemas.microsoft.com/office/drawing/2014/main" id="{A4D5CAE8-8189-9E31-3D67-FAF41AD3A29D}"/>
                      </a:ext>
                    </a:extLst>
                  </p:cNvPr>
                  <p:cNvGrpSpPr/>
                  <p:nvPr/>
                </p:nvGrpSpPr>
                <p:grpSpPr>
                  <a:xfrm>
                    <a:off x="1008985" y="1256474"/>
                    <a:ext cx="2238273" cy="2238273"/>
                    <a:chOff x="1008985" y="1256474"/>
                    <a:chExt cx="2238273" cy="2238273"/>
                  </a:xfrm>
                </p:grpSpPr>
                <p:pic>
                  <p:nvPicPr>
                    <p:cNvPr id="45" name="Immagine 44">
                      <a:extLst>
                        <a:ext uri="{FF2B5EF4-FFF2-40B4-BE49-F238E27FC236}">
                          <a16:creationId xmlns:a16="http://schemas.microsoft.com/office/drawing/2014/main" id="{DB2D5889-55A5-980A-F957-D6BC557B3D03}"/>
                        </a:ext>
                      </a:extLst>
                    </p:cNvPr>
                    <p:cNvPicPr>
                      <a:picLocks noChangeAspect="1"/>
                    </p:cNvPicPr>
                    <p:nvPr/>
                  </p:nvPicPr>
                  <p:blipFill>
                    <a:blip r:embed="rId7"/>
                    <a:stretch>
                      <a:fillRect/>
                    </a:stretch>
                  </p:blipFill>
                  <p:spPr>
                    <a:xfrm>
                      <a:off x="1008985" y="1256474"/>
                      <a:ext cx="2238273" cy="2238273"/>
                    </a:xfrm>
                    <a:prstGeom prst="rect">
                      <a:avLst/>
                    </a:prstGeom>
                  </p:spPr>
                </p:pic>
                <p:sp>
                  <p:nvSpPr>
                    <p:cNvPr id="46" name="CasellaDiTesto 45">
                      <a:extLst>
                        <a:ext uri="{FF2B5EF4-FFF2-40B4-BE49-F238E27FC236}">
                          <a16:creationId xmlns:a16="http://schemas.microsoft.com/office/drawing/2014/main" id="{C5C03AB2-9B40-A0E6-2010-F91B021B1A6A}"/>
                        </a:ext>
                      </a:extLst>
                    </p:cNvPr>
                    <p:cNvSpPr txBox="1"/>
                    <p:nvPr/>
                  </p:nvSpPr>
                  <p:spPr>
                    <a:xfrm>
                      <a:off x="1029831" y="2713816"/>
                      <a:ext cx="1316549" cy="744494"/>
                    </a:xfrm>
                    <a:prstGeom prst="rect">
                      <a:avLst/>
                    </a:prstGeom>
                    <a:noFill/>
                  </p:spPr>
                  <p:txBody>
                    <a:bodyPr wrap="none" rtlCol="0">
                      <a:spAutoFit/>
                    </a:bodyPr>
                    <a:lstStyle/>
                    <a:p>
                      <a:r>
                        <a:rPr lang="it-IT" sz="2800" dirty="0">
                          <a:solidFill>
                            <a:schemeClr val="bg1"/>
                          </a:solidFill>
                        </a:rPr>
                        <a:t>5 nm</a:t>
                      </a:r>
                    </a:p>
                  </p:txBody>
                </p:sp>
              </p:grpSp>
              <p:sp>
                <p:nvSpPr>
                  <p:cNvPr id="44" name="Rettangolo 43">
                    <a:extLst>
                      <a:ext uri="{FF2B5EF4-FFF2-40B4-BE49-F238E27FC236}">
                        <a16:creationId xmlns:a16="http://schemas.microsoft.com/office/drawing/2014/main" id="{E89B96EB-7C5B-6E7C-B25A-424231CCAB9F}"/>
                      </a:ext>
                    </a:extLst>
                  </p:cNvPr>
                  <p:cNvSpPr/>
                  <p:nvPr/>
                </p:nvSpPr>
                <p:spPr>
                  <a:xfrm>
                    <a:off x="995514" y="1238364"/>
                    <a:ext cx="2251744" cy="223770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42" name="CasellaDiTesto 41">
                  <a:extLst>
                    <a:ext uri="{FF2B5EF4-FFF2-40B4-BE49-F238E27FC236}">
                      <a16:creationId xmlns:a16="http://schemas.microsoft.com/office/drawing/2014/main" id="{0C09075F-256F-D1EB-3831-B5CF496E9F25}"/>
                    </a:ext>
                  </a:extLst>
                </p:cNvPr>
                <p:cNvSpPr txBox="1"/>
                <p:nvPr/>
              </p:nvSpPr>
              <p:spPr>
                <a:xfrm>
                  <a:off x="3517323" y="1794209"/>
                  <a:ext cx="1085041" cy="461665"/>
                </a:xfrm>
                <a:prstGeom prst="rect">
                  <a:avLst/>
                </a:prstGeom>
                <a:noFill/>
                <a:ln>
                  <a:solidFill>
                    <a:schemeClr val="bg1"/>
                  </a:solidFill>
                </a:ln>
              </p:spPr>
              <p:txBody>
                <a:bodyPr wrap="none" rtlCol="0">
                  <a:spAutoFit/>
                </a:bodyPr>
                <a:lstStyle/>
                <a:p>
                  <a:r>
                    <a:rPr lang="it-IT" sz="2400" dirty="0">
                      <a:solidFill>
                        <a:schemeClr val="bg1"/>
                      </a:solidFill>
                    </a:rPr>
                    <a:t>Citrate</a:t>
                  </a:r>
                </a:p>
              </p:txBody>
            </p:sp>
          </p:grpSp>
          <p:grpSp>
            <p:nvGrpSpPr>
              <p:cNvPr id="36" name="Gruppo 35">
                <a:extLst>
                  <a:ext uri="{FF2B5EF4-FFF2-40B4-BE49-F238E27FC236}">
                    <a16:creationId xmlns:a16="http://schemas.microsoft.com/office/drawing/2014/main" id="{DD884D0B-FAC6-5717-6BD3-660065BD20C6}"/>
                  </a:ext>
                </a:extLst>
              </p:cNvPr>
              <p:cNvGrpSpPr/>
              <p:nvPr/>
            </p:nvGrpSpPr>
            <p:grpSpPr>
              <a:xfrm>
                <a:off x="3052291" y="4408390"/>
                <a:ext cx="1744563" cy="1733685"/>
                <a:chOff x="3052291" y="4408390"/>
                <a:chExt cx="1744563" cy="1733685"/>
              </a:xfrm>
            </p:grpSpPr>
            <p:grpSp>
              <p:nvGrpSpPr>
                <p:cNvPr id="37" name="Gruppo 36">
                  <a:extLst>
                    <a:ext uri="{FF2B5EF4-FFF2-40B4-BE49-F238E27FC236}">
                      <a16:creationId xmlns:a16="http://schemas.microsoft.com/office/drawing/2014/main" id="{0AB6BACB-7F14-9F3B-0248-0AC27CD6F749}"/>
                    </a:ext>
                  </a:extLst>
                </p:cNvPr>
                <p:cNvGrpSpPr/>
                <p:nvPr/>
              </p:nvGrpSpPr>
              <p:grpSpPr>
                <a:xfrm>
                  <a:off x="3052291" y="4408390"/>
                  <a:ext cx="1744563" cy="1733685"/>
                  <a:chOff x="1006374" y="3658392"/>
                  <a:chExt cx="2251744" cy="2237705"/>
                </a:xfrm>
              </p:grpSpPr>
              <p:pic>
                <p:nvPicPr>
                  <p:cNvPr id="39" name="Immagine 38">
                    <a:extLst>
                      <a:ext uri="{FF2B5EF4-FFF2-40B4-BE49-F238E27FC236}">
                        <a16:creationId xmlns:a16="http://schemas.microsoft.com/office/drawing/2014/main" id="{AB05F7C8-3210-5F60-F42B-A056870D8B40}"/>
                      </a:ext>
                    </a:extLst>
                  </p:cNvPr>
                  <p:cNvPicPr>
                    <a:picLocks noChangeAspect="1"/>
                  </p:cNvPicPr>
                  <p:nvPr/>
                </p:nvPicPr>
                <p:blipFill rotWithShape="1">
                  <a:blip r:embed="rId8"/>
                  <a:srcRect l="36925" t="36621" r="37879" b="38182"/>
                  <a:stretch/>
                </p:blipFill>
                <p:spPr>
                  <a:xfrm>
                    <a:off x="1013395" y="3658394"/>
                    <a:ext cx="2237703" cy="2237703"/>
                  </a:xfrm>
                  <a:prstGeom prst="rect">
                    <a:avLst/>
                  </a:prstGeom>
                  <a:solidFill>
                    <a:schemeClr val="accent2"/>
                  </a:solidFill>
                  <a:ln w="28575">
                    <a:noFill/>
                  </a:ln>
                </p:spPr>
              </p:pic>
              <p:sp>
                <p:nvSpPr>
                  <p:cNvPr id="40" name="Rettangolo 39">
                    <a:extLst>
                      <a:ext uri="{FF2B5EF4-FFF2-40B4-BE49-F238E27FC236}">
                        <a16:creationId xmlns:a16="http://schemas.microsoft.com/office/drawing/2014/main" id="{681D6834-19D7-3F2A-4EB3-9204AC89E049}"/>
                      </a:ext>
                    </a:extLst>
                  </p:cNvPr>
                  <p:cNvSpPr/>
                  <p:nvPr/>
                </p:nvSpPr>
                <p:spPr>
                  <a:xfrm>
                    <a:off x="1006374" y="3658392"/>
                    <a:ext cx="2251744" cy="223770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38" name="CasellaDiTesto 37">
                  <a:extLst>
                    <a:ext uri="{FF2B5EF4-FFF2-40B4-BE49-F238E27FC236}">
                      <a16:creationId xmlns:a16="http://schemas.microsoft.com/office/drawing/2014/main" id="{722E5156-26F5-6F56-4060-3DC07B68F482}"/>
                    </a:ext>
                  </a:extLst>
                </p:cNvPr>
                <p:cNvSpPr txBox="1"/>
                <p:nvPr/>
              </p:nvSpPr>
              <p:spPr>
                <a:xfrm>
                  <a:off x="4041341" y="5715156"/>
                  <a:ext cx="594326" cy="316096"/>
                </a:xfrm>
                <a:prstGeom prst="rect">
                  <a:avLst/>
                </a:prstGeom>
                <a:noFill/>
              </p:spPr>
              <p:txBody>
                <a:bodyPr wrap="none" rtlCol="0">
                  <a:spAutoFit/>
                </a:bodyPr>
                <a:lstStyle/>
                <a:p>
                  <a:r>
                    <a:rPr lang="it-IT" sz="1800" b="1" dirty="0">
                      <a:solidFill>
                        <a:schemeClr val="bg1"/>
                      </a:solidFill>
                      <a:latin typeface="Arial Narrow" panose="020B0606020202030204" pitchFamily="34" charset="0"/>
                    </a:rPr>
                    <a:t>Fe</a:t>
                  </a:r>
                  <a:r>
                    <a:rPr lang="it-IT" sz="1800" b="1" baseline="-25000" dirty="0">
                      <a:solidFill>
                        <a:schemeClr val="bg1"/>
                      </a:solidFill>
                      <a:latin typeface="Arial Narrow" panose="020B0606020202030204" pitchFamily="34" charset="0"/>
                    </a:rPr>
                    <a:t>2</a:t>
                  </a:r>
                  <a:r>
                    <a:rPr lang="it-IT" sz="1800" b="1" dirty="0">
                      <a:solidFill>
                        <a:schemeClr val="bg1"/>
                      </a:solidFill>
                      <a:latin typeface="Arial Narrow" panose="020B0606020202030204" pitchFamily="34" charset="0"/>
                    </a:rPr>
                    <a:t>O</a:t>
                  </a:r>
                  <a:r>
                    <a:rPr lang="it-IT" sz="1800" b="1" baseline="-25000" dirty="0">
                      <a:solidFill>
                        <a:schemeClr val="bg1"/>
                      </a:solidFill>
                      <a:latin typeface="Arial Narrow" panose="020B0606020202030204" pitchFamily="34" charset="0"/>
                    </a:rPr>
                    <a:t>3</a:t>
                  </a:r>
                  <a:endParaRPr lang="it-IT" sz="1800" b="1" dirty="0">
                    <a:solidFill>
                      <a:schemeClr val="bg1"/>
                    </a:solidFill>
                    <a:latin typeface="Arial Narrow" panose="020B0606020202030204" pitchFamily="34" charset="0"/>
                  </a:endParaRPr>
                </a:p>
              </p:txBody>
            </p:sp>
          </p:grpSp>
        </p:grpSp>
        <p:grpSp>
          <p:nvGrpSpPr>
            <p:cNvPr id="25" name="Gruppo 24">
              <a:extLst>
                <a:ext uri="{FF2B5EF4-FFF2-40B4-BE49-F238E27FC236}">
                  <a16:creationId xmlns:a16="http://schemas.microsoft.com/office/drawing/2014/main" id="{8E5C7424-F3A4-1112-1EF5-36A38D56F0DD}"/>
                </a:ext>
              </a:extLst>
            </p:cNvPr>
            <p:cNvGrpSpPr/>
            <p:nvPr/>
          </p:nvGrpSpPr>
          <p:grpSpPr>
            <a:xfrm>
              <a:off x="1604922" y="1715699"/>
              <a:ext cx="1776349" cy="3555552"/>
              <a:chOff x="789334" y="1715517"/>
              <a:chExt cx="1776349" cy="3555552"/>
            </a:xfrm>
          </p:grpSpPr>
          <p:grpSp>
            <p:nvGrpSpPr>
              <p:cNvPr id="26" name="Gruppo 25">
                <a:extLst>
                  <a:ext uri="{FF2B5EF4-FFF2-40B4-BE49-F238E27FC236}">
                    <a16:creationId xmlns:a16="http://schemas.microsoft.com/office/drawing/2014/main" id="{D29B4302-185A-E9A3-C72E-6CB3BD9895CA}"/>
                  </a:ext>
                </a:extLst>
              </p:cNvPr>
              <p:cNvGrpSpPr/>
              <p:nvPr/>
            </p:nvGrpSpPr>
            <p:grpSpPr>
              <a:xfrm>
                <a:off x="789334" y="1715517"/>
                <a:ext cx="1774579" cy="1775453"/>
                <a:chOff x="1629955" y="1728034"/>
                <a:chExt cx="1774579" cy="1775453"/>
              </a:xfrm>
            </p:grpSpPr>
            <p:pic>
              <p:nvPicPr>
                <p:cNvPr id="32" name="Picture 6">
                  <a:extLst>
                    <a:ext uri="{FF2B5EF4-FFF2-40B4-BE49-F238E27FC236}">
                      <a16:creationId xmlns:a16="http://schemas.microsoft.com/office/drawing/2014/main" id="{9902AE31-4EC1-432F-E29F-CB50BFE3D0D4}"/>
                    </a:ext>
                  </a:extLst>
                </p:cNvPr>
                <p:cNvPicPr>
                  <a:picLocks noChangeAspect="1"/>
                </p:cNvPicPr>
                <p:nvPr/>
              </p:nvPicPr>
              <p:blipFill>
                <a:blip r:embed="rId9"/>
                <a:stretch>
                  <a:fillRect/>
                </a:stretch>
              </p:blipFill>
              <p:spPr>
                <a:xfrm>
                  <a:off x="1629955" y="1728034"/>
                  <a:ext cx="1774579" cy="1775453"/>
                </a:xfrm>
                <a:prstGeom prst="rect">
                  <a:avLst/>
                </a:prstGeom>
              </p:spPr>
            </p:pic>
            <p:sp>
              <p:nvSpPr>
                <p:cNvPr id="33" name="Rettangolo 32">
                  <a:extLst>
                    <a:ext uri="{FF2B5EF4-FFF2-40B4-BE49-F238E27FC236}">
                      <a16:creationId xmlns:a16="http://schemas.microsoft.com/office/drawing/2014/main" id="{6570BBF7-3D54-D3BA-C6B2-BB07FC821A34}"/>
                    </a:ext>
                  </a:extLst>
                </p:cNvPr>
                <p:cNvSpPr/>
                <p:nvPr/>
              </p:nvSpPr>
              <p:spPr>
                <a:xfrm>
                  <a:off x="1647456" y="1747857"/>
                  <a:ext cx="1744563" cy="173368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4" name="CasellaDiTesto 33">
                  <a:extLst>
                    <a:ext uri="{FF2B5EF4-FFF2-40B4-BE49-F238E27FC236}">
                      <a16:creationId xmlns:a16="http://schemas.microsoft.com/office/drawing/2014/main" id="{D1BE4240-7875-4F37-7F27-ECB9328BE5EA}"/>
                    </a:ext>
                  </a:extLst>
                </p:cNvPr>
                <p:cNvSpPr txBox="1"/>
                <p:nvPr/>
              </p:nvSpPr>
              <p:spPr>
                <a:xfrm>
                  <a:off x="1732113" y="1843862"/>
                  <a:ext cx="737702" cy="461665"/>
                </a:xfrm>
                <a:prstGeom prst="rect">
                  <a:avLst/>
                </a:prstGeom>
                <a:noFill/>
                <a:ln>
                  <a:solidFill>
                    <a:schemeClr val="bg1"/>
                  </a:solidFill>
                </a:ln>
              </p:spPr>
              <p:txBody>
                <a:bodyPr wrap="none" rtlCol="0">
                  <a:spAutoFit/>
                </a:bodyPr>
                <a:lstStyle/>
                <a:p>
                  <a:r>
                    <a:rPr lang="it-IT" sz="2400" dirty="0">
                      <a:solidFill>
                        <a:schemeClr val="bg1"/>
                      </a:solidFill>
                    </a:rPr>
                    <a:t>H</a:t>
                  </a:r>
                  <a:r>
                    <a:rPr lang="it-IT" sz="2400" baseline="-25000" dirty="0">
                      <a:solidFill>
                        <a:schemeClr val="bg1"/>
                      </a:solidFill>
                    </a:rPr>
                    <a:t>2</a:t>
                  </a:r>
                  <a:r>
                    <a:rPr lang="it-IT" sz="2400" dirty="0">
                      <a:solidFill>
                        <a:schemeClr val="bg1"/>
                      </a:solidFill>
                    </a:rPr>
                    <a:t>O</a:t>
                  </a:r>
                </a:p>
              </p:txBody>
            </p:sp>
          </p:grpSp>
          <p:grpSp>
            <p:nvGrpSpPr>
              <p:cNvPr id="27" name="Gruppo 26">
                <a:extLst>
                  <a:ext uri="{FF2B5EF4-FFF2-40B4-BE49-F238E27FC236}">
                    <a16:creationId xmlns:a16="http://schemas.microsoft.com/office/drawing/2014/main" id="{285808C4-54FA-8812-ACC4-DBFE36828A8D}"/>
                  </a:ext>
                </a:extLst>
              </p:cNvPr>
              <p:cNvGrpSpPr/>
              <p:nvPr/>
            </p:nvGrpSpPr>
            <p:grpSpPr>
              <a:xfrm>
                <a:off x="800268" y="3531685"/>
                <a:ext cx="1765415" cy="1739384"/>
                <a:chOff x="800268" y="3531685"/>
                <a:chExt cx="1765415" cy="1739384"/>
              </a:xfrm>
            </p:grpSpPr>
            <p:grpSp>
              <p:nvGrpSpPr>
                <p:cNvPr id="28" name="Gruppo 27">
                  <a:extLst>
                    <a:ext uri="{FF2B5EF4-FFF2-40B4-BE49-F238E27FC236}">
                      <a16:creationId xmlns:a16="http://schemas.microsoft.com/office/drawing/2014/main" id="{592C052F-0462-2536-0B66-2E02B2F915E8}"/>
                    </a:ext>
                  </a:extLst>
                </p:cNvPr>
                <p:cNvGrpSpPr/>
                <p:nvPr/>
              </p:nvGrpSpPr>
              <p:grpSpPr>
                <a:xfrm>
                  <a:off x="800268" y="3531685"/>
                  <a:ext cx="1751130" cy="1739384"/>
                  <a:chOff x="1640889" y="3544202"/>
                  <a:chExt cx="1751130" cy="1739384"/>
                </a:xfrm>
              </p:grpSpPr>
              <p:pic>
                <p:nvPicPr>
                  <p:cNvPr id="30" name="Picture 8">
                    <a:extLst>
                      <a:ext uri="{FF2B5EF4-FFF2-40B4-BE49-F238E27FC236}">
                        <a16:creationId xmlns:a16="http://schemas.microsoft.com/office/drawing/2014/main" id="{13489EC6-135B-D538-FA4C-21C4FA71A2CA}"/>
                      </a:ext>
                    </a:extLst>
                  </p:cNvPr>
                  <p:cNvPicPr>
                    <a:picLocks noChangeAspect="1"/>
                  </p:cNvPicPr>
                  <p:nvPr/>
                </p:nvPicPr>
                <p:blipFill rotWithShape="1">
                  <a:blip r:embed="rId10"/>
                  <a:srcRect l="32564" t="32565" r="32564" b="32565"/>
                  <a:stretch/>
                </p:blipFill>
                <p:spPr>
                  <a:xfrm>
                    <a:off x="1640889" y="3548607"/>
                    <a:ext cx="1734126" cy="1734979"/>
                  </a:xfrm>
                  <a:prstGeom prst="rect">
                    <a:avLst/>
                  </a:prstGeom>
                </p:spPr>
              </p:pic>
              <p:sp>
                <p:nvSpPr>
                  <p:cNvPr id="31" name="Rettangolo 30">
                    <a:extLst>
                      <a:ext uri="{FF2B5EF4-FFF2-40B4-BE49-F238E27FC236}">
                        <a16:creationId xmlns:a16="http://schemas.microsoft.com/office/drawing/2014/main" id="{7A51D937-1CF3-5C48-D41F-0DC646B13A90}"/>
                      </a:ext>
                    </a:extLst>
                  </p:cNvPr>
                  <p:cNvSpPr/>
                  <p:nvPr/>
                </p:nvSpPr>
                <p:spPr>
                  <a:xfrm>
                    <a:off x="1647456" y="3544202"/>
                    <a:ext cx="1744563" cy="173368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29" name="CasellaDiTesto 28">
                  <a:extLst>
                    <a:ext uri="{FF2B5EF4-FFF2-40B4-BE49-F238E27FC236}">
                      <a16:creationId xmlns:a16="http://schemas.microsoft.com/office/drawing/2014/main" id="{0B3F7D21-E0EA-329B-4CA5-7BD5100078A0}"/>
                    </a:ext>
                  </a:extLst>
                </p:cNvPr>
                <p:cNvSpPr txBox="1"/>
                <p:nvPr/>
              </p:nvSpPr>
              <p:spPr>
                <a:xfrm>
                  <a:off x="1871262" y="4858335"/>
                  <a:ext cx="694421" cy="369332"/>
                </a:xfrm>
                <a:prstGeom prst="rect">
                  <a:avLst/>
                </a:prstGeom>
                <a:noFill/>
              </p:spPr>
              <p:txBody>
                <a:bodyPr wrap="none" rtlCol="0">
                  <a:spAutoFit/>
                </a:bodyPr>
                <a:lstStyle/>
                <a:p>
                  <a:r>
                    <a:rPr lang="it-IT" sz="1800" b="1" dirty="0">
                      <a:solidFill>
                        <a:schemeClr val="bg1"/>
                      </a:solidFill>
                      <a:latin typeface="Arial Narrow" panose="020B0606020202030204" pitchFamily="34" charset="0"/>
                    </a:rPr>
                    <a:t>Fe</a:t>
                  </a:r>
                  <a:r>
                    <a:rPr lang="it-IT" b="1" baseline="-25000" dirty="0">
                      <a:solidFill>
                        <a:schemeClr val="bg1"/>
                      </a:solidFill>
                      <a:latin typeface="Arial Narrow" panose="020B0606020202030204" pitchFamily="34" charset="0"/>
                    </a:rPr>
                    <a:t>3</a:t>
                  </a:r>
                  <a:r>
                    <a:rPr lang="it-IT" sz="1800" b="1" dirty="0">
                      <a:solidFill>
                        <a:schemeClr val="bg1"/>
                      </a:solidFill>
                      <a:latin typeface="Arial Narrow" panose="020B0606020202030204" pitchFamily="34" charset="0"/>
                    </a:rPr>
                    <a:t>O</a:t>
                  </a:r>
                  <a:r>
                    <a:rPr lang="it-IT" b="1" baseline="-25000" dirty="0">
                      <a:solidFill>
                        <a:schemeClr val="bg1"/>
                      </a:solidFill>
                      <a:latin typeface="Arial Narrow" panose="020B0606020202030204" pitchFamily="34" charset="0"/>
                    </a:rPr>
                    <a:t>4</a:t>
                  </a:r>
                  <a:endParaRPr lang="it-IT" sz="1800" b="1" dirty="0">
                    <a:solidFill>
                      <a:schemeClr val="bg1"/>
                    </a:solidFill>
                    <a:latin typeface="Arial Narrow" panose="020B0606020202030204" pitchFamily="34" charset="0"/>
                  </a:endParaRPr>
                </a:p>
              </p:txBody>
            </p:sp>
          </p:grpSp>
        </p:grpSp>
      </p:grpSp>
      <p:grpSp>
        <p:nvGrpSpPr>
          <p:cNvPr id="57" name="Gruppo 56">
            <a:extLst>
              <a:ext uri="{FF2B5EF4-FFF2-40B4-BE49-F238E27FC236}">
                <a16:creationId xmlns:a16="http://schemas.microsoft.com/office/drawing/2014/main" id="{AF605B1D-64F8-C925-AC4E-611400DD27BB}"/>
              </a:ext>
            </a:extLst>
          </p:cNvPr>
          <p:cNvGrpSpPr/>
          <p:nvPr/>
        </p:nvGrpSpPr>
        <p:grpSpPr>
          <a:xfrm>
            <a:off x="8589952" y="3768166"/>
            <a:ext cx="3342595" cy="2666917"/>
            <a:chOff x="7082407" y="1667414"/>
            <a:chExt cx="5462472" cy="4358278"/>
          </a:xfrm>
        </p:grpSpPr>
        <p:grpSp>
          <p:nvGrpSpPr>
            <p:cNvPr id="58" name="Gruppo 57">
              <a:extLst>
                <a:ext uri="{FF2B5EF4-FFF2-40B4-BE49-F238E27FC236}">
                  <a16:creationId xmlns:a16="http://schemas.microsoft.com/office/drawing/2014/main" id="{FD904C61-D7C3-1B4F-FDC2-4FC4EFDAFA14}"/>
                </a:ext>
              </a:extLst>
            </p:cNvPr>
            <p:cNvGrpSpPr/>
            <p:nvPr/>
          </p:nvGrpSpPr>
          <p:grpSpPr>
            <a:xfrm>
              <a:off x="7082407" y="1667414"/>
              <a:ext cx="5462472" cy="4358278"/>
              <a:chOff x="3974598" y="0"/>
              <a:chExt cx="4258879" cy="3397981"/>
            </a:xfrm>
          </p:grpSpPr>
          <p:pic>
            <p:nvPicPr>
              <p:cNvPr id="60" name="Immagine 59">
                <a:extLst>
                  <a:ext uri="{FF2B5EF4-FFF2-40B4-BE49-F238E27FC236}">
                    <a16:creationId xmlns:a16="http://schemas.microsoft.com/office/drawing/2014/main" id="{F5F9571B-6C95-92BD-456F-B79E9288479F}"/>
                  </a:ext>
                </a:extLst>
              </p:cNvPr>
              <p:cNvPicPr>
                <a:picLocks noChangeAspect="1"/>
              </p:cNvPicPr>
              <p:nvPr/>
            </p:nvPicPr>
            <p:blipFill>
              <a:blip r:embed="rId11"/>
              <a:stretch>
                <a:fillRect/>
              </a:stretch>
            </p:blipFill>
            <p:spPr>
              <a:xfrm>
                <a:off x="3974598" y="0"/>
                <a:ext cx="4258879" cy="3397981"/>
              </a:xfrm>
              <a:prstGeom prst="rect">
                <a:avLst/>
              </a:prstGeom>
            </p:spPr>
          </p:pic>
          <p:sp>
            <p:nvSpPr>
              <p:cNvPr id="61" name="Ovale 60">
                <a:extLst>
                  <a:ext uri="{FF2B5EF4-FFF2-40B4-BE49-F238E27FC236}">
                    <a16:creationId xmlns:a16="http://schemas.microsoft.com/office/drawing/2014/main" id="{5D8AC75F-E8C5-3474-E9D9-DD1233306AF4}"/>
                  </a:ext>
                </a:extLst>
              </p:cNvPr>
              <p:cNvSpPr/>
              <p:nvPr/>
            </p:nvSpPr>
            <p:spPr>
              <a:xfrm>
                <a:off x="7450932" y="1502765"/>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62" name="Stella a 5 punte 61">
                <a:extLst>
                  <a:ext uri="{FF2B5EF4-FFF2-40B4-BE49-F238E27FC236}">
                    <a16:creationId xmlns:a16="http://schemas.microsoft.com/office/drawing/2014/main" id="{EF46DE19-6A8C-A6AB-AB7B-6FE15B72EDBF}"/>
                  </a:ext>
                </a:extLst>
              </p:cNvPr>
              <p:cNvSpPr/>
              <p:nvPr/>
            </p:nvSpPr>
            <p:spPr>
              <a:xfrm>
                <a:off x="7422960" y="1319961"/>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63" name="Stella a 5 punte 62">
                <a:extLst>
                  <a:ext uri="{FF2B5EF4-FFF2-40B4-BE49-F238E27FC236}">
                    <a16:creationId xmlns:a16="http://schemas.microsoft.com/office/drawing/2014/main" id="{DA872B38-5810-2084-EF7D-C6A6D837CBDF}"/>
                  </a:ext>
                </a:extLst>
              </p:cNvPr>
              <p:cNvSpPr/>
              <p:nvPr/>
            </p:nvSpPr>
            <p:spPr>
              <a:xfrm>
                <a:off x="5673241" y="1865806"/>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0" name="Ovale 319">
                <a:extLst>
                  <a:ext uri="{FF2B5EF4-FFF2-40B4-BE49-F238E27FC236}">
                    <a16:creationId xmlns:a16="http://schemas.microsoft.com/office/drawing/2014/main" id="{8249FB37-7CC6-5C66-F4FE-BF2726CB7531}"/>
                  </a:ext>
                </a:extLst>
              </p:cNvPr>
              <p:cNvSpPr/>
              <p:nvPr/>
            </p:nvSpPr>
            <p:spPr>
              <a:xfrm>
                <a:off x="5529308" y="1917577"/>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1" name="Ovale 320">
                <a:extLst>
                  <a:ext uri="{FF2B5EF4-FFF2-40B4-BE49-F238E27FC236}">
                    <a16:creationId xmlns:a16="http://schemas.microsoft.com/office/drawing/2014/main" id="{6FEB4904-AE9F-6E76-FB15-BCC286F2E106}"/>
                  </a:ext>
                </a:extLst>
              </p:cNvPr>
              <p:cNvSpPr/>
              <p:nvPr/>
            </p:nvSpPr>
            <p:spPr>
              <a:xfrm>
                <a:off x="4491011" y="145306"/>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2" name="Ovale 321">
                <a:extLst>
                  <a:ext uri="{FF2B5EF4-FFF2-40B4-BE49-F238E27FC236}">
                    <a16:creationId xmlns:a16="http://schemas.microsoft.com/office/drawing/2014/main" id="{7349D844-C7AE-B0BB-9EA9-F6258BB2C908}"/>
                  </a:ext>
                </a:extLst>
              </p:cNvPr>
              <p:cNvSpPr/>
              <p:nvPr/>
            </p:nvSpPr>
            <p:spPr>
              <a:xfrm>
                <a:off x="4654605" y="576942"/>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3" name="Ovale 322">
                <a:extLst>
                  <a:ext uri="{FF2B5EF4-FFF2-40B4-BE49-F238E27FC236}">
                    <a16:creationId xmlns:a16="http://schemas.microsoft.com/office/drawing/2014/main" id="{00A00EA4-560C-E966-6307-62D35BD7DBBA}"/>
                  </a:ext>
                </a:extLst>
              </p:cNvPr>
              <p:cNvSpPr/>
              <p:nvPr/>
            </p:nvSpPr>
            <p:spPr>
              <a:xfrm>
                <a:off x="4972447" y="1735076"/>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4" name="Stella a 5 punte 323">
                <a:extLst>
                  <a:ext uri="{FF2B5EF4-FFF2-40B4-BE49-F238E27FC236}">
                    <a16:creationId xmlns:a16="http://schemas.microsoft.com/office/drawing/2014/main" id="{63E53DC2-595F-86EE-FC6A-1332B7348A74}"/>
                  </a:ext>
                </a:extLst>
              </p:cNvPr>
              <p:cNvSpPr/>
              <p:nvPr/>
            </p:nvSpPr>
            <p:spPr>
              <a:xfrm>
                <a:off x="4944474" y="1547017"/>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5" name="Stella a 5 punte 324">
                <a:extLst>
                  <a:ext uri="{FF2B5EF4-FFF2-40B4-BE49-F238E27FC236}">
                    <a16:creationId xmlns:a16="http://schemas.microsoft.com/office/drawing/2014/main" id="{518946E3-5B51-F6DB-E86D-6555B9AB47CA}"/>
                  </a:ext>
                </a:extLst>
              </p:cNvPr>
              <p:cNvSpPr/>
              <p:nvPr/>
            </p:nvSpPr>
            <p:spPr>
              <a:xfrm>
                <a:off x="6223437" y="465140"/>
                <a:ext cx="192914" cy="17896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26" name="Ovale 325">
                <a:extLst>
                  <a:ext uri="{FF2B5EF4-FFF2-40B4-BE49-F238E27FC236}">
                    <a16:creationId xmlns:a16="http://schemas.microsoft.com/office/drawing/2014/main" id="{3A1E6E10-E2DB-C8C0-C560-0C0133B15DEB}"/>
                  </a:ext>
                </a:extLst>
              </p:cNvPr>
              <p:cNvSpPr/>
              <p:nvPr/>
            </p:nvSpPr>
            <p:spPr>
              <a:xfrm>
                <a:off x="6251410" y="221425"/>
                <a:ext cx="136968"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27" name="CasellaDiTesto 326">
                <a:extLst>
                  <a:ext uri="{FF2B5EF4-FFF2-40B4-BE49-F238E27FC236}">
                    <a16:creationId xmlns:a16="http://schemas.microsoft.com/office/drawing/2014/main" id="{04430795-3D1F-077D-5695-0799B75B3815}"/>
                  </a:ext>
                </a:extLst>
              </p:cNvPr>
              <p:cNvSpPr txBox="1"/>
              <p:nvPr/>
            </p:nvSpPr>
            <p:spPr>
              <a:xfrm>
                <a:off x="6380698" y="136028"/>
                <a:ext cx="670302" cy="326523"/>
              </a:xfrm>
              <a:prstGeom prst="rect">
                <a:avLst/>
              </a:prstGeom>
              <a:noFill/>
            </p:spPr>
            <p:txBody>
              <a:bodyPr wrap="none" rtlCol="0">
                <a:spAutoFit/>
              </a:bodyPr>
              <a:lstStyle/>
              <a:p>
                <a:r>
                  <a:rPr lang="it-IT" sz="1600" dirty="0"/>
                  <a:t>Fe</a:t>
                </a:r>
                <a:r>
                  <a:rPr lang="it-IT" sz="1600" baseline="-25000" dirty="0"/>
                  <a:t>2</a:t>
                </a:r>
                <a:r>
                  <a:rPr lang="it-IT" sz="1600" dirty="0"/>
                  <a:t>O</a:t>
                </a:r>
                <a:r>
                  <a:rPr lang="it-IT" sz="1600" baseline="-25000" dirty="0"/>
                  <a:t>3</a:t>
                </a:r>
              </a:p>
            </p:txBody>
          </p:sp>
          <p:sp>
            <p:nvSpPr>
              <p:cNvPr id="328" name="CasellaDiTesto 327">
                <a:extLst>
                  <a:ext uri="{FF2B5EF4-FFF2-40B4-BE49-F238E27FC236}">
                    <a16:creationId xmlns:a16="http://schemas.microsoft.com/office/drawing/2014/main" id="{2A4D3029-D1A4-9D1E-34AF-0E5BBE5384BD}"/>
                  </a:ext>
                </a:extLst>
              </p:cNvPr>
              <p:cNvSpPr txBox="1"/>
              <p:nvPr/>
            </p:nvSpPr>
            <p:spPr>
              <a:xfrm>
                <a:off x="6380698" y="422253"/>
                <a:ext cx="670302" cy="326523"/>
              </a:xfrm>
              <a:prstGeom prst="rect">
                <a:avLst/>
              </a:prstGeom>
              <a:noFill/>
            </p:spPr>
            <p:txBody>
              <a:bodyPr wrap="none" rtlCol="0">
                <a:spAutoFit/>
              </a:bodyPr>
              <a:lstStyle/>
              <a:p>
                <a:r>
                  <a:rPr lang="it-IT" sz="1600" dirty="0"/>
                  <a:t>Fe</a:t>
                </a:r>
                <a:r>
                  <a:rPr lang="it-IT" sz="1600" baseline="-25000" dirty="0"/>
                  <a:t>3</a:t>
                </a:r>
                <a:r>
                  <a:rPr lang="it-IT" sz="1600" dirty="0"/>
                  <a:t>O</a:t>
                </a:r>
                <a:r>
                  <a:rPr lang="it-IT" sz="1600" baseline="-25000" dirty="0"/>
                  <a:t>4</a:t>
                </a:r>
              </a:p>
            </p:txBody>
          </p:sp>
        </p:grpSp>
        <p:sp>
          <p:nvSpPr>
            <p:cNvPr id="59" name="CasellaDiTesto 58">
              <a:extLst>
                <a:ext uri="{FF2B5EF4-FFF2-40B4-BE49-F238E27FC236}">
                  <a16:creationId xmlns:a16="http://schemas.microsoft.com/office/drawing/2014/main" id="{9AE7554E-8188-03F1-332B-52709353D300}"/>
                </a:ext>
              </a:extLst>
            </p:cNvPr>
            <p:cNvSpPr txBox="1"/>
            <p:nvPr/>
          </p:nvSpPr>
          <p:spPr>
            <a:xfrm>
              <a:off x="8374305" y="2617378"/>
              <a:ext cx="2286151" cy="888716"/>
            </a:xfrm>
            <a:prstGeom prst="rect">
              <a:avLst/>
            </a:prstGeom>
            <a:noFill/>
          </p:spPr>
          <p:txBody>
            <a:bodyPr wrap="none" rtlCol="0">
              <a:spAutoFit/>
            </a:bodyPr>
            <a:lstStyle/>
            <a:p>
              <a:r>
                <a:rPr lang="it-IT" sz="3600" u="sng" dirty="0"/>
                <a:t>RAMAN</a:t>
              </a:r>
            </a:p>
          </p:txBody>
        </p:sp>
      </p:grpSp>
      <p:sp>
        <p:nvSpPr>
          <p:cNvPr id="337" name="Rettangolo 336">
            <a:extLst>
              <a:ext uri="{FF2B5EF4-FFF2-40B4-BE49-F238E27FC236}">
                <a16:creationId xmlns:a16="http://schemas.microsoft.com/office/drawing/2014/main" id="{BC987F43-B393-FD77-839C-808E10A6447D}"/>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14</a:t>
            </a:r>
            <a:endParaRPr lang="it-IT" sz="4400" dirty="0">
              <a:solidFill>
                <a:schemeClr val="tx1"/>
              </a:solidFill>
            </a:endParaRPr>
          </a:p>
        </p:txBody>
      </p:sp>
      <p:sp>
        <p:nvSpPr>
          <p:cNvPr id="340" name="Rettangolo 339">
            <a:extLst>
              <a:ext uri="{FF2B5EF4-FFF2-40B4-BE49-F238E27FC236}">
                <a16:creationId xmlns:a16="http://schemas.microsoft.com/office/drawing/2014/main" id="{55E47A74-3EB4-852A-CB50-ED818BBCD93E}"/>
              </a:ext>
            </a:extLst>
          </p:cNvPr>
          <p:cNvSpPr/>
          <p:nvPr/>
        </p:nvSpPr>
        <p:spPr>
          <a:xfrm>
            <a:off x="1943149" y="209311"/>
            <a:ext cx="8741005"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chor="ctr">
            <a:normAutofit fontScale="90000"/>
          </a:bodyPr>
          <a:lstStyle/>
          <a:p>
            <a:pPr>
              <a:lnSpc>
                <a:spcPct val="90000"/>
              </a:lnSpc>
              <a:spcBef>
                <a:spcPct val="0"/>
              </a:spcBef>
              <a:spcAft>
                <a:spcPts val="600"/>
              </a:spcAft>
            </a:pPr>
            <a:r>
              <a:rPr lang="en-US" sz="4400" dirty="0">
                <a:solidFill>
                  <a:schemeClr val="tx1"/>
                </a:solidFill>
              </a:rPr>
              <a:t>IONPs: Compositional characterization</a:t>
            </a:r>
          </a:p>
        </p:txBody>
      </p:sp>
      <p:sp>
        <p:nvSpPr>
          <p:cNvPr id="341" name="CasellaDiTesto 340">
            <a:extLst>
              <a:ext uri="{FF2B5EF4-FFF2-40B4-BE49-F238E27FC236}">
                <a16:creationId xmlns:a16="http://schemas.microsoft.com/office/drawing/2014/main" id="{4747106B-D3CA-C9EF-8639-5B3D7C151A64}"/>
              </a:ext>
            </a:extLst>
          </p:cNvPr>
          <p:cNvSpPr txBox="1"/>
          <p:nvPr/>
        </p:nvSpPr>
        <p:spPr>
          <a:xfrm>
            <a:off x="3060808" y="6420183"/>
            <a:ext cx="6688962" cy="338554"/>
          </a:xfrm>
          <a:prstGeom prst="rect">
            <a:avLst/>
          </a:prstGeom>
          <a:noFill/>
          <a:ln w="28575">
            <a:solidFill>
              <a:srgbClr val="AEBDC1"/>
            </a:solidFill>
          </a:ln>
        </p:spPr>
        <p:txBody>
          <a:bodyPr wrap="square">
            <a:spAutoFit/>
          </a:bodyPr>
          <a:lstStyle/>
          <a:p>
            <a:pPr fontAlgn="ctr"/>
            <a:r>
              <a:rPr lang="en-US" sz="1600" i="1" dirty="0"/>
              <a:t>R. Chiechio et Al., </a:t>
            </a:r>
            <a:r>
              <a:rPr lang="en-US" sz="1600" b="0" i="1" dirty="0">
                <a:effectLst/>
                <a:latin typeface="Roboto" panose="020F0502020204030204" pitchFamily="34" charset="0"/>
              </a:rPr>
              <a:t>Journal of Physics and Chemistry of Solids - Submitted</a:t>
            </a:r>
          </a:p>
        </p:txBody>
      </p:sp>
      <p:grpSp>
        <p:nvGrpSpPr>
          <p:cNvPr id="336" name="Gruppo 335">
            <a:extLst>
              <a:ext uri="{FF2B5EF4-FFF2-40B4-BE49-F238E27FC236}">
                <a16:creationId xmlns:a16="http://schemas.microsoft.com/office/drawing/2014/main" id="{3A56B10C-7F37-6991-5075-3FDE3F7BF0D0}"/>
              </a:ext>
            </a:extLst>
          </p:cNvPr>
          <p:cNvGrpSpPr/>
          <p:nvPr/>
        </p:nvGrpSpPr>
        <p:grpSpPr>
          <a:xfrm>
            <a:off x="8466777" y="1282968"/>
            <a:ext cx="3457339" cy="2408730"/>
            <a:chOff x="8466777" y="1282968"/>
            <a:chExt cx="3457339" cy="2408730"/>
          </a:xfrm>
        </p:grpSpPr>
        <p:grpSp>
          <p:nvGrpSpPr>
            <p:cNvPr id="330" name="Gruppo 329">
              <a:extLst>
                <a:ext uri="{FF2B5EF4-FFF2-40B4-BE49-F238E27FC236}">
                  <a16:creationId xmlns:a16="http://schemas.microsoft.com/office/drawing/2014/main" id="{7DFBF351-5ED5-D3BF-F74B-3E4D198E04C3}"/>
                </a:ext>
              </a:extLst>
            </p:cNvPr>
            <p:cNvGrpSpPr/>
            <p:nvPr/>
          </p:nvGrpSpPr>
          <p:grpSpPr>
            <a:xfrm>
              <a:off x="8466777" y="1282968"/>
              <a:ext cx="3457339" cy="2408730"/>
              <a:chOff x="8717787" y="1211251"/>
              <a:chExt cx="3457339" cy="2408730"/>
            </a:xfrm>
          </p:grpSpPr>
          <p:grpSp>
            <p:nvGrpSpPr>
              <p:cNvPr id="331" name="Gruppo 330">
                <a:extLst>
                  <a:ext uri="{FF2B5EF4-FFF2-40B4-BE49-F238E27FC236}">
                    <a16:creationId xmlns:a16="http://schemas.microsoft.com/office/drawing/2014/main" id="{322CE228-0A37-9056-4B24-5C513D517F2D}"/>
                  </a:ext>
                </a:extLst>
              </p:cNvPr>
              <p:cNvGrpSpPr/>
              <p:nvPr/>
            </p:nvGrpSpPr>
            <p:grpSpPr>
              <a:xfrm>
                <a:off x="8717787" y="1211251"/>
                <a:ext cx="3457339" cy="2408730"/>
                <a:chOff x="69792" y="1567773"/>
                <a:chExt cx="6060284" cy="4222203"/>
              </a:xfrm>
            </p:grpSpPr>
            <p:pic>
              <p:nvPicPr>
                <p:cNvPr id="333" name="Immagine 332" descr="Immagine che contiene testo, linea, diagramma, Diagramma&#10;&#10;Descrizione generata automaticamente">
                  <a:extLst>
                    <a:ext uri="{FF2B5EF4-FFF2-40B4-BE49-F238E27FC236}">
                      <a16:creationId xmlns:a16="http://schemas.microsoft.com/office/drawing/2014/main" id="{4BF5BC76-4161-91A9-A7F2-1F3542E551DB}"/>
                    </a:ext>
                  </a:extLst>
                </p:cNvPr>
                <p:cNvPicPr>
                  <a:picLocks noChangeAspect="1"/>
                </p:cNvPicPr>
                <p:nvPr/>
              </p:nvPicPr>
              <p:blipFill>
                <a:blip r:embed="rId12"/>
                <a:stretch>
                  <a:fillRect/>
                </a:stretch>
              </p:blipFill>
              <p:spPr>
                <a:xfrm>
                  <a:off x="69792" y="1567773"/>
                  <a:ext cx="6060284" cy="4222203"/>
                </a:xfrm>
                <a:prstGeom prst="rect">
                  <a:avLst/>
                </a:prstGeom>
              </p:spPr>
            </p:pic>
            <p:pic>
              <p:nvPicPr>
                <p:cNvPr id="334" name="Immagine 333" descr="Immagine che contiene testo, linea, diagramma, schermata&#10;&#10;Descrizione generata automaticamente">
                  <a:extLst>
                    <a:ext uri="{FF2B5EF4-FFF2-40B4-BE49-F238E27FC236}">
                      <a16:creationId xmlns:a16="http://schemas.microsoft.com/office/drawing/2014/main" id="{B8D09D28-8275-6C4E-9DF9-DD51D9899826}"/>
                    </a:ext>
                  </a:extLst>
                </p:cNvPr>
                <p:cNvPicPr>
                  <a:picLocks noChangeAspect="1"/>
                </p:cNvPicPr>
                <p:nvPr/>
              </p:nvPicPr>
              <p:blipFill>
                <a:blip r:embed="rId13"/>
                <a:stretch>
                  <a:fillRect/>
                </a:stretch>
              </p:blipFill>
              <p:spPr>
                <a:xfrm>
                  <a:off x="1104971" y="1682074"/>
                  <a:ext cx="2305869" cy="1606500"/>
                </a:xfrm>
                <a:prstGeom prst="rect">
                  <a:avLst/>
                </a:prstGeom>
              </p:spPr>
            </p:pic>
          </p:grpSp>
          <p:sp>
            <p:nvSpPr>
              <p:cNvPr id="332" name="CasellaDiTesto 331">
                <a:extLst>
                  <a:ext uri="{FF2B5EF4-FFF2-40B4-BE49-F238E27FC236}">
                    <a16:creationId xmlns:a16="http://schemas.microsoft.com/office/drawing/2014/main" id="{B4E6AFAB-40E3-35BC-76A5-E3C71AE4A9F7}"/>
                  </a:ext>
                </a:extLst>
              </p:cNvPr>
              <p:cNvSpPr txBox="1"/>
              <p:nvPr/>
            </p:nvSpPr>
            <p:spPr>
              <a:xfrm>
                <a:off x="10623826" y="2154725"/>
                <a:ext cx="1404552" cy="646331"/>
              </a:xfrm>
              <a:prstGeom prst="rect">
                <a:avLst/>
              </a:prstGeom>
              <a:noFill/>
            </p:spPr>
            <p:txBody>
              <a:bodyPr wrap="none" rtlCol="0">
                <a:spAutoFit/>
              </a:bodyPr>
              <a:lstStyle/>
              <a:p>
                <a:r>
                  <a:rPr lang="it-IT" sz="3600" u="sng" dirty="0"/>
                  <a:t>SQUID</a:t>
                </a:r>
              </a:p>
            </p:txBody>
          </p:sp>
        </p:grpSp>
        <p:sp>
          <p:nvSpPr>
            <p:cNvPr id="335" name="CasellaDiTesto 334">
              <a:extLst>
                <a:ext uri="{FF2B5EF4-FFF2-40B4-BE49-F238E27FC236}">
                  <a16:creationId xmlns:a16="http://schemas.microsoft.com/office/drawing/2014/main" id="{48617C61-1C9E-6C93-C5D9-91C0B201D873}"/>
                </a:ext>
              </a:extLst>
            </p:cNvPr>
            <p:cNvSpPr txBox="1"/>
            <p:nvPr/>
          </p:nvSpPr>
          <p:spPr>
            <a:xfrm>
              <a:off x="10354961" y="2943681"/>
              <a:ext cx="744699" cy="338554"/>
            </a:xfrm>
            <a:prstGeom prst="rect">
              <a:avLst/>
            </a:prstGeom>
            <a:noFill/>
            <a:ln>
              <a:solidFill>
                <a:schemeClr val="tx1"/>
              </a:solidFill>
            </a:ln>
          </p:spPr>
          <p:txBody>
            <a:bodyPr wrap="square" rtlCol="0">
              <a:spAutoFit/>
            </a:bodyPr>
            <a:lstStyle/>
            <a:p>
              <a:r>
                <a:rPr lang="it-IT" sz="1600" dirty="0"/>
                <a:t>300 K</a:t>
              </a:r>
            </a:p>
          </p:txBody>
        </p:sp>
      </p:grpSp>
      <p:grpSp>
        <p:nvGrpSpPr>
          <p:cNvPr id="345" name="Gruppo 344">
            <a:extLst>
              <a:ext uri="{FF2B5EF4-FFF2-40B4-BE49-F238E27FC236}">
                <a16:creationId xmlns:a16="http://schemas.microsoft.com/office/drawing/2014/main" id="{C79430E0-CB28-CFD1-F405-CD84D0D53ED9}"/>
              </a:ext>
            </a:extLst>
          </p:cNvPr>
          <p:cNvGrpSpPr/>
          <p:nvPr/>
        </p:nvGrpSpPr>
        <p:grpSpPr>
          <a:xfrm>
            <a:off x="8482360" y="1132071"/>
            <a:ext cx="3500993" cy="2640251"/>
            <a:chOff x="8482360" y="1132071"/>
            <a:chExt cx="3500993" cy="2640251"/>
          </a:xfrm>
        </p:grpSpPr>
        <p:grpSp>
          <p:nvGrpSpPr>
            <p:cNvPr id="339" name="Gruppo 338">
              <a:extLst>
                <a:ext uri="{FF2B5EF4-FFF2-40B4-BE49-F238E27FC236}">
                  <a16:creationId xmlns:a16="http://schemas.microsoft.com/office/drawing/2014/main" id="{7C819661-6C46-DC8B-1DA4-298ABEB3AB19}"/>
                </a:ext>
              </a:extLst>
            </p:cNvPr>
            <p:cNvGrpSpPr/>
            <p:nvPr/>
          </p:nvGrpSpPr>
          <p:grpSpPr>
            <a:xfrm>
              <a:off x="8482360" y="1132071"/>
              <a:ext cx="3500993" cy="2640251"/>
              <a:chOff x="2602281" y="84134"/>
              <a:chExt cx="4458611" cy="3362433"/>
            </a:xfrm>
          </p:grpSpPr>
          <p:pic>
            <p:nvPicPr>
              <p:cNvPr id="329" name="Immagine 328" descr="Immagine che contiene testo, linea, diagramma, Diagramma&#10;&#10;Il contenuto generato dall'IA potrebbe non essere corretto.">
                <a:extLst>
                  <a:ext uri="{FF2B5EF4-FFF2-40B4-BE49-F238E27FC236}">
                    <a16:creationId xmlns:a16="http://schemas.microsoft.com/office/drawing/2014/main" id="{195934DB-B90C-3534-34EF-64D5308AF1F8}"/>
                  </a:ext>
                </a:extLst>
              </p:cNvPr>
              <p:cNvPicPr>
                <a:picLocks noChangeAspect="1"/>
              </p:cNvPicPr>
              <p:nvPr/>
            </p:nvPicPr>
            <p:blipFill>
              <a:blip r:embed="rId14"/>
              <a:stretch>
                <a:fillRect/>
              </a:stretch>
            </p:blipFill>
            <p:spPr>
              <a:xfrm>
                <a:off x="2602281" y="84134"/>
                <a:ext cx="4458611" cy="3362433"/>
              </a:xfrm>
              <a:prstGeom prst="rect">
                <a:avLst/>
              </a:prstGeom>
            </p:spPr>
          </p:pic>
          <p:sp>
            <p:nvSpPr>
              <p:cNvPr id="338" name="CasellaDiTesto 337">
                <a:extLst>
                  <a:ext uri="{FF2B5EF4-FFF2-40B4-BE49-F238E27FC236}">
                    <a16:creationId xmlns:a16="http://schemas.microsoft.com/office/drawing/2014/main" id="{F1ADF23E-2B2F-AF91-2ABB-F3ADDBF573C7}"/>
                  </a:ext>
                </a:extLst>
              </p:cNvPr>
              <p:cNvSpPr txBox="1"/>
              <p:nvPr/>
            </p:nvSpPr>
            <p:spPr>
              <a:xfrm>
                <a:off x="5294570" y="2470930"/>
                <a:ext cx="621484" cy="431158"/>
              </a:xfrm>
              <a:prstGeom prst="rect">
                <a:avLst/>
              </a:prstGeom>
              <a:noFill/>
              <a:ln>
                <a:solidFill>
                  <a:schemeClr val="tx1"/>
                </a:solidFill>
              </a:ln>
            </p:spPr>
            <p:txBody>
              <a:bodyPr wrap="square" rtlCol="0">
                <a:spAutoFit/>
              </a:bodyPr>
              <a:lstStyle/>
              <a:p>
                <a:r>
                  <a:rPr lang="it-IT" sz="1600" dirty="0"/>
                  <a:t>5 K</a:t>
                </a:r>
              </a:p>
            </p:txBody>
          </p:sp>
        </p:grpSp>
        <p:sp>
          <p:nvSpPr>
            <p:cNvPr id="344" name="CasellaDiTesto 343">
              <a:extLst>
                <a:ext uri="{FF2B5EF4-FFF2-40B4-BE49-F238E27FC236}">
                  <a16:creationId xmlns:a16="http://schemas.microsoft.com/office/drawing/2014/main" id="{64C35F48-50E5-CE32-83DF-926181C6EBC0}"/>
                </a:ext>
              </a:extLst>
            </p:cNvPr>
            <p:cNvSpPr txBox="1"/>
            <p:nvPr/>
          </p:nvSpPr>
          <p:spPr>
            <a:xfrm>
              <a:off x="10372816" y="2227165"/>
              <a:ext cx="1404552" cy="646331"/>
            </a:xfrm>
            <a:prstGeom prst="rect">
              <a:avLst/>
            </a:prstGeom>
            <a:noFill/>
          </p:spPr>
          <p:txBody>
            <a:bodyPr wrap="none" rtlCol="0">
              <a:spAutoFit/>
            </a:bodyPr>
            <a:lstStyle/>
            <a:p>
              <a:r>
                <a:rPr lang="it-IT" sz="3600" u="sng" dirty="0"/>
                <a:t>SQUID</a:t>
              </a:r>
            </a:p>
          </p:txBody>
        </p:sp>
      </p:grpSp>
    </p:spTree>
    <p:extLst>
      <p:ext uri="{BB962C8B-B14F-4D97-AF65-F5344CB8AC3E}">
        <p14:creationId xmlns:p14="http://schemas.microsoft.com/office/powerpoint/2010/main" val="28398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C4E39B-4448-3DE8-801E-A2F5E957AAAB}"/>
            </a:ext>
          </a:extLst>
        </p:cNvPr>
        <p:cNvGrpSpPr/>
        <p:nvPr/>
      </p:nvGrpSpPr>
      <p:grpSpPr>
        <a:xfrm>
          <a:off x="0" y="0"/>
          <a:ext cx="0" cy="0"/>
          <a:chOff x="0" y="0"/>
          <a:chExt cx="0" cy="0"/>
        </a:xfrm>
      </p:grpSpPr>
      <p:pic>
        <p:nvPicPr>
          <p:cNvPr id="68" name="Immagine 67" descr="Immagine che contiene testo, Proprietà materiale, bottiglia, interno&#10;&#10;Descrizione generata automaticamente">
            <a:extLst>
              <a:ext uri="{FF2B5EF4-FFF2-40B4-BE49-F238E27FC236}">
                <a16:creationId xmlns:a16="http://schemas.microsoft.com/office/drawing/2014/main" id="{65375DFC-65C8-ED27-A19E-FBA144D164FC}"/>
              </a:ext>
            </a:extLst>
          </p:cNvPr>
          <p:cNvPicPr>
            <a:picLocks noChangeAspect="1"/>
          </p:cNvPicPr>
          <p:nvPr/>
        </p:nvPicPr>
        <p:blipFill rotWithShape="1">
          <a:blip r:embed="rId2"/>
          <a:srcRect l="26500" t="5724" r="9534" b="62857"/>
          <a:stretch/>
        </p:blipFill>
        <p:spPr>
          <a:xfrm rot="16200000">
            <a:off x="8358908" y="1544226"/>
            <a:ext cx="2128326" cy="784052"/>
          </a:xfrm>
          <a:prstGeom prst="rect">
            <a:avLst/>
          </a:prstGeom>
          <a:ln>
            <a:solidFill>
              <a:schemeClr val="tx1"/>
            </a:solidFill>
          </a:ln>
        </p:spPr>
      </p:pic>
      <p:pic>
        <p:nvPicPr>
          <p:cNvPr id="69" name="Immagine 68" descr="Immagine che contiene testo, Proprietà materiale, bottiglia, interno&#10;&#10;Descrizione generata automaticamente">
            <a:extLst>
              <a:ext uri="{FF2B5EF4-FFF2-40B4-BE49-F238E27FC236}">
                <a16:creationId xmlns:a16="http://schemas.microsoft.com/office/drawing/2014/main" id="{2DAA16B3-A5D5-7085-35D1-F07FAB3146EF}"/>
              </a:ext>
            </a:extLst>
          </p:cNvPr>
          <p:cNvPicPr>
            <a:picLocks noChangeAspect="1"/>
          </p:cNvPicPr>
          <p:nvPr/>
        </p:nvPicPr>
        <p:blipFill rotWithShape="1">
          <a:blip r:embed="rId2"/>
          <a:srcRect l="26613" t="33771" r="9421" b="34810"/>
          <a:stretch/>
        </p:blipFill>
        <p:spPr>
          <a:xfrm rot="16200000">
            <a:off x="5949331" y="1551711"/>
            <a:ext cx="2128329" cy="784053"/>
          </a:xfrm>
          <a:prstGeom prst="rect">
            <a:avLst/>
          </a:prstGeom>
          <a:ln>
            <a:solidFill>
              <a:schemeClr val="tx1"/>
            </a:solidFill>
          </a:ln>
        </p:spPr>
      </p:pic>
      <p:pic>
        <p:nvPicPr>
          <p:cNvPr id="70" name="Immagine 69" descr="Immagine che contiene testo, Proprietà materiale, bottiglia, interno&#10;&#10;Descrizione generata automaticamente">
            <a:extLst>
              <a:ext uri="{FF2B5EF4-FFF2-40B4-BE49-F238E27FC236}">
                <a16:creationId xmlns:a16="http://schemas.microsoft.com/office/drawing/2014/main" id="{26B45A4F-46C8-B5E8-EFBB-19C9FE9938D8}"/>
              </a:ext>
            </a:extLst>
          </p:cNvPr>
          <p:cNvPicPr>
            <a:picLocks noChangeAspect="1"/>
          </p:cNvPicPr>
          <p:nvPr/>
        </p:nvPicPr>
        <p:blipFill rotWithShape="1">
          <a:blip r:embed="rId2"/>
          <a:srcRect l="26761" t="60022" r="9273" b="8559"/>
          <a:stretch/>
        </p:blipFill>
        <p:spPr>
          <a:xfrm rot="16200000">
            <a:off x="7201850" y="1544890"/>
            <a:ext cx="2128322" cy="784050"/>
          </a:xfrm>
          <a:prstGeom prst="rect">
            <a:avLst/>
          </a:prstGeom>
          <a:ln>
            <a:solidFill>
              <a:schemeClr val="tx1"/>
            </a:solidFill>
          </a:ln>
        </p:spPr>
      </p:pic>
      <p:sp>
        <p:nvSpPr>
          <p:cNvPr id="71" name="CasellaDiTesto 70">
            <a:extLst>
              <a:ext uri="{FF2B5EF4-FFF2-40B4-BE49-F238E27FC236}">
                <a16:creationId xmlns:a16="http://schemas.microsoft.com/office/drawing/2014/main" id="{A485C6F3-F51B-2C88-E2A1-4B51D250DDF8}"/>
              </a:ext>
            </a:extLst>
          </p:cNvPr>
          <p:cNvSpPr txBox="1"/>
          <p:nvPr/>
        </p:nvSpPr>
        <p:spPr>
          <a:xfrm>
            <a:off x="7918728" y="459749"/>
            <a:ext cx="591829" cy="338554"/>
          </a:xfrm>
          <a:prstGeom prst="rect">
            <a:avLst/>
          </a:prstGeom>
          <a:noFill/>
          <a:ln w="12700">
            <a:solidFill>
              <a:schemeClr val="bg1"/>
            </a:solidFill>
          </a:ln>
        </p:spPr>
        <p:txBody>
          <a:bodyPr wrap="none" rtlCol="0">
            <a:spAutoFit/>
          </a:bodyPr>
          <a:lstStyle/>
          <a:p>
            <a:pPr algn="ctr"/>
            <a:r>
              <a:rPr lang="it-IT" sz="1600" dirty="0"/>
              <a:t>GSH</a:t>
            </a:r>
          </a:p>
        </p:txBody>
      </p:sp>
      <p:sp>
        <p:nvSpPr>
          <p:cNvPr id="72" name="CasellaDiTesto 71">
            <a:extLst>
              <a:ext uri="{FF2B5EF4-FFF2-40B4-BE49-F238E27FC236}">
                <a16:creationId xmlns:a16="http://schemas.microsoft.com/office/drawing/2014/main" id="{5C45F5D1-A2E0-D18C-63AD-60EE539CF45C}"/>
              </a:ext>
            </a:extLst>
          </p:cNvPr>
          <p:cNvSpPr txBox="1"/>
          <p:nvPr/>
        </p:nvSpPr>
        <p:spPr>
          <a:xfrm>
            <a:off x="9006569" y="462441"/>
            <a:ext cx="784895" cy="338554"/>
          </a:xfrm>
          <a:prstGeom prst="rect">
            <a:avLst/>
          </a:prstGeom>
          <a:noFill/>
          <a:ln w="12700">
            <a:solidFill>
              <a:schemeClr val="bg1"/>
            </a:solidFill>
          </a:ln>
        </p:spPr>
        <p:txBody>
          <a:bodyPr wrap="none" rtlCol="0">
            <a:spAutoFit/>
          </a:bodyPr>
          <a:lstStyle/>
          <a:p>
            <a:pPr algn="ctr"/>
            <a:r>
              <a:rPr lang="it-IT" sz="1600" dirty="0"/>
              <a:t>Citrate</a:t>
            </a:r>
          </a:p>
        </p:txBody>
      </p:sp>
      <p:sp>
        <p:nvSpPr>
          <p:cNvPr id="73" name="CasellaDiTesto 72">
            <a:extLst>
              <a:ext uri="{FF2B5EF4-FFF2-40B4-BE49-F238E27FC236}">
                <a16:creationId xmlns:a16="http://schemas.microsoft.com/office/drawing/2014/main" id="{4DFCFF49-9986-5D7C-3508-09F796BF7567}"/>
              </a:ext>
            </a:extLst>
          </p:cNvPr>
          <p:cNvSpPr txBox="1"/>
          <p:nvPr/>
        </p:nvSpPr>
        <p:spPr>
          <a:xfrm>
            <a:off x="6668279" y="460694"/>
            <a:ext cx="690434" cy="338554"/>
          </a:xfrm>
          <a:prstGeom prst="rect">
            <a:avLst/>
          </a:prstGeom>
          <a:noFill/>
          <a:ln w="12700">
            <a:solidFill>
              <a:schemeClr val="bg1"/>
            </a:solidFill>
          </a:ln>
        </p:spPr>
        <p:txBody>
          <a:bodyPr wrap="square" rtlCol="0">
            <a:spAutoFit/>
          </a:bodyPr>
          <a:lstStyle/>
          <a:p>
            <a:pPr algn="ctr"/>
            <a:r>
              <a:rPr lang="it-IT" sz="1600" dirty="0"/>
              <a:t>H</a:t>
            </a:r>
            <a:r>
              <a:rPr lang="it-IT" sz="1600" baseline="-25000" dirty="0"/>
              <a:t>2</a:t>
            </a:r>
            <a:r>
              <a:rPr lang="it-IT" sz="1600" dirty="0"/>
              <a:t>O</a:t>
            </a:r>
          </a:p>
        </p:txBody>
      </p:sp>
      <p:pic>
        <p:nvPicPr>
          <p:cNvPr id="74" name="Immagine 73" descr="Immagine che contiene testo, linea, diagramma, Diagramma&#10;&#10;Descrizione generata automaticamente">
            <a:extLst>
              <a:ext uri="{FF2B5EF4-FFF2-40B4-BE49-F238E27FC236}">
                <a16:creationId xmlns:a16="http://schemas.microsoft.com/office/drawing/2014/main" id="{79D04A5C-D00F-9BC2-054C-2137424370F9}"/>
              </a:ext>
            </a:extLst>
          </p:cNvPr>
          <p:cNvPicPr>
            <a:picLocks noChangeAspect="1"/>
          </p:cNvPicPr>
          <p:nvPr/>
        </p:nvPicPr>
        <p:blipFill>
          <a:blip r:embed="rId3"/>
          <a:stretch>
            <a:fillRect/>
          </a:stretch>
        </p:blipFill>
        <p:spPr>
          <a:xfrm>
            <a:off x="5393006" y="3018764"/>
            <a:ext cx="4852838" cy="3380975"/>
          </a:xfrm>
          <a:prstGeom prst="rect">
            <a:avLst/>
          </a:prstGeom>
        </p:spPr>
      </p:pic>
      <p:grpSp>
        <p:nvGrpSpPr>
          <p:cNvPr id="76" name="Gruppo 75">
            <a:extLst>
              <a:ext uri="{FF2B5EF4-FFF2-40B4-BE49-F238E27FC236}">
                <a16:creationId xmlns:a16="http://schemas.microsoft.com/office/drawing/2014/main" id="{D8421CFC-D282-FCDB-DD1A-B3E115E3684C}"/>
              </a:ext>
            </a:extLst>
          </p:cNvPr>
          <p:cNvGrpSpPr/>
          <p:nvPr/>
        </p:nvGrpSpPr>
        <p:grpSpPr>
          <a:xfrm>
            <a:off x="3110298" y="1341534"/>
            <a:ext cx="2039203" cy="4727056"/>
            <a:chOff x="743146" y="1022283"/>
            <a:chExt cx="2346023" cy="5438290"/>
          </a:xfrm>
        </p:grpSpPr>
        <p:grpSp>
          <p:nvGrpSpPr>
            <p:cNvPr id="77" name="Gruppo 76">
              <a:extLst>
                <a:ext uri="{FF2B5EF4-FFF2-40B4-BE49-F238E27FC236}">
                  <a16:creationId xmlns:a16="http://schemas.microsoft.com/office/drawing/2014/main" id="{4DBC9DBD-C0B9-B841-3E67-F52E1DA353A8}"/>
                </a:ext>
              </a:extLst>
            </p:cNvPr>
            <p:cNvGrpSpPr/>
            <p:nvPr/>
          </p:nvGrpSpPr>
          <p:grpSpPr>
            <a:xfrm>
              <a:off x="743146" y="1022283"/>
              <a:ext cx="2346023" cy="4568227"/>
              <a:chOff x="4141252" y="868989"/>
              <a:chExt cx="2346020" cy="4568221"/>
            </a:xfrm>
          </p:grpSpPr>
          <p:grpSp>
            <p:nvGrpSpPr>
              <p:cNvPr id="84" name="Gruppo 83">
                <a:extLst>
                  <a:ext uri="{FF2B5EF4-FFF2-40B4-BE49-F238E27FC236}">
                    <a16:creationId xmlns:a16="http://schemas.microsoft.com/office/drawing/2014/main" id="{8462BE99-8C68-7613-8E52-F250D6A2B648}"/>
                  </a:ext>
                </a:extLst>
              </p:cNvPr>
              <p:cNvGrpSpPr/>
              <p:nvPr/>
            </p:nvGrpSpPr>
            <p:grpSpPr>
              <a:xfrm>
                <a:off x="4141252" y="2272812"/>
                <a:ext cx="2346020" cy="3164398"/>
                <a:chOff x="5572487" y="2978493"/>
                <a:chExt cx="2346021" cy="3164401"/>
              </a:xfrm>
            </p:grpSpPr>
            <p:pic>
              <p:nvPicPr>
                <p:cNvPr id="104" name="Immagine 103">
                  <a:extLst>
                    <a:ext uri="{FF2B5EF4-FFF2-40B4-BE49-F238E27FC236}">
                      <a16:creationId xmlns:a16="http://schemas.microsoft.com/office/drawing/2014/main" id="{B8850697-09A6-F6AF-E1B0-2A70EB09B5E8}"/>
                    </a:ext>
                  </a:extLst>
                </p:cNvPr>
                <p:cNvPicPr>
                  <a:picLocks noChangeAspect="1"/>
                </p:cNvPicPr>
                <p:nvPr/>
              </p:nvPicPr>
              <p:blipFill>
                <a:blip r:embed="rId4"/>
                <a:stretch>
                  <a:fillRect/>
                </a:stretch>
              </p:blipFill>
              <p:spPr>
                <a:xfrm>
                  <a:off x="5826919" y="4536878"/>
                  <a:ext cx="2000728" cy="1602976"/>
                </a:xfrm>
                <a:prstGeom prst="rect">
                  <a:avLst/>
                </a:prstGeom>
                <a:ln>
                  <a:noFill/>
                </a:ln>
              </p:spPr>
            </p:pic>
            <p:pic>
              <p:nvPicPr>
                <p:cNvPr id="105" name="Immagine 104">
                  <a:extLst>
                    <a:ext uri="{FF2B5EF4-FFF2-40B4-BE49-F238E27FC236}">
                      <a16:creationId xmlns:a16="http://schemas.microsoft.com/office/drawing/2014/main" id="{73BFF262-9B32-7897-8765-F459056A22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Lst>
                </a:blip>
                <a:stretch>
                  <a:fillRect/>
                </a:stretch>
              </p:blipFill>
              <p:spPr>
                <a:xfrm>
                  <a:off x="5572488" y="2978492"/>
                  <a:ext cx="2346021" cy="3164400"/>
                </a:xfrm>
                <a:prstGeom prst="rect">
                  <a:avLst/>
                </a:prstGeom>
                <a:ln>
                  <a:noFill/>
                </a:ln>
              </p:spPr>
            </p:pic>
            <p:pic>
              <p:nvPicPr>
                <p:cNvPr id="106" name="Immagine 105" descr="Immagine che contiene nero, oscurità&#10;&#10;Descrizione generata automaticamente">
                  <a:extLst>
                    <a:ext uri="{FF2B5EF4-FFF2-40B4-BE49-F238E27FC236}">
                      <a16:creationId xmlns:a16="http://schemas.microsoft.com/office/drawing/2014/main" id="{BB0DAC06-FB1A-CE5B-B6E6-66FA390CEF6D}"/>
                    </a:ext>
                  </a:extLst>
                </p:cNvPr>
                <p:cNvPicPr>
                  <a:picLocks noChangeAspect="1"/>
                </p:cNvPicPr>
                <p:nvPr/>
              </p:nvPicPr>
              <p:blipFill>
                <a:blip r:embed="rId7"/>
                <a:stretch>
                  <a:fillRect/>
                </a:stretch>
              </p:blipFill>
              <p:spPr>
                <a:xfrm>
                  <a:off x="5826919" y="4790016"/>
                  <a:ext cx="1995985" cy="469900"/>
                </a:xfrm>
                <a:prstGeom prst="rect">
                  <a:avLst/>
                </a:prstGeom>
                <a:ln>
                  <a:noFill/>
                </a:ln>
              </p:spPr>
            </p:pic>
            <p:pic>
              <p:nvPicPr>
                <p:cNvPr id="107" name="Immagine 106" descr="Immagine che contiene schermata, bianco e nero, design, monocromatico&#10;&#10;Descrizione generata automaticamente">
                  <a:extLst>
                    <a:ext uri="{FF2B5EF4-FFF2-40B4-BE49-F238E27FC236}">
                      <a16:creationId xmlns:a16="http://schemas.microsoft.com/office/drawing/2014/main" id="{5034F4E2-882F-6E18-4E4A-4AB90EFF4BEC}"/>
                    </a:ext>
                  </a:extLst>
                </p:cNvPr>
                <p:cNvPicPr>
                  <a:picLocks noChangeAspect="1"/>
                </p:cNvPicPr>
                <p:nvPr/>
              </p:nvPicPr>
              <p:blipFill>
                <a:blip r:embed="rId8"/>
                <a:stretch>
                  <a:fillRect/>
                </a:stretch>
              </p:blipFill>
              <p:spPr>
                <a:xfrm>
                  <a:off x="6390313" y="5578804"/>
                  <a:ext cx="869196" cy="469900"/>
                </a:xfrm>
                <a:prstGeom prst="rect">
                  <a:avLst/>
                </a:prstGeom>
                <a:ln>
                  <a:noFill/>
                </a:ln>
              </p:spPr>
            </p:pic>
          </p:grpSp>
          <p:sp>
            <p:nvSpPr>
              <p:cNvPr id="85" name="Nuvola 84">
                <a:extLst>
                  <a:ext uri="{FF2B5EF4-FFF2-40B4-BE49-F238E27FC236}">
                    <a16:creationId xmlns:a16="http://schemas.microsoft.com/office/drawing/2014/main" id="{BD5AE6CC-4A62-820A-6E7F-ABBF4979595F}"/>
                  </a:ext>
                </a:extLst>
              </p:cNvPr>
              <p:cNvSpPr/>
              <p:nvPr/>
            </p:nvSpPr>
            <p:spPr>
              <a:xfrm>
                <a:off x="5143392" y="4813316"/>
                <a:ext cx="483861" cy="376361"/>
              </a:xfrm>
              <a:prstGeom prst="cloud">
                <a:avLst/>
              </a:prstGeom>
              <a:solidFill>
                <a:srgbClr val="FF0000"/>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endParaRPr>
              </a:p>
            </p:txBody>
          </p:sp>
          <p:sp>
            <p:nvSpPr>
              <p:cNvPr id="86" name="Triangolo 85">
                <a:extLst>
                  <a:ext uri="{FF2B5EF4-FFF2-40B4-BE49-F238E27FC236}">
                    <a16:creationId xmlns:a16="http://schemas.microsoft.com/office/drawing/2014/main" id="{F330F68A-A71A-96B2-0B57-C85D91F1C66F}"/>
                  </a:ext>
                </a:extLst>
              </p:cNvPr>
              <p:cNvSpPr/>
              <p:nvPr/>
            </p:nvSpPr>
            <p:spPr>
              <a:xfrm rot="10800000">
                <a:off x="5125555" y="868989"/>
                <a:ext cx="536237" cy="4077817"/>
              </a:xfrm>
              <a:prstGeom prst="triangle">
                <a:avLst/>
              </a:prstGeom>
              <a:solidFill>
                <a:srgbClr val="FF0000"/>
              </a:solidFill>
              <a:ln>
                <a:noFill/>
              </a:ln>
              <a:scene3d>
                <a:camera prst="orthographicFront"/>
                <a:lightRig rig="twoPt" dir="t"/>
              </a:scene3d>
              <a:sp3d extrusionH="76200" contourW="12700" prstMaterial="plastic">
                <a:bevelT w="165100" prst="coolSlant"/>
                <a:bevelB/>
                <a:contourClr>
                  <a:srgbClr val="C000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endParaRPr>
              </a:p>
            </p:txBody>
          </p:sp>
          <p:grpSp>
            <p:nvGrpSpPr>
              <p:cNvPr id="87" name="Gruppo 86">
                <a:extLst>
                  <a:ext uri="{FF2B5EF4-FFF2-40B4-BE49-F238E27FC236}">
                    <a16:creationId xmlns:a16="http://schemas.microsoft.com/office/drawing/2014/main" id="{97B21043-9476-BA06-3C55-F071F40676F1}"/>
                  </a:ext>
                </a:extLst>
              </p:cNvPr>
              <p:cNvGrpSpPr/>
              <p:nvPr/>
            </p:nvGrpSpPr>
            <p:grpSpPr>
              <a:xfrm>
                <a:off x="4530413" y="4120436"/>
                <a:ext cx="1726521" cy="858293"/>
                <a:chOff x="4443771" y="5134535"/>
                <a:chExt cx="1726522" cy="858294"/>
              </a:xfrm>
            </p:grpSpPr>
            <p:sp>
              <p:nvSpPr>
                <p:cNvPr id="88" name="Ovale 87">
                  <a:extLst>
                    <a:ext uri="{FF2B5EF4-FFF2-40B4-BE49-F238E27FC236}">
                      <a16:creationId xmlns:a16="http://schemas.microsoft.com/office/drawing/2014/main" id="{6FF617E2-7D41-B62E-C118-E3E7CCB0B575}"/>
                    </a:ext>
                  </a:extLst>
                </p:cNvPr>
                <p:cNvSpPr/>
                <p:nvPr/>
              </p:nvSpPr>
              <p:spPr>
                <a:xfrm>
                  <a:off x="5707599" y="5588596"/>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89" name="Ovale 88">
                  <a:extLst>
                    <a:ext uri="{FF2B5EF4-FFF2-40B4-BE49-F238E27FC236}">
                      <a16:creationId xmlns:a16="http://schemas.microsoft.com/office/drawing/2014/main" id="{DC600A89-8E00-5CAC-90BB-12E9EFF916EC}"/>
                    </a:ext>
                  </a:extLst>
                </p:cNvPr>
                <p:cNvSpPr/>
                <p:nvPr/>
              </p:nvSpPr>
              <p:spPr>
                <a:xfrm>
                  <a:off x="6098344" y="5917415"/>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0" name="Ovale 89">
                  <a:extLst>
                    <a:ext uri="{FF2B5EF4-FFF2-40B4-BE49-F238E27FC236}">
                      <a16:creationId xmlns:a16="http://schemas.microsoft.com/office/drawing/2014/main" id="{8DEA6319-1481-2A98-9D58-53FAC937EBFB}"/>
                    </a:ext>
                  </a:extLst>
                </p:cNvPr>
                <p:cNvSpPr/>
                <p:nvPr/>
              </p:nvSpPr>
              <p:spPr>
                <a:xfrm>
                  <a:off x="4667624" y="5626136"/>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1" name="Ovale 90">
                  <a:extLst>
                    <a:ext uri="{FF2B5EF4-FFF2-40B4-BE49-F238E27FC236}">
                      <a16:creationId xmlns:a16="http://schemas.microsoft.com/office/drawing/2014/main" id="{69BF5821-B854-1542-28F2-605686711E48}"/>
                    </a:ext>
                  </a:extLst>
                </p:cNvPr>
                <p:cNvSpPr/>
                <p:nvPr/>
              </p:nvSpPr>
              <p:spPr>
                <a:xfrm>
                  <a:off x="4935082" y="5663843"/>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2" name="Ovale 91">
                  <a:extLst>
                    <a:ext uri="{FF2B5EF4-FFF2-40B4-BE49-F238E27FC236}">
                      <a16:creationId xmlns:a16="http://schemas.microsoft.com/office/drawing/2014/main" id="{2A980E50-6995-7F6F-4F07-E174F07E7694}"/>
                    </a:ext>
                  </a:extLst>
                </p:cNvPr>
                <p:cNvSpPr/>
                <p:nvPr/>
              </p:nvSpPr>
              <p:spPr>
                <a:xfrm>
                  <a:off x="4693679" y="5879708"/>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3" name="Ovale 92">
                  <a:extLst>
                    <a:ext uri="{FF2B5EF4-FFF2-40B4-BE49-F238E27FC236}">
                      <a16:creationId xmlns:a16="http://schemas.microsoft.com/office/drawing/2014/main" id="{D3F8D9EB-6CC1-9F33-A34C-3375F7C6F1EE}"/>
                    </a:ext>
                  </a:extLst>
                </p:cNvPr>
                <p:cNvSpPr/>
                <p:nvPr/>
              </p:nvSpPr>
              <p:spPr>
                <a:xfrm>
                  <a:off x="4603320" y="5198962"/>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4" name="Ovale 93">
                  <a:extLst>
                    <a:ext uri="{FF2B5EF4-FFF2-40B4-BE49-F238E27FC236}">
                      <a16:creationId xmlns:a16="http://schemas.microsoft.com/office/drawing/2014/main" id="{DC6F4372-BE53-EE8B-6EE6-E5331A09888F}"/>
                    </a:ext>
                  </a:extLst>
                </p:cNvPr>
                <p:cNvSpPr/>
                <p:nvPr/>
              </p:nvSpPr>
              <p:spPr>
                <a:xfrm>
                  <a:off x="6015828" y="5438999"/>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5" name="Ovale 94">
                  <a:extLst>
                    <a:ext uri="{FF2B5EF4-FFF2-40B4-BE49-F238E27FC236}">
                      <a16:creationId xmlns:a16="http://schemas.microsoft.com/office/drawing/2014/main" id="{2A883B75-9A1D-888A-BADB-6A30B00DDA3D}"/>
                    </a:ext>
                  </a:extLst>
                </p:cNvPr>
                <p:cNvSpPr/>
                <p:nvPr/>
              </p:nvSpPr>
              <p:spPr>
                <a:xfrm>
                  <a:off x="5881452" y="5701550"/>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6" name="Ovale 95">
                  <a:extLst>
                    <a:ext uri="{FF2B5EF4-FFF2-40B4-BE49-F238E27FC236}">
                      <a16:creationId xmlns:a16="http://schemas.microsoft.com/office/drawing/2014/main" id="{0434CAC1-B30D-36E9-703B-379BBA3886EE}"/>
                    </a:ext>
                  </a:extLst>
                </p:cNvPr>
                <p:cNvSpPr/>
                <p:nvPr/>
              </p:nvSpPr>
              <p:spPr>
                <a:xfrm>
                  <a:off x="5437394" y="5379923"/>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7" name="Ovale 96">
                  <a:extLst>
                    <a:ext uri="{FF2B5EF4-FFF2-40B4-BE49-F238E27FC236}">
                      <a16:creationId xmlns:a16="http://schemas.microsoft.com/office/drawing/2014/main" id="{A1FB955E-B296-C89B-D4EF-D6614A48124D}"/>
                    </a:ext>
                  </a:extLst>
                </p:cNvPr>
                <p:cNvSpPr/>
                <p:nvPr/>
              </p:nvSpPr>
              <p:spPr>
                <a:xfrm>
                  <a:off x="5624889" y="5787569"/>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8" name="Ovale 97">
                  <a:extLst>
                    <a:ext uri="{FF2B5EF4-FFF2-40B4-BE49-F238E27FC236}">
                      <a16:creationId xmlns:a16="http://schemas.microsoft.com/office/drawing/2014/main" id="{10998BB0-5FAB-7998-D4B3-79AFDE007C7A}"/>
                    </a:ext>
                  </a:extLst>
                </p:cNvPr>
                <p:cNvSpPr/>
                <p:nvPr/>
              </p:nvSpPr>
              <p:spPr>
                <a:xfrm>
                  <a:off x="4443772" y="580429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99" name="Ovale 98">
                  <a:extLst>
                    <a:ext uri="{FF2B5EF4-FFF2-40B4-BE49-F238E27FC236}">
                      <a16:creationId xmlns:a16="http://schemas.microsoft.com/office/drawing/2014/main" id="{D4E6FB5C-5092-4540-C8CD-EBB419DE2EA7}"/>
                    </a:ext>
                  </a:extLst>
                </p:cNvPr>
                <p:cNvSpPr/>
                <p:nvPr/>
              </p:nvSpPr>
              <p:spPr>
                <a:xfrm>
                  <a:off x="4443771" y="546190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00" name="Ovale 99">
                  <a:extLst>
                    <a:ext uri="{FF2B5EF4-FFF2-40B4-BE49-F238E27FC236}">
                      <a16:creationId xmlns:a16="http://schemas.microsoft.com/office/drawing/2014/main" id="{9D838CE3-A86F-BA73-16FC-630C98EB2744}"/>
                    </a:ext>
                  </a:extLst>
                </p:cNvPr>
                <p:cNvSpPr/>
                <p:nvPr/>
              </p:nvSpPr>
              <p:spPr>
                <a:xfrm>
                  <a:off x="5907899" y="5134535"/>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01" name="Ovale 100">
                  <a:extLst>
                    <a:ext uri="{FF2B5EF4-FFF2-40B4-BE49-F238E27FC236}">
                      <a16:creationId xmlns:a16="http://schemas.microsoft.com/office/drawing/2014/main" id="{AC6176C5-7689-F1DD-37B0-68CF3909FC4B}"/>
                    </a:ext>
                  </a:extLst>
                </p:cNvPr>
                <p:cNvSpPr/>
                <p:nvPr/>
              </p:nvSpPr>
              <p:spPr>
                <a:xfrm>
                  <a:off x="5733780" y="533941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02" name="Ovale 101">
                  <a:extLst>
                    <a:ext uri="{FF2B5EF4-FFF2-40B4-BE49-F238E27FC236}">
                      <a16:creationId xmlns:a16="http://schemas.microsoft.com/office/drawing/2014/main" id="{FAA5BFF2-09D7-8209-73BA-0CB5728524D2}"/>
                    </a:ext>
                  </a:extLst>
                </p:cNvPr>
                <p:cNvSpPr/>
                <p:nvPr/>
              </p:nvSpPr>
              <p:spPr>
                <a:xfrm>
                  <a:off x="5006537" y="5172802"/>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03" name="Ovale 102">
                  <a:extLst>
                    <a:ext uri="{FF2B5EF4-FFF2-40B4-BE49-F238E27FC236}">
                      <a16:creationId xmlns:a16="http://schemas.microsoft.com/office/drawing/2014/main" id="{322C0B0D-62FD-CCBA-4355-0FD32ED92048}"/>
                    </a:ext>
                  </a:extLst>
                </p:cNvPr>
                <p:cNvSpPr/>
                <p:nvPr/>
              </p:nvSpPr>
              <p:spPr>
                <a:xfrm>
                  <a:off x="4908772" y="5335601"/>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grpSp>
        </p:grpSp>
        <p:sp>
          <p:nvSpPr>
            <p:cNvPr id="78" name="CasellaDiTesto 77">
              <a:extLst>
                <a:ext uri="{FF2B5EF4-FFF2-40B4-BE49-F238E27FC236}">
                  <a16:creationId xmlns:a16="http://schemas.microsoft.com/office/drawing/2014/main" id="{455DF828-2822-5CAD-AD87-FCB350955748}"/>
                </a:ext>
              </a:extLst>
            </p:cNvPr>
            <p:cNvSpPr txBox="1"/>
            <p:nvPr/>
          </p:nvSpPr>
          <p:spPr>
            <a:xfrm>
              <a:off x="2018960" y="5929446"/>
              <a:ext cx="752354" cy="531127"/>
            </a:xfrm>
            <a:prstGeom prst="rect">
              <a:avLst/>
            </a:prstGeom>
            <a:noFill/>
            <a:ln>
              <a:solidFill>
                <a:schemeClr val="tx1"/>
              </a:solidFill>
            </a:ln>
          </p:spPr>
          <p:txBody>
            <a:bodyPr wrap="square" rtlCol="0">
              <a:spAutoFit/>
            </a:bodyPr>
            <a:lstStyle/>
            <a:p>
              <a:pPr algn="ctr"/>
              <a:r>
                <a:rPr lang="it-IT" sz="1200" dirty="0"/>
                <a:t>Iron target</a:t>
              </a:r>
            </a:p>
          </p:txBody>
        </p:sp>
        <p:sp>
          <p:nvSpPr>
            <p:cNvPr id="79" name="CasellaDiTesto 78">
              <a:extLst>
                <a:ext uri="{FF2B5EF4-FFF2-40B4-BE49-F238E27FC236}">
                  <a16:creationId xmlns:a16="http://schemas.microsoft.com/office/drawing/2014/main" id="{0484DA02-7C84-3A1E-D95B-095306377D84}"/>
                </a:ext>
              </a:extLst>
            </p:cNvPr>
            <p:cNvSpPr txBox="1"/>
            <p:nvPr/>
          </p:nvSpPr>
          <p:spPr>
            <a:xfrm>
              <a:off x="913837" y="5850575"/>
              <a:ext cx="635845" cy="318676"/>
            </a:xfrm>
            <a:prstGeom prst="rect">
              <a:avLst/>
            </a:prstGeom>
            <a:noFill/>
            <a:ln>
              <a:solidFill>
                <a:schemeClr val="tx1"/>
              </a:solidFill>
            </a:ln>
          </p:spPr>
          <p:txBody>
            <a:bodyPr wrap="square" rtlCol="0">
              <a:spAutoFit/>
            </a:bodyPr>
            <a:lstStyle/>
            <a:p>
              <a:r>
                <a:rPr lang="it-IT" sz="1200" dirty="0"/>
                <a:t>NPs</a:t>
              </a:r>
            </a:p>
          </p:txBody>
        </p:sp>
        <p:sp>
          <p:nvSpPr>
            <p:cNvPr id="80" name="CasellaDiTesto 79">
              <a:extLst>
                <a:ext uri="{FF2B5EF4-FFF2-40B4-BE49-F238E27FC236}">
                  <a16:creationId xmlns:a16="http://schemas.microsoft.com/office/drawing/2014/main" id="{BEEA224D-C7A4-3277-9EC2-17AA659DE54D}"/>
                </a:ext>
              </a:extLst>
            </p:cNvPr>
            <p:cNvSpPr txBox="1"/>
            <p:nvPr/>
          </p:nvSpPr>
          <p:spPr>
            <a:xfrm>
              <a:off x="795768" y="1299948"/>
              <a:ext cx="716293" cy="531127"/>
            </a:xfrm>
            <a:prstGeom prst="rect">
              <a:avLst/>
            </a:prstGeom>
            <a:noFill/>
            <a:ln>
              <a:solidFill>
                <a:schemeClr val="tx1"/>
              </a:solidFill>
            </a:ln>
          </p:spPr>
          <p:txBody>
            <a:bodyPr wrap="square" rtlCol="0">
              <a:spAutoFit/>
            </a:bodyPr>
            <a:lstStyle/>
            <a:p>
              <a:pPr algn="ctr"/>
              <a:r>
                <a:rPr lang="it-IT" sz="1200" dirty="0"/>
                <a:t>Laser beam</a:t>
              </a:r>
            </a:p>
          </p:txBody>
        </p:sp>
        <p:cxnSp>
          <p:nvCxnSpPr>
            <p:cNvPr id="81" name="Connettore 2 144">
              <a:extLst>
                <a:ext uri="{FF2B5EF4-FFF2-40B4-BE49-F238E27FC236}">
                  <a16:creationId xmlns:a16="http://schemas.microsoft.com/office/drawing/2014/main" id="{8E95F728-9605-F0BF-CE90-54F946D6D829}"/>
                </a:ext>
              </a:extLst>
            </p:cNvPr>
            <p:cNvCxnSpPr>
              <a:cxnSpLocks/>
              <a:stCxn id="78" idx="0"/>
              <a:endCxn id="107" idx="2"/>
            </p:cNvCxnSpPr>
            <p:nvPr/>
          </p:nvCxnSpPr>
          <p:spPr>
            <a:xfrm flipH="1" flipV="1">
              <a:off x="1995570" y="5496322"/>
              <a:ext cx="399566" cy="433124"/>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82" name="Connettore 2 145">
              <a:extLst>
                <a:ext uri="{FF2B5EF4-FFF2-40B4-BE49-F238E27FC236}">
                  <a16:creationId xmlns:a16="http://schemas.microsoft.com/office/drawing/2014/main" id="{CD59A8C0-B8E8-6FEC-6550-508B1D5BCA80}"/>
                </a:ext>
              </a:extLst>
            </p:cNvPr>
            <p:cNvCxnSpPr>
              <a:cxnSpLocks/>
              <a:stCxn id="79" idx="0"/>
              <a:endCxn id="92" idx="4"/>
            </p:cNvCxnSpPr>
            <p:nvPr/>
          </p:nvCxnSpPr>
          <p:spPr>
            <a:xfrm flipV="1">
              <a:off x="1231760" y="5094317"/>
              <a:ext cx="186429" cy="756257"/>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83" name="Connettore 2 146">
              <a:extLst>
                <a:ext uri="{FF2B5EF4-FFF2-40B4-BE49-F238E27FC236}">
                  <a16:creationId xmlns:a16="http://schemas.microsoft.com/office/drawing/2014/main" id="{2D4F2E5F-8D75-01BF-589B-D695C26BB795}"/>
                </a:ext>
              </a:extLst>
            </p:cNvPr>
            <p:cNvCxnSpPr>
              <a:cxnSpLocks/>
              <a:stCxn id="80" idx="2"/>
            </p:cNvCxnSpPr>
            <p:nvPr/>
          </p:nvCxnSpPr>
          <p:spPr>
            <a:xfrm>
              <a:off x="1153913" y="1831075"/>
              <a:ext cx="613108" cy="354596"/>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sp>
        <p:nvSpPr>
          <p:cNvPr id="75" name="Freccia angolare in su 74">
            <a:extLst>
              <a:ext uri="{FF2B5EF4-FFF2-40B4-BE49-F238E27FC236}">
                <a16:creationId xmlns:a16="http://schemas.microsoft.com/office/drawing/2014/main" id="{23D9BAE8-0FD4-7B89-E4A4-6FA4EF01E5B6}"/>
              </a:ext>
            </a:extLst>
          </p:cNvPr>
          <p:cNvSpPr/>
          <p:nvPr/>
        </p:nvSpPr>
        <p:spPr>
          <a:xfrm rot="16200000" flipV="1">
            <a:off x="4341066" y="1991659"/>
            <a:ext cx="2450771" cy="1802869"/>
          </a:xfrm>
          <a:prstGeom prst="bentUpArrow">
            <a:avLst>
              <a:gd name="adj1" fmla="val 3833"/>
              <a:gd name="adj2" fmla="val 7536"/>
              <a:gd name="adj3" fmla="val 12767"/>
            </a:avLst>
          </a:prstGeom>
          <a:solidFill>
            <a:schemeClr val="tx1"/>
          </a:solidFill>
          <a:ln cap="flat">
            <a:solidFill>
              <a:schemeClr val="tx1"/>
            </a:solidFill>
            <a:miter lim="800000"/>
            <a:extLst>
              <a:ext uri="{C807C97D-BFC1-408E-A445-0C87EB9F89A2}">
                <ask:lineSketchStyleProps xmlns:ask="http://schemas.microsoft.com/office/drawing/2018/sketchyshapes" sd="1219033472">
                  <a:custGeom>
                    <a:avLst/>
                    <a:gdLst>
                      <a:gd name="csX0" fmla="*/ 0 w 2138740"/>
                      <a:gd name="csY0" fmla="*/ 1248756 h 1323887"/>
                      <a:gd name="csX1" fmla="*/ 523919 w 2138740"/>
                      <a:gd name="csY1" fmla="*/ 1248756 h 1323887"/>
                      <a:gd name="csX2" fmla="*/ 1047839 w 2138740"/>
                      <a:gd name="csY2" fmla="*/ 1248756 h 1323887"/>
                      <a:gd name="csX3" fmla="*/ 1940442 w 2138740"/>
                      <a:gd name="csY3" fmla="*/ 1248756 h 1323887"/>
                      <a:gd name="csX4" fmla="*/ 1940442 w 2138740"/>
                      <a:gd name="csY4" fmla="*/ 725660 h 1323887"/>
                      <a:gd name="csX5" fmla="*/ 1940442 w 2138740"/>
                      <a:gd name="csY5" fmla="*/ 181214 h 1323887"/>
                      <a:gd name="csX6" fmla="*/ 1817274 w 2138740"/>
                      <a:gd name="csY6" fmla="*/ 181214 h 1323887"/>
                      <a:gd name="csX7" fmla="*/ 1978007 w 2138740"/>
                      <a:gd name="csY7" fmla="*/ 0 h 1323887"/>
                      <a:gd name="csX8" fmla="*/ 2138740 w 2138740"/>
                      <a:gd name="csY8" fmla="*/ 181214 h 1323887"/>
                      <a:gd name="csX9" fmla="*/ 2015572 w 2138740"/>
                      <a:gd name="csY9" fmla="*/ 181214 h 1323887"/>
                      <a:gd name="csX10" fmla="*/ 2015572 w 2138740"/>
                      <a:gd name="csY10" fmla="*/ 729697 h 1323887"/>
                      <a:gd name="csX11" fmla="*/ 2015572 w 2138740"/>
                      <a:gd name="csY11" fmla="*/ 1323887 h 1323887"/>
                      <a:gd name="csX12" fmla="*/ 1531835 w 2138740"/>
                      <a:gd name="csY12" fmla="*/ 1323887 h 1323887"/>
                      <a:gd name="csX13" fmla="*/ 1007786 w 2138740"/>
                      <a:gd name="csY13" fmla="*/ 1323887 h 1323887"/>
                      <a:gd name="csX14" fmla="*/ 544204 w 2138740"/>
                      <a:gd name="csY14" fmla="*/ 1323887 h 1323887"/>
                      <a:gd name="csX15" fmla="*/ 0 w 2138740"/>
                      <a:gd name="csY15" fmla="*/ 1323887 h 1323887"/>
                      <a:gd name="csX16" fmla="*/ 0 w 2138740"/>
                      <a:gd name="csY16" fmla="*/ 1248756 h 13238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138740" h="1323887" fill="none" extrusionOk="0">
                        <a:moveTo>
                          <a:pt x="0" y="1248756"/>
                        </a:moveTo>
                        <a:cubicBezTo>
                          <a:pt x="125789" y="1201361"/>
                          <a:pt x="369948" y="1252689"/>
                          <a:pt x="523919" y="1248756"/>
                        </a:cubicBezTo>
                        <a:cubicBezTo>
                          <a:pt x="677890" y="1244823"/>
                          <a:pt x="894637" y="1306496"/>
                          <a:pt x="1047839" y="1248756"/>
                        </a:cubicBezTo>
                        <a:cubicBezTo>
                          <a:pt x="1201041" y="1191016"/>
                          <a:pt x="1528977" y="1302075"/>
                          <a:pt x="1940442" y="1248756"/>
                        </a:cubicBezTo>
                        <a:cubicBezTo>
                          <a:pt x="1883337" y="1024958"/>
                          <a:pt x="1947632" y="910594"/>
                          <a:pt x="1940442" y="725660"/>
                        </a:cubicBezTo>
                        <a:cubicBezTo>
                          <a:pt x="1933252" y="540726"/>
                          <a:pt x="1994290" y="311392"/>
                          <a:pt x="1940442" y="181214"/>
                        </a:cubicBezTo>
                        <a:cubicBezTo>
                          <a:pt x="1911557" y="186522"/>
                          <a:pt x="1866761" y="171169"/>
                          <a:pt x="1817274" y="181214"/>
                        </a:cubicBezTo>
                        <a:cubicBezTo>
                          <a:pt x="1852316" y="103486"/>
                          <a:pt x="1952964" y="54951"/>
                          <a:pt x="1978007" y="0"/>
                        </a:cubicBezTo>
                        <a:cubicBezTo>
                          <a:pt x="2060933" y="58039"/>
                          <a:pt x="2039489" y="109327"/>
                          <a:pt x="2138740" y="181214"/>
                        </a:cubicBezTo>
                        <a:cubicBezTo>
                          <a:pt x="2083645" y="191585"/>
                          <a:pt x="2043233" y="170307"/>
                          <a:pt x="2015572" y="181214"/>
                        </a:cubicBezTo>
                        <a:cubicBezTo>
                          <a:pt x="2024887" y="414609"/>
                          <a:pt x="1960212" y="458997"/>
                          <a:pt x="2015572" y="729697"/>
                        </a:cubicBezTo>
                        <a:cubicBezTo>
                          <a:pt x="2070932" y="1000397"/>
                          <a:pt x="1974909" y="1177859"/>
                          <a:pt x="2015572" y="1323887"/>
                        </a:cubicBezTo>
                        <a:cubicBezTo>
                          <a:pt x="1898573" y="1377451"/>
                          <a:pt x="1749332" y="1282422"/>
                          <a:pt x="1531835" y="1323887"/>
                        </a:cubicBezTo>
                        <a:cubicBezTo>
                          <a:pt x="1314338" y="1365352"/>
                          <a:pt x="1269523" y="1284587"/>
                          <a:pt x="1007786" y="1323887"/>
                        </a:cubicBezTo>
                        <a:cubicBezTo>
                          <a:pt x="746049" y="1363187"/>
                          <a:pt x="682299" y="1323866"/>
                          <a:pt x="544204" y="1323887"/>
                        </a:cubicBezTo>
                        <a:cubicBezTo>
                          <a:pt x="406109" y="1323908"/>
                          <a:pt x="219411" y="1270848"/>
                          <a:pt x="0" y="1323887"/>
                        </a:cubicBezTo>
                        <a:cubicBezTo>
                          <a:pt x="-7362" y="1291320"/>
                          <a:pt x="3563" y="1275624"/>
                          <a:pt x="0" y="1248756"/>
                        </a:cubicBezTo>
                        <a:close/>
                      </a:path>
                      <a:path w="2138740" h="1323887" stroke="0" extrusionOk="0">
                        <a:moveTo>
                          <a:pt x="0" y="1248756"/>
                        </a:moveTo>
                        <a:cubicBezTo>
                          <a:pt x="206482" y="1240598"/>
                          <a:pt x="285503" y="1303425"/>
                          <a:pt x="465706" y="1248756"/>
                        </a:cubicBezTo>
                        <a:cubicBezTo>
                          <a:pt x="645909" y="1194087"/>
                          <a:pt x="686688" y="1272243"/>
                          <a:pt x="892603" y="1248756"/>
                        </a:cubicBezTo>
                        <a:cubicBezTo>
                          <a:pt x="1098518" y="1225269"/>
                          <a:pt x="1280337" y="1270447"/>
                          <a:pt x="1416523" y="1248756"/>
                        </a:cubicBezTo>
                        <a:cubicBezTo>
                          <a:pt x="1552709" y="1227065"/>
                          <a:pt x="1709506" y="1250621"/>
                          <a:pt x="1940442" y="1248756"/>
                        </a:cubicBezTo>
                        <a:cubicBezTo>
                          <a:pt x="1881089" y="1065755"/>
                          <a:pt x="1959479" y="835254"/>
                          <a:pt x="1940442" y="725660"/>
                        </a:cubicBezTo>
                        <a:cubicBezTo>
                          <a:pt x="1921405" y="616066"/>
                          <a:pt x="1944929" y="379028"/>
                          <a:pt x="1940442" y="181214"/>
                        </a:cubicBezTo>
                        <a:cubicBezTo>
                          <a:pt x="1914143" y="182148"/>
                          <a:pt x="1847638" y="170848"/>
                          <a:pt x="1817274" y="181214"/>
                        </a:cubicBezTo>
                        <a:cubicBezTo>
                          <a:pt x="1872035" y="95331"/>
                          <a:pt x="1925166" y="78994"/>
                          <a:pt x="1978007" y="0"/>
                        </a:cubicBezTo>
                        <a:cubicBezTo>
                          <a:pt x="2042529" y="48365"/>
                          <a:pt x="2074293" y="129772"/>
                          <a:pt x="2138740" y="181214"/>
                        </a:cubicBezTo>
                        <a:cubicBezTo>
                          <a:pt x="2088105" y="188979"/>
                          <a:pt x="2062655" y="172539"/>
                          <a:pt x="2015572" y="181214"/>
                        </a:cubicBezTo>
                        <a:cubicBezTo>
                          <a:pt x="2061357" y="431013"/>
                          <a:pt x="1956899" y="539582"/>
                          <a:pt x="2015572" y="775404"/>
                        </a:cubicBezTo>
                        <a:cubicBezTo>
                          <a:pt x="2074245" y="1011226"/>
                          <a:pt x="1973819" y="1108602"/>
                          <a:pt x="2015572" y="1323887"/>
                        </a:cubicBezTo>
                        <a:cubicBezTo>
                          <a:pt x="1880987" y="1373400"/>
                          <a:pt x="1634972" y="1287529"/>
                          <a:pt x="1471368" y="1323887"/>
                        </a:cubicBezTo>
                        <a:cubicBezTo>
                          <a:pt x="1307764" y="1360245"/>
                          <a:pt x="1167621" y="1282687"/>
                          <a:pt x="947319" y="1323887"/>
                        </a:cubicBezTo>
                        <a:cubicBezTo>
                          <a:pt x="727017" y="1365087"/>
                          <a:pt x="357614" y="1260624"/>
                          <a:pt x="0" y="1323887"/>
                        </a:cubicBezTo>
                        <a:cubicBezTo>
                          <a:pt x="-5069" y="1287986"/>
                          <a:pt x="1506" y="1266423"/>
                          <a:pt x="0" y="1248756"/>
                        </a:cubicBezTo>
                        <a:close/>
                      </a:path>
                    </a:pathLst>
                  </a:custGeom>
                  <ask:type>
                    <ask:lineSketchNone/>
                  </ask:type>
                </ask:lineSketchStyleProps>
              </a:ext>
            </a:extLst>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00" dirty="0">
              <a:solidFill>
                <a:schemeClr val="tx1"/>
              </a:solidFill>
            </a:endParaRPr>
          </a:p>
        </p:txBody>
      </p:sp>
    </p:spTree>
    <p:extLst>
      <p:ext uri="{BB962C8B-B14F-4D97-AF65-F5344CB8AC3E}">
        <p14:creationId xmlns:p14="http://schemas.microsoft.com/office/powerpoint/2010/main" val="2116467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4" name="Gruppo 83">
            <a:extLst>
              <a:ext uri="{FF2B5EF4-FFF2-40B4-BE49-F238E27FC236}">
                <a16:creationId xmlns:a16="http://schemas.microsoft.com/office/drawing/2014/main" id="{012A09E3-6F7F-51DB-9613-47AB55F21BA0}"/>
              </a:ext>
            </a:extLst>
          </p:cNvPr>
          <p:cNvGrpSpPr/>
          <p:nvPr/>
        </p:nvGrpSpPr>
        <p:grpSpPr>
          <a:xfrm>
            <a:off x="1082346" y="1000701"/>
            <a:ext cx="1686271" cy="908252"/>
            <a:chOff x="1082346" y="1000701"/>
            <a:chExt cx="1686271" cy="908252"/>
          </a:xfrm>
        </p:grpSpPr>
        <p:sp>
          <p:nvSpPr>
            <p:cNvPr id="31" name="Freccia in su 30">
              <a:extLst>
                <a:ext uri="{FF2B5EF4-FFF2-40B4-BE49-F238E27FC236}">
                  <a16:creationId xmlns:a16="http://schemas.microsoft.com/office/drawing/2014/main" id="{8DF02E5E-6132-504E-4F1F-80AA6139060D}"/>
                </a:ext>
              </a:extLst>
            </p:cNvPr>
            <p:cNvSpPr/>
            <p:nvPr/>
          </p:nvSpPr>
          <p:spPr>
            <a:xfrm flipV="1">
              <a:off x="1082346" y="1072374"/>
              <a:ext cx="820171" cy="836579"/>
            </a:xfrm>
            <a:prstGeom prst="up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1B90F8E8-2298-B619-E392-4F62CA43C990}"/>
                    </a:ext>
                  </a:extLst>
                </p:cNvPr>
                <p:cNvSpPr txBox="1"/>
                <p:nvPr/>
              </p:nvSpPr>
              <p:spPr>
                <a:xfrm>
                  <a:off x="1392463" y="1000701"/>
                  <a:ext cx="137615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800" b="1" i="1" smtClean="0">
                                <a:solidFill>
                                  <a:srgbClr val="C00000"/>
                                </a:solidFill>
                                <a:latin typeface="Cambria Math" panose="02040503050406030204" pitchFamily="18" charset="0"/>
                              </a:rPr>
                            </m:ctrlPr>
                          </m:sSubPr>
                          <m:e>
                            <m:r>
                              <a:rPr lang="it-IT" sz="2800" b="1" i="1" smtClean="0">
                                <a:solidFill>
                                  <a:srgbClr val="C00000"/>
                                </a:solidFill>
                                <a:latin typeface="Cambria Math" panose="02040503050406030204" pitchFamily="18" charset="0"/>
                              </a:rPr>
                              <m:t>𝑯</m:t>
                            </m:r>
                          </m:e>
                          <m:sub>
                            <m:r>
                              <a:rPr lang="it-IT" sz="2800" b="1" i="1" smtClean="0">
                                <a:solidFill>
                                  <a:srgbClr val="C00000"/>
                                </a:solidFill>
                                <a:latin typeface="Cambria Math" panose="02040503050406030204" pitchFamily="18" charset="0"/>
                              </a:rPr>
                              <m:t>𝟎</m:t>
                            </m:r>
                          </m:sub>
                        </m:sSub>
                      </m:oMath>
                    </m:oMathPara>
                  </a14:m>
                  <a:endParaRPr lang="it-IT" b="1" dirty="0"/>
                </a:p>
              </p:txBody>
            </p:sp>
          </mc:Choice>
          <mc:Fallback xmlns="">
            <p:sp>
              <p:nvSpPr>
                <p:cNvPr id="32" name="CasellaDiTesto 31">
                  <a:extLst>
                    <a:ext uri="{FF2B5EF4-FFF2-40B4-BE49-F238E27FC236}">
                      <a16:creationId xmlns:a16="http://schemas.microsoft.com/office/drawing/2014/main" id="{1B90F8E8-2298-B619-E392-4F62CA43C990}"/>
                    </a:ext>
                  </a:extLst>
                </p:cNvPr>
                <p:cNvSpPr txBox="1">
                  <a:spLocks noRot="1" noChangeAspect="1" noMove="1" noResize="1" noEditPoints="1" noAdjustHandles="1" noChangeArrowheads="1" noChangeShapeType="1" noTextEdit="1"/>
                </p:cNvSpPr>
                <p:nvPr/>
              </p:nvSpPr>
              <p:spPr>
                <a:xfrm>
                  <a:off x="1392463" y="1000701"/>
                  <a:ext cx="1376154" cy="523220"/>
                </a:xfrm>
                <a:prstGeom prst="rect">
                  <a:avLst/>
                </a:prstGeom>
                <a:blipFill>
                  <a:blip r:embed="rId3"/>
                  <a:stretch>
                    <a:fillRect b="-2326"/>
                  </a:stretch>
                </a:blipFill>
              </p:spPr>
              <p:txBody>
                <a:bodyPr/>
                <a:lstStyle/>
                <a:p>
                  <a:r>
                    <a:rPr lang="it-IT">
                      <a:noFill/>
                    </a:rPr>
                    <a:t> </a:t>
                  </a:r>
                </a:p>
              </p:txBody>
            </p:sp>
          </mc:Fallback>
        </mc:AlternateContent>
      </p:grpSp>
      <p:grpSp>
        <p:nvGrpSpPr>
          <p:cNvPr id="76" name="Gruppo 75">
            <a:extLst>
              <a:ext uri="{FF2B5EF4-FFF2-40B4-BE49-F238E27FC236}">
                <a16:creationId xmlns:a16="http://schemas.microsoft.com/office/drawing/2014/main" id="{529995A6-EA4F-F92E-3D19-C477A48FAA86}"/>
              </a:ext>
            </a:extLst>
          </p:cNvPr>
          <p:cNvGrpSpPr/>
          <p:nvPr/>
        </p:nvGrpSpPr>
        <p:grpSpPr>
          <a:xfrm>
            <a:off x="192612" y="1753194"/>
            <a:ext cx="2956416" cy="4959746"/>
            <a:chOff x="192612" y="1753194"/>
            <a:chExt cx="2956416" cy="4959746"/>
          </a:xfrm>
        </p:grpSpPr>
        <p:sp>
          <p:nvSpPr>
            <p:cNvPr id="21" name="Freccia circolare in su 20">
              <a:extLst>
                <a:ext uri="{FF2B5EF4-FFF2-40B4-BE49-F238E27FC236}">
                  <a16:creationId xmlns:a16="http://schemas.microsoft.com/office/drawing/2014/main" id="{BC38B2E8-5197-5A3C-EDF3-0F360281E88E}"/>
                </a:ext>
              </a:extLst>
            </p:cNvPr>
            <p:cNvSpPr/>
            <p:nvPr/>
          </p:nvSpPr>
          <p:spPr>
            <a:xfrm rot="16200000">
              <a:off x="1813681" y="3730214"/>
              <a:ext cx="1967104" cy="609505"/>
            </a:xfrm>
            <a:prstGeom prst="curvedUpArrow">
              <a:avLst>
                <a:gd name="adj1" fmla="val 9428"/>
                <a:gd name="adj2" fmla="val 50000"/>
                <a:gd name="adj3" fmla="val 38559"/>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2" name="Freccia in su 21">
              <a:extLst>
                <a:ext uri="{FF2B5EF4-FFF2-40B4-BE49-F238E27FC236}">
                  <a16:creationId xmlns:a16="http://schemas.microsoft.com/office/drawing/2014/main" id="{B92A9E2E-75CC-5495-1BEF-BA1B8304151D}"/>
                </a:ext>
              </a:extLst>
            </p:cNvPr>
            <p:cNvSpPr/>
            <p:nvPr/>
          </p:nvSpPr>
          <p:spPr>
            <a:xfrm flipV="1">
              <a:off x="1338767" y="2296618"/>
              <a:ext cx="326234" cy="3821121"/>
            </a:xfrm>
            <a:prstGeom prst="upArrow">
              <a:avLst>
                <a:gd name="adj1" fmla="val 32090"/>
                <a:gd name="adj2" fmla="val 139274"/>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0</a:t>
              </a:r>
            </a:p>
          </p:txBody>
        </p:sp>
        <p:pic>
          <p:nvPicPr>
            <p:cNvPr id="23" name="Immagine 22" descr="Immagine che contiene testo, interni, computer&#10;&#10;Descrizione generata automaticamente">
              <a:extLst>
                <a:ext uri="{FF2B5EF4-FFF2-40B4-BE49-F238E27FC236}">
                  <a16:creationId xmlns:a16="http://schemas.microsoft.com/office/drawing/2014/main" id="{9DED8F0C-7975-159B-7F51-AB2AC0D16564}"/>
                </a:ext>
              </a:extLst>
            </p:cNvPr>
            <p:cNvPicPr>
              <a:picLocks noChangeAspect="1"/>
            </p:cNvPicPr>
            <p:nvPr/>
          </p:nvPicPr>
          <p:blipFill rotWithShape="1">
            <a:blip r:embed="rId4">
              <a:extLst>
                <a:ext uri="{28A0092B-C50C-407E-A947-70E740481C1C}">
                  <a14:useLocalDpi xmlns:a14="http://schemas.microsoft.com/office/drawing/2010/main" val="0"/>
                </a:ext>
              </a:extLst>
            </a:blip>
            <a:srcRect l="6934" t="6079" r="83245" b="12739"/>
            <a:stretch/>
          </p:blipFill>
          <p:spPr>
            <a:xfrm>
              <a:off x="662420" y="1908953"/>
              <a:ext cx="1958940" cy="4434655"/>
            </a:xfrm>
            <a:prstGeom prst="rect">
              <a:avLst/>
            </a:prstGeom>
          </p:spPr>
        </p:pic>
        <p:sp>
          <p:nvSpPr>
            <p:cNvPr id="24" name="Freccia a destra 23">
              <a:extLst>
                <a:ext uri="{FF2B5EF4-FFF2-40B4-BE49-F238E27FC236}">
                  <a16:creationId xmlns:a16="http://schemas.microsoft.com/office/drawing/2014/main" id="{88E890A1-42C2-0A30-EB36-DFCD7CCC5441}"/>
                </a:ext>
              </a:extLst>
            </p:cNvPr>
            <p:cNvSpPr/>
            <p:nvPr/>
          </p:nvSpPr>
          <p:spPr>
            <a:xfrm>
              <a:off x="339900" y="2096209"/>
              <a:ext cx="506326" cy="167289"/>
            </a:xfrm>
            <a:prstGeom prst="rightArrow">
              <a:avLst>
                <a:gd name="adj1" fmla="val 21543"/>
                <a:gd name="adj2" fmla="val 83979"/>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93FED1D6-4E41-D1AA-9603-90769D757F5C}"/>
                </a:ext>
              </a:extLst>
            </p:cNvPr>
            <p:cNvSpPr txBox="1"/>
            <p:nvPr/>
          </p:nvSpPr>
          <p:spPr>
            <a:xfrm>
              <a:off x="426833" y="1753194"/>
              <a:ext cx="304892" cy="461665"/>
            </a:xfrm>
            <a:prstGeom prst="rect">
              <a:avLst/>
            </a:prstGeom>
            <a:noFill/>
          </p:spPr>
          <p:txBody>
            <a:bodyPr wrap="none" rtlCol="0">
              <a:spAutoFit/>
            </a:bodyPr>
            <a:lstStyle/>
            <a:p>
              <a:r>
                <a:rPr lang="it-IT" sz="2400" b="1" i="1" dirty="0">
                  <a:solidFill>
                    <a:schemeClr val="accent6"/>
                  </a:solidFill>
                  <a:latin typeface="Times New Roman" panose="02020603050405020304" pitchFamily="18" charset="0"/>
                  <a:cs typeface="Times New Roman" panose="02020603050405020304" pitchFamily="18" charset="0"/>
                </a:rPr>
                <a:t>I</a:t>
              </a:r>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137758DF-1BE5-089A-6618-12BF6FBB8730}"/>
                    </a:ext>
                  </a:extLst>
                </p:cNvPr>
                <p:cNvSpPr txBox="1"/>
                <p:nvPr/>
              </p:nvSpPr>
              <p:spPr>
                <a:xfrm>
                  <a:off x="1165973" y="1940332"/>
                  <a:ext cx="664990"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700" b="1" i="1" smtClean="0">
                                <a:solidFill>
                                  <a:schemeClr val="accent2"/>
                                </a:solidFill>
                                <a:latin typeface="Cambria Math" panose="02040503050406030204" pitchFamily="18" charset="0"/>
                                <a:cs typeface="Times New Roman" panose="02020603050405020304" pitchFamily="18" charset="0"/>
                              </a:rPr>
                            </m:ctrlPr>
                          </m:sSubPr>
                          <m:e>
                            <m:r>
                              <a:rPr lang="it-IT" sz="1700" b="1" i="1" smtClean="0">
                                <a:solidFill>
                                  <a:schemeClr val="accent2"/>
                                </a:solidFill>
                                <a:latin typeface="Cambria Math" panose="02040503050406030204" pitchFamily="18" charset="0"/>
                                <a:cs typeface="Times New Roman" panose="02020603050405020304" pitchFamily="18" charset="0"/>
                              </a:rPr>
                              <m:t>𝑩</m:t>
                            </m:r>
                          </m:e>
                          <m:sub>
                            <m:r>
                              <a:rPr lang="it-IT" sz="1700" b="1" i="1" smtClean="0">
                                <a:solidFill>
                                  <a:schemeClr val="accent2"/>
                                </a:solidFill>
                                <a:latin typeface="Cambria Math" panose="02040503050406030204" pitchFamily="18" charset="0"/>
                                <a:cs typeface="Times New Roman" panose="02020603050405020304" pitchFamily="18" charset="0"/>
                              </a:rPr>
                              <m:t>𝒆𝒙𝒄</m:t>
                            </m:r>
                          </m:sub>
                        </m:sSub>
                      </m:oMath>
                    </m:oMathPara>
                  </a14:m>
                  <a:endParaRPr lang="it-IT" sz="17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8" name="CasellaDiTesto 27">
                  <a:extLst>
                    <a:ext uri="{FF2B5EF4-FFF2-40B4-BE49-F238E27FC236}">
                      <a16:creationId xmlns:a16="http://schemas.microsoft.com/office/drawing/2014/main" id="{137758DF-1BE5-089A-6618-12BF6FBB8730}"/>
                    </a:ext>
                  </a:extLst>
                </p:cNvPr>
                <p:cNvSpPr txBox="1">
                  <a:spLocks noRot="1" noChangeAspect="1" noMove="1" noResize="1" noEditPoints="1" noAdjustHandles="1" noChangeArrowheads="1" noChangeShapeType="1" noTextEdit="1"/>
                </p:cNvSpPr>
                <p:nvPr/>
              </p:nvSpPr>
              <p:spPr>
                <a:xfrm>
                  <a:off x="1165973" y="1940332"/>
                  <a:ext cx="664990" cy="353943"/>
                </a:xfrm>
                <a:prstGeom prst="rect">
                  <a:avLst/>
                </a:prstGeom>
                <a:blipFill>
                  <a:blip r:embed="rId5"/>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DD8999BC-D2C2-02DC-8A9E-362E00A9C1FD}"/>
                    </a:ext>
                  </a:extLst>
                </p:cNvPr>
                <p:cNvSpPr txBox="1"/>
                <p:nvPr/>
              </p:nvSpPr>
              <p:spPr>
                <a:xfrm>
                  <a:off x="2263840" y="3895447"/>
                  <a:ext cx="8434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solidFill>
                                  <a:schemeClr val="accent1"/>
                                </a:solidFill>
                                <a:latin typeface="Cambria Math" panose="02040503050406030204" pitchFamily="18" charset="0"/>
                                <a:cs typeface="Times New Roman" panose="02020603050405020304" pitchFamily="18" charset="0"/>
                              </a:rPr>
                            </m:ctrlPr>
                          </m:sSubPr>
                          <m:e>
                            <m:r>
                              <a:rPr lang="it-IT" sz="2400" b="1" i="1" smtClean="0">
                                <a:solidFill>
                                  <a:schemeClr val="accent1"/>
                                </a:solidFill>
                                <a:latin typeface="Cambria Math" panose="02040503050406030204" pitchFamily="18" charset="0"/>
                                <a:cs typeface="Times New Roman" panose="02020603050405020304" pitchFamily="18" charset="0"/>
                              </a:rPr>
                              <m:t>𝑽</m:t>
                            </m:r>
                          </m:e>
                          <m:sub>
                            <m:r>
                              <a:rPr lang="it-IT" sz="2400" b="1" i="1" smtClean="0">
                                <a:solidFill>
                                  <a:schemeClr val="accent1"/>
                                </a:solidFill>
                                <a:latin typeface="Cambria Math" panose="02040503050406030204" pitchFamily="18" charset="0"/>
                                <a:cs typeface="Times New Roman" panose="02020603050405020304" pitchFamily="18" charset="0"/>
                              </a:rPr>
                              <m:t>𝒐𝒖𝒕</m:t>
                            </m:r>
                          </m:sub>
                        </m:sSub>
                      </m:oMath>
                    </m:oMathPara>
                  </a14:m>
                  <a:endParaRPr lang="it-IT" sz="24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9" name="CasellaDiTesto 28">
                  <a:extLst>
                    <a:ext uri="{FF2B5EF4-FFF2-40B4-BE49-F238E27FC236}">
                      <a16:creationId xmlns:a16="http://schemas.microsoft.com/office/drawing/2014/main" id="{DD8999BC-D2C2-02DC-8A9E-362E00A9C1FD}"/>
                    </a:ext>
                  </a:extLst>
                </p:cNvPr>
                <p:cNvSpPr txBox="1">
                  <a:spLocks noRot="1" noChangeAspect="1" noMove="1" noResize="1" noEditPoints="1" noAdjustHandles="1" noChangeArrowheads="1" noChangeShapeType="1" noTextEdit="1"/>
                </p:cNvSpPr>
                <p:nvPr/>
              </p:nvSpPr>
              <p:spPr>
                <a:xfrm>
                  <a:off x="2263840" y="3895447"/>
                  <a:ext cx="843436" cy="461665"/>
                </a:xfrm>
                <a:prstGeom prst="rect">
                  <a:avLst/>
                </a:prstGeom>
                <a:blipFill>
                  <a:blip r:embed="rId6"/>
                  <a:stretch>
                    <a:fillRect b="-2632"/>
                  </a:stretch>
                </a:blipFill>
              </p:spPr>
              <p:txBody>
                <a:bodyPr/>
                <a:lstStyle/>
                <a:p>
                  <a:r>
                    <a:rPr lang="it-IT">
                      <a:noFill/>
                    </a:rPr>
                    <a:t> </a:t>
                  </a:r>
                </a:p>
              </p:txBody>
            </p:sp>
          </mc:Fallback>
        </mc:AlternateContent>
        <p:sp>
          <p:nvSpPr>
            <p:cNvPr id="33" name="Freccia a destra 32">
              <a:extLst>
                <a:ext uri="{FF2B5EF4-FFF2-40B4-BE49-F238E27FC236}">
                  <a16:creationId xmlns:a16="http://schemas.microsoft.com/office/drawing/2014/main" id="{60A8655A-0771-3682-91AE-F8DCEE5315F4}"/>
                </a:ext>
              </a:extLst>
            </p:cNvPr>
            <p:cNvSpPr/>
            <p:nvPr/>
          </p:nvSpPr>
          <p:spPr>
            <a:xfrm rot="10800000">
              <a:off x="349628" y="6047356"/>
              <a:ext cx="506326" cy="167289"/>
            </a:xfrm>
            <a:prstGeom prst="rightArrow">
              <a:avLst>
                <a:gd name="adj1" fmla="val 21543"/>
                <a:gd name="adj2" fmla="val 83979"/>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D5F1C565-F110-7AAA-947F-1DA4D13275F2}"/>
                </a:ext>
              </a:extLst>
            </p:cNvPr>
            <p:cNvSpPr txBox="1"/>
            <p:nvPr/>
          </p:nvSpPr>
          <p:spPr>
            <a:xfrm>
              <a:off x="192612" y="2334820"/>
              <a:ext cx="1238168" cy="646331"/>
            </a:xfrm>
            <a:prstGeom prst="rect">
              <a:avLst/>
            </a:prstGeom>
            <a:noFill/>
          </p:spPr>
          <p:txBody>
            <a:bodyPr wrap="square" rtlCol="0">
              <a:spAutoFit/>
            </a:bodyPr>
            <a:lstStyle/>
            <a:p>
              <a:r>
                <a:rPr lang="en-AU"/>
                <a:t>Excitation coil</a:t>
              </a:r>
            </a:p>
          </p:txBody>
        </p:sp>
        <p:sp>
          <p:nvSpPr>
            <p:cNvPr id="13" name="CasellaDiTesto 12">
              <a:extLst>
                <a:ext uri="{FF2B5EF4-FFF2-40B4-BE49-F238E27FC236}">
                  <a16:creationId xmlns:a16="http://schemas.microsoft.com/office/drawing/2014/main" id="{37BE24AC-294E-F36F-56C8-1BE130C10EC9}"/>
                </a:ext>
              </a:extLst>
            </p:cNvPr>
            <p:cNvSpPr txBox="1"/>
            <p:nvPr/>
          </p:nvSpPr>
          <p:spPr>
            <a:xfrm>
              <a:off x="1910860" y="3388635"/>
              <a:ext cx="1238168" cy="646331"/>
            </a:xfrm>
            <a:prstGeom prst="rect">
              <a:avLst/>
            </a:prstGeom>
            <a:noFill/>
          </p:spPr>
          <p:txBody>
            <a:bodyPr wrap="square" rtlCol="0">
              <a:spAutoFit/>
            </a:bodyPr>
            <a:lstStyle/>
            <a:p>
              <a:r>
                <a:rPr lang="it-IT" dirty="0"/>
                <a:t>Pick-up </a:t>
              </a:r>
            </a:p>
            <a:p>
              <a:r>
                <a:rPr lang="it-IT" dirty="0"/>
                <a:t>coil</a:t>
              </a:r>
            </a:p>
          </p:txBody>
        </p:sp>
        <p:sp>
          <p:nvSpPr>
            <p:cNvPr id="19" name="CasellaDiTesto 18">
              <a:extLst>
                <a:ext uri="{FF2B5EF4-FFF2-40B4-BE49-F238E27FC236}">
                  <a16:creationId xmlns:a16="http://schemas.microsoft.com/office/drawing/2014/main" id="{C824B96F-05EC-C428-EE9E-19E9C5A7EB64}"/>
                </a:ext>
              </a:extLst>
            </p:cNvPr>
            <p:cNvSpPr txBox="1"/>
            <p:nvPr/>
          </p:nvSpPr>
          <p:spPr>
            <a:xfrm>
              <a:off x="496063" y="6343608"/>
              <a:ext cx="2011641" cy="369332"/>
            </a:xfrm>
            <a:prstGeom prst="rect">
              <a:avLst/>
            </a:prstGeom>
            <a:noFill/>
          </p:spPr>
          <p:txBody>
            <a:bodyPr wrap="none" rtlCol="0">
              <a:spAutoFit/>
            </a:bodyPr>
            <a:lstStyle/>
            <a:p>
              <a:r>
                <a:rPr lang="en-AU" dirty="0"/>
                <a:t>Ferromagnetic core</a:t>
              </a:r>
            </a:p>
          </p:txBody>
        </p:sp>
      </p:grpSp>
      <p:sp>
        <p:nvSpPr>
          <p:cNvPr id="82" name="CasellaDiTesto 81">
            <a:extLst>
              <a:ext uri="{FF2B5EF4-FFF2-40B4-BE49-F238E27FC236}">
                <a16:creationId xmlns:a16="http://schemas.microsoft.com/office/drawing/2014/main" id="{9D752132-A5AF-D1C4-1ED3-1297B9AE7629}"/>
              </a:ext>
            </a:extLst>
          </p:cNvPr>
          <p:cNvSpPr txBox="1"/>
          <p:nvPr/>
        </p:nvSpPr>
        <p:spPr>
          <a:xfrm>
            <a:off x="882423" y="49523"/>
            <a:ext cx="5596276" cy="769441"/>
          </a:xfrm>
          <a:prstGeom prst="rect">
            <a:avLst/>
          </a:prstGeom>
          <a:noFill/>
        </p:spPr>
        <p:txBody>
          <a:bodyPr wrap="none" rtlCol="0">
            <a:spAutoFit/>
          </a:bodyPr>
          <a:lstStyle/>
          <a:p>
            <a:r>
              <a:rPr lang="it-IT" sz="4400" u="sng" dirty="0" err="1">
                <a:latin typeface="+mj-lt"/>
                <a:ea typeface="+mj-ea"/>
                <a:cs typeface="+mj-cs"/>
              </a:rPr>
              <a:t>Fluxgate</a:t>
            </a:r>
            <a:r>
              <a:rPr lang="it-IT" sz="4400" u="sng" dirty="0">
                <a:latin typeface="+mj-lt"/>
                <a:ea typeface="+mj-ea"/>
                <a:cs typeface="+mj-cs"/>
              </a:rPr>
              <a:t> </a:t>
            </a:r>
            <a:r>
              <a:rPr lang="it-IT" sz="4400" u="sng" dirty="0" err="1">
                <a:latin typeface="+mj-lt"/>
                <a:ea typeface="+mj-ea"/>
                <a:cs typeface="+mj-cs"/>
              </a:rPr>
              <a:t>magnetometer</a:t>
            </a:r>
            <a:endParaRPr lang="it-IT" sz="4400" u="sng" dirty="0">
              <a:latin typeface="+mj-lt"/>
              <a:ea typeface="+mj-ea"/>
              <a:cs typeface="+mj-cs"/>
            </a:endParaRPr>
          </a:p>
        </p:txBody>
      </p:sp>
      <p:sp>
        <p:nvSpPr>
          <p:cNvPr id="83" name="CasellaDiTesto 82">
            <a:extLst>
              <a:ext uri="{FF2B5EF4-FFF2-40B4-BE49-F238E27FC236}">
                <a16:creationId xmlns:a16="http://schemas.microsoft.com/office/drawing/2014/main" id="{3390FF6A-3EC9-57C0-FDEF-53B8BA95D0A1}"/>
              </a:ext>
            </a:extLst>
          </p:cNvPr>
          <p:cNvSpPr txBox="1"/>
          <p:nvPr/>
        </p:nvSpPr>
        <p:spPr>
          <a:xfrm>
            <a:off x="10242638" y="5626211"/>
            <a:ext cx="1866729" cy="1200329"/>
          </a:xfrm>
          <a:prstGeom prst="rect">
            <a:avLst/>
          </a:prstGeom>
          <a:noFill/>
        </p:spPr>
        <p:txBody>
          <a:bodyPr wrap="none" rtlCol="0">
            <a:spAutoFit/>
          </a:bodyPr>
          <a:lstStyle/>
          <a:p>
            <a:r>
              <a:rPr lang="it-IT" dirty="0"/>
              <a:t>Salvatore Graziani</a:t>
            </a:r>
          </a:p>
          <a:p>
            <a:r>
              <a:rPr lang="it-IT" dirty="0"/>
              <a:t>Salvo Baglio</a:t>
            </a:r>
          </a:p>
          <a:p>
            <a:r>
              <a:rPr lang="it-IT" sz="1800" dirty="0"/>
              <a:t>Claudia Ferro</a:t>
            </a:r>
          </a:p>
          <a:p>
            <a:r>
              <a:rPr lang="it-IT" dirty="0"/>
              <a:t>Piero D’Arrigo</a:t>
            </a:r>
          </a:p>
        </p:txBody>
      </p:sp>
      <p:grpSp>
        <p:nvGrpSpPr>
          <p:cNvPr id="69" name="Gruppo 68">
            <a:extLst>
              <a:ext uri="{FF2B5EF4-FFF2-40B4-BE49-F238E27FC236}">
                <a16:creationId xmlns:a16="http://schemas.microsoft.com/office/drawing/2014/main" id="{617A6719-C9FC-2539-D35A-B5F9C0D90C64}"/>
              </a:ext>
            </a:extLst>
          </p:cNvPr>
          <p:cNvGrpSpPr/>
          <p:nvPr/>
        </p:nvGrpSpPr>
        <p:grpSpPr>
          <a:xfrm>
            <a:off x="9061474" y="4468564"/>
            <a:ext cx="2928343" cy="646331"/>
            <a:chOff x="9061474" y="4694634"/>
            <a:chExt cx="2928343" cy="646331"/>
          </a:xfrm>
        </p:grpSpPr>
        <mc:AlternateContent xmlns:mc="http://schemas.openxmlformats.org/markup-compatibility/2006" xmlns:a14="http://schemas.microsoft.com/office/drawing/2010/main">
          <mc:Choice Requires="a14">
            <p:sp>
              <p:nvSpPr>
                <p:cNvPr id="70" name="CasellaDiTesto 69">
                  <a:extLst>
                    <a:ext uri="{FF2B5EF4-FFF2-40B4-BE49-F238E27FC236}">
                      <a16:creationId xmlns:a16="http://schemas.microsoft.com/office/drawing/2014/main" id="{9BD326D7-8B8C-67E3-CD79-F07B2532EA2E}"/>
                    </a:ext>
                  </a:extLst>
                </p:cNvPr>
                <p:cNvSpPr txBox="1"/>
                <p:nvPr/>
              </p:nvSpPr>
              <p:spPr>
                <a:xfrm>
                  <a:off x="9061474" y="4694634"/>
                  <a:ext cx="2928343" cy="646331"/>
                </a:xfrm>
                <a:prstGeom prst="rect">
                  <a:avLst/>
                </a:prstGeom>
                <a:noFill/>
                <a:ln>
                  <a:solidFill>
                    <a:srgbClr val="FF0000"/>
                  </a:solidFill>
                </a:ln>
              </p:spPr>
              <p:txBody>
                <a:bodyPr wrap="square" rtlCol="0">
                  <a:spAutoFit/>
                </a:bodyPr>
                <a:lstStyle/>
                <a:p>
                  <a:r>
                    <a:rPr lang="en-GB" b="0" i="1" dirty="0">
                      <a:latin typeface="Cambria Math" panose="02040503050406030204" pitchFamily="18" charset="0"/>
                    </a:rPr>
                    <a:t>Residence Times Difference</a:t>
                  </a:r>
                </a:p>
                <a:p>
                  <a:pPr/>
                  <a14:m>
                    <m:oMathPara xmlns:m="http://schemas.openxmlformats.org/officeDocument/2006/math">
                      <m:oMathParaPr>
                        <m:jc m:val="centerGroup"/>
                      </m:oMathParaPr>
                      <m:oMath xmlns:m="http://schemas.openxmlformats.org/officeDocument/2006/math">
                        <m:r>
                          <a:rPr lang="it-IT" b="0" i="1" smtClean="0">
                            <a:latin typeface="Cambria Math" panose="02040503050406030204" pitchFamily="18" charset="0"/>
                          </a:rPr>
                          <m:t>𝑅𝑇𝐷</m:t>
                        </m:r>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𝑇</m:t>
                            </m:r>
                          </m:e>
                          <m:sup>
                            <m:r>
                              <a:rPr lang="it-IT" b="0" i="1" smtClean="0">
                                <a:latin typeface="Cambria Math" panose="02040503050406030204" pitchFamily="18" charset="0"/>
                              </a:rPr>
                              <m:t>+</m:t>
                            </m:r>
                          </m:sup>
                        </m:sSup>
                        <m:r>
                          <a:rPr lang="it-IT" b="0" i="1" smtClean="0">
                            <a:latin typeface="Cambria Math" panose="02040503050406030204" pitchFamily="18" charset="0"/>
                          </a:rPr>
                          <m:t>−</m:t>
                        </m:r>
                        <m:sSup>
                          <m:sSupPr>
                            <m:ctrlPr>
                              <a:rPr lang="it-IT" b="0" i="1" smtClean="0">
                                <a:latin typeface="Cambria Math" panose="02040503050406030204" pitchFamily="18" charset="0"/>
                              </a:rPr>
                            </m:ctrlPr>
                          </m:sSupPr>
                          <m:e>
                            <m:r>
                              <a:rPr lang="it-IT" b="0" i="1" smtClean="0">
                                <a:latin typeface="Cambria Math" panose="02040503050406030204" pitchFamily="18" charset="0"/>
                              </a:rPr>
                              <m:t>𝑇</m:t>
                            </m:r>
                          </m:e>
                          <m:sup>
                            <m:r>
                              <a:rPr lang="it-IT" b="0" i="1" smtClean="0">
                                <a:latin typeface="Cambria Math" panose="02040503050406030204" pitchFamily="18" charset="0"/>
                              </a:rPr>
                              <m:t>−</m:t>
                            </m:r>
                          </m:sup>
                        </m:sSup>
                      </m:oMath>
                    </m:oMathPara>
                  </a14:m>
                  <a:endParaRPr lang="it-IT" b="0" dirty="0"/>
                </a:p>
              </p:txBody>
            </p:sp>
          </mc:Choice>
          <mc:Fallback xmlns="">
            <p:sp>
              <p:nvSpPr>
                <p:cNvPr id="70" name="CasellaDiTesto 69">
                  <a:extLst>
                    <a:ext uri="{FF2B5EF4-FFF2-40B4-BE49-F238E27FC236}">
                      <a16:creationId xmlns:a16="http://schemas.microsoft.com/office/drawing/2014/main" id="{9BD326D7-8B8C-67E3-CD79-F07B2532EA2E}"/>
                    </a:ext>
                  </a:extLst>
                </p:cNvPr>
                <p:cNvSpPr txBox="1">
                  <a:spLocks noRot="1" noChangeAspect="1" noMove="1" noResize="1" noEditPoints="1" noAdjustHandles="1" noChangeArrowheads="1" noChangeShapeType="1" noTextEdit="1"/>
                </p:cNvSpPr>
                <p:nvPr/>
              </p:nvSpPr>
              <p:spPr>
                <a:xfrm>
                  <a:off x="9061474" y="4694634"/>
                  <a:ext cx="2928343" cy="646331"/>
                </a:xfrm>
                <a:prstGeom prst="rect">
                  <a:avLst/>
                </a:prstGeom>
                <a:blipFill>
                  <a:blip r:embed="rId10"/>
                  <a:stretch>
                    <a:fillRect l="-1288" t="-3846"/>
                  </a:stretch>
                </a:blipFill>
                <a:ln>
                  <a:solidFill>
                    <a:srgbClr val="FF0000"/>
                  </a:solidFill>
                </a:ln>
              </p:spPr>
              <p:txBody>
                <a:bodyPr/>
                <a:lstStyle/>
                <a:p>
                  <a:r>
                    <a:rPr lang="it-IT">
                      <a:noFill/>
                    </a:rPr>
                    <a:t> </a:t>
                  </a:r>
                </a:p>
              </p:txBody>
            </p:sp>
          </mc:Fallback>
        </mc:AlternateContent>
        <p:sp>
          <p:nvSpPr>
            <p:cNvPr id="74" name="Croce 73">
              <a:extLst>
                <a:ext uri="{FF2B5EF4-FFF2-40B4-BE49-F238E27FC236}">
                  <a16:creationId xmlns:a16="http://schemas.microsoft.com/office/drawing/2014/main" id="{1302AF9C-FCE6-A0E2-DAE4-FC6F450DAFB6}"/>
                </a:ext>
              </a:extLst>
            </p:cNvPr>
            <p:cNvSpPr/>
            <p:nvPr/>
          </p:nvSpPr>
          <p:spPr>
            <a:xfrm>
              <a:off x="10635497" y="5035537"/>
              <a:ext cx="122603" cy="129352"/>
            </a:xfrm>
            <a:prstGeom prst="plus">
              <a:avLst>
                <a:gd name="adj" fmla="val 43139"/>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5" name="Rettangolo 74">
              <a:extLst>
                <a:ext uri="{FF2B5EF4-FFF2-40B4-BE49-F238E27FC236}">
                  <a16:creationId xmlns:a16="http://schemas.microsoft.com/office/drawing/2014/main" id="{F07B5573-B857-143D-43FC-FF8AF8B8F6DE}"/>
                </a:ext>
              </a:extLst>
            </p:cNvPr>
            <p:cNvSpPr/>
            <p:nvPr/>
          </p:nvSpPr>
          <p:spPr>
            <a:xfrm>
              <a:off x="11174009" y="5077353"/>
              <a:ext cx="110408" cy="45719"/>
            </a:xfrm>
            <a:prstGeom prst="rect">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 name="Gruppo 3">
            <a:extLst>
              <a:ext uri="{FF2B5EF4-FFF2-40B4-BE49-F238E27FC236}">
                <a16:creationId xmlns:a16="http://schemas.microsoft.com/office/drawing/2014/main" id="{79D0E8C3-7B03-B549-BEC9-D2BCC7E77C86}"/>
              </a:ext>
            </a:extLst>
          </p:cNvPr>
          <p:cNvGrpSpPr/>
          <p:nvPr/>
        </p:nvGrpSpPr>
        <p:grpSpPr>
          <a:xfrm>
            <a:off x="3183607" y="1335927"/>
            <a:ext cx="2754824" cy="4269200"/>
            <a:chOff x="3183607" y="1335927"/>
            <a:chExt cx="2754824" cy="4269200"/>
          </a:xfrm>
        </p:grpSpPr>
        <p:grpSp>
          <p:nvGrpSpPr>
            <p:cNvPr id="5" name="Gruppo 4">
              <a:extLst>
                <a:ext uri="{FF2B5EF4-FFF2-40B4-BE49-F238E27FC236}">
                  <a16:creationId xmlns:a16="http://schemas.microsoft.com/office/drawing/2014/main" id="{9F77CF3F-2DC7-EAA1-56C7-B70C6BABDF90}"/>
                </a:ext>
              </a:extLst>
            </p:cNvPr>
            <p:cNvGrpSpPr/>
            <p:nvPr/>
          </p:nvGrpSpPr>
          <p:grpSpPr>
            <a:xfrm>
              <a:off x="3183607" y="1335927"/>
              <a:ext cx="2754824" cy="4269200"/>
              <a:chOff x="3183607" y="1335927"/>
              <a:chExt cx="2754824" cy="4269200"/>
            </a:xfrm>
          </p:grpSpPr>
          <p:grpSp>
            <p:nvGrpSpPr>
              <p:cNvPr id="8" name="Gruppo 7">
                <a:extLst>
                  <a:ext uri="{FF2B5EF4-FFF2-40B4-BE49-F238E27FC236}">
                    <a16:creationId xmlns:a16="http://schemas.microsoft.com/office/drawing/2014/main" id="{00823D13-FBFC-1B46-035C-875A427A731C}"/>
                  </a:ext>
                </a:extLst>
              </p:cNvPr>
              <p:cNvGrpSpPr/>
              <p:nvPr/>
            </p:nvGrpSpPr>
            <p:grpSpPr>
              <a:xfrm>
                <a:off x="3183607" y="1335927"/>
                <a:ext cx="2754824" cy="2016000"/>
                <a:chOff x="253163" y="1056890"/>
                <a:chExt cx="2754824" cy="2016000"/>
              </a:xfrm>
            </p:grpSpPr>
            <p:grpSp>
              <p:nvGrpSpPr>
                <p:cNvPr id="37" name="Gruppo 36">
                  <a:extLst>
                    <a:ext uri="{FF2B5EF4-FFF2-40B4-BE49-F238E27FC236}">
                      <a16:creationId xmlns:a16="http://schemas.microsoft.com/office/drawing/2014/main" id="{335FF153-4307-7CC3-892F-BE927EEB1FA1}"/>
                    </a:ext>
                  </a:extLst>
                </p:cNvPr>
                <p:cNvGrpSpPr/>
                <p:nvPr/>
              </p:nvGrpSpPr>
              <p:grpSpPr>
                <a:xfrm>
                  <a:off x="253163" y="1056890"/>
                  <a:ext cx="2754824" cy="2016000"/>
                  <a:chOff x="253163" y="1056890"/>
                  <a:chExt cx="2754824" cy="2016000"/>
                </a:xfrm>
              </p:grpSpPr>
              <p:pic>
                <p:nvPicPr>
                  <p:cNvPr id="40" name="Immagine 39">
                    <a:extLst>
                      <a:ext uri="{FF2B5EF4-FFF2-40B4-BE49-F238E27FC236}">
                        <a16:creationId xmlns:a16="http://schemas.microsoft.com/office/drawing/2014/main" id="{F83A9557-7EAF-F7B9-67DD-A4FF465EDA9C}"/>
                      </a:ext>
                    </a:extLst>
                  </p:cNvPr>
                  <p:cNvPicPr>
                    <a:picLocks noChangeAspect="1"/>
                  </p:cNvPicPr>
                  <p:nvPr/>
                </p:nvPicPr>
                <p:blipFill rotWithShape="1">
                  <a:blip r:embed="rId11"/>
                  <a:srcRect r="51691" b="50609"/>
                  <a:stretch/>
                </p:blipFill>
                <p:spPr>
                  <a:xfrm>
                    <a:off x="253163" y="1056890"/>
                    <a:ext cx="2754824" cy="2016000"/>
                  </a:xfrm>
                  <a:prstGeom prst="rect">
                    <a:avLst/>
                  </a:prstGeom>
                </p:spPr>
              </p:pic>
              <p:sp>
                <p:nvSpPr>
                  <p:cNvPr id="41" name="CasellaDiTesto 40">
                    <a:extLst>
                      <a:ext uri="{FF2B5EF4-FFF2-40B4-BE49-F238E27FC236}">
                        <a16:creationId xmlns:a16="http://schemas.microsoft.com/office/drawing/2014/main" id="{74EB857A-4694-3134-4C20-C2ED4CA2898C}"/>
                      </a:ext>
                    </a:extLst>
                  </p:cNvPr>
                  <p:cNvSpPr txBox="1"/>
                  <p:nvPr/>
                </p:nvSpPr>
                <p:spPr>
                  <a:xfrm>
                    <a:off x="1297663" y="2877137"/>
                    <a:ext cx="216000" cy="179216"/>
                  </a:xfrm>
                  <a:prstGeom prst="rect">
                    <a:avLst/>
                  </a:prstGeom>
                  <a:solidFill>
                    <a:schemeClr val="bg1"/>
                  </a:solidFill>
                  <a:ln>
                    <a:noFill/>
                  </a:ln>
                </p:spPr>
                <p:txBody>
                  <a:bodyPr wrap="none" rtlCol="0">
                    <a:spAutoFit/>
                  </a:bodyPr>
                  <a:lstStyle/>
                  <a:p>
                    <a:pPr>
                      <a:lnSpc>
                        <a:spcPts val="600"/>
                      </a:lnSpc>
                    </a:pPr>
                    <a:r>
                      <a:rPr lang="it-IT" sz="1000" dirty="0">
                        <a:latin typeface="Arial" panose="020B0604020202020204" pitchFamily="34" charset="0"/>
                        <a:cs typeface="Arial" panose="020B0604020202020204" pitchFamily="34" charset="0"/>
                      </a:rPr>
                      <a:t>m</a:t>
                    </a:r>
                  </a:p>
                </p:txBody>
              </p:sp>
            </p:grpSp>
            <p:sp>
              <p:nvSpPr>
                <p:cNvPr id="38" name="CasellaDiTesto 37">
                  <a:extLst>
                    <a:ext uri="{FF2B5EF4-FFF2-40B4-BE49-F238E27FC236}">
                      <a16:creationId xmlns:a16="http://schemas.microsoft.com/office/drawing/2014/main" id="{8682E6AD-FD80-8DD5-CFF7-EADA1D6B0A3D}"/>
                    </a:ext>
                  </a:extLst>
                </p:cNvPr>
                <p:cNvSpPr txBox="1"/>
                <p:nvPr/>
              </p:nvSpPr>
              <p:spPr>
                <a:xfrm rot="16200000">
                  <a:off x="106969" y="1821134"/>
                  <a:ext cx="471604" cy="179216"/>
                </a:xfrm>
                <a:prstGeom prst="rect">
                  <a:avLst/>
                </a:prstGeom>
                <a:solidFill>
                  <a:schemeClr val="bg1"/>
                </a:solidFill>
                <a:ln>
                  <a:noFill/>
                </a:ln>
              </p:spPr>
              <p:txBody>
                <a:bodyPr wrap="none" rtlCol="0">
                  <a:spAutoFit/>
                </a:bodyPr>
                <a:lstStyle/>
                <a:p>
                  <a:pPr>
                    <a:lnSpc>
                      <a:spcPts val="600"/>
                    </a:lnSpc>
                  </a:pPr>
                  <a:r>
                    <a:rPr lang="it-IT" sz="1000" dirty="0">
                      <a:latin typeface="Arial" panose="020B0604020202020204" pitchFamily="34" charset="0"/>
                      <a:cs typeface="Arial" panose="020B0604020202020204" pitchFamily="34" charset="0"/>
                    </a:rPr>
                    <a:t>U(m)</a:t>
                  </a:r>
                </a:p>
              </p:txBody>
            </p:sp>
          </p:grpSp>
          <p:pic>
            <p:nvPicPr>
              <p:cNvPr id="20" name="Immagine 19">
                <a:extLst>
                  <a:ext uri="{FF2B5EF4-FFF2-40B4-BE49-F238E27FC236}">
                    <a16:creationId xmlns:a16="http://schemas.microsoft.com/office/drawing/2014/main" id="{BCB958CD-5E5B-56CE-88AB-C9B77C4EBDF0}"/>
                  </a:ext>
                </a:extLst>
              </p:cNvPr>
              <p:cNvPicPr>
                <a:picLocks noChangeAspect="1"/>
              </p:cNvPicPr>
              <p:nvPr/>
            </p:nvPicPr>
            <p:blipFill rotWithShape="1">
              <a:blip r:embed="rId12">
                <a:extLst>
                  <a:ext uri="{28A0092B-C50C-407E-A947-70E740481C1C}">
                    <a14:useLocalDpi xmlns:a14="http://schemas.microsoft.com/office/drawing/2010/main" val="0"/>
                  </a:ext>
                </a:extLst>
              </a:blip>
              <a:srcRect l="5490" t="58032" r="52174" b="9183"/>
              <a:stretch/>
            </p:blipFill>
            <p:spPr>
              <a:xfrm>
                <a:off x="3362823" y="3519565"/>
                <a:ext cx="2569989" cy="2085562"/>
              </a:xfrm>
              <a:prstGeom prst="rect">
                <a:avLst/>
              </a:prstGeom>
            </p:spPr>
          </p:pic>
          <p:cxnSp>
            <p:nvCxnSpPr>
              <p:cNvPr id="25" name="Connettore 2 24">
                <a:extLst>
                  <a:ext uri="{FF2B5EF4-FFF2-40B4-BE49-F238E27FC236}">
                    <a16:creationId xmlns:a16="http://schemas.microsoft.com/office/drawing/2014/main" id="{86A312D0-CDA0-2B5D-C9EB-D489A04F422B}"/>
                  </a:ext>
                </a:extLst>
              </p:cNvPr>
              <p:cNvCxnSpPr>
                <a:cxnSpLocks/>
                <a:stCxn id="40" idx="2"/>
              </p:cNvCxnSpPr>
              <p:nvPr/>
            </p:nvCxnSpPr>
            <p:spPr>
              <a:xfrm flipH="1" flipV="1">
                <a:off x="4205250" y="2870791"/>
                <a:ext cx="355769" cy="481136"/>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17D9BE9D-4BE2-26B1-7797-914C0721A8B1}"/>
                  </a:ext>
                </a:extLst>
              </p:cNvPr>
              <p:cNvCxnSpPr>
                <a:cxnSpLocks/>
              </p:cNvCxnSpPr>
              <p:nvPr/>
            </p:nvCxnSpPr>
            <p:spPr>
              <a:xfrm flipV="1">
                <a:off x="4082647" y="2870791"/>
                <a:ext cx="1148572" cy="517844"/>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
          <p:nvSpPr>
            <p:cNvPr id="6" name="Croce 5">
              <a:extLst>
                <a:ext uri="{FF2B5EF4-FFF2-40B4-BE49-F238E27FC236}">
                  <a16:creationId xmlns:a16="http://schemas.microsoft.com/office/drawing/2014/main" id="{8DC33314-A833-A119-A6A1-A4DADA81D189}"/>
                </a:ext>
              </a:extLst>
            </p:cNvPr>
            <p:cNvSpPr/>
            <p:nvPr/>
          </p:nvSpPr>
          <p:spPr>
            <a:xfrm>
              <a:off x="3994902" y="3390213"/>
              <a:ext cx="122603" cy="129352"/>
            </a:xfrm>
            <a:prstGeom prst="plus">
              <a:avLst>
                <a:gd name="adj" fmla="val 43139"/>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id="{DC70CC09-38A5-C4E5-4E07-A735D3A63C2F}"/>
                </a:ext>
              </a:extLst>
            </p:cNvPr>
            <p:cNvSpPr/>
            <p:nvPr/>
          </p:nvSpPr>
          <p:spPr>
            <a:xfrm>
              <a:off x="4445967" y="3411428"/>
              <a:ext cx="110408" cy="45719"/>
            </a:xfrm>
            <a:prstGeom prst="rect">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42" name="Gruppo 41">
            <a:extLst>
              <a:ext uri="{FF2B5EF4-FFF2-40B4-BE49-F238E27FC236}">
                <a16:creationId xmlns:a16="http://schemas.microsoft.com/office/drawing/2014/main" id="{576008F2-76AB-CA59-BD21-B361256BF2BF}"/>
              </a:ext>
            </a:extLst>
          </p:cNvPr>
          <p:cNvGrpSpPr/>
          <p:nvPr/>
        </p:nvGrpSpPr>
        <p:grpSpPr>
          <a:xfrm>
            <a:off x="6096000" y="1315905"/>
            <a:ext cx="2965474" cy="4321208"/>
            <a:chOff x="6096000" y="1387345"/>
            <a:chExt cx="2965474" cy="4321208"/>
          </a:xfrm>
        </p:grpSpPr>
        <p:grpSp>
          <p:nvGrpSpPr>
            <p:cNvPr id="43" name="Gruppo 42">
              <a:extLst>
                <a:ext uri="{FF2B5EF4-FFF2-40B4-BE49-F238E27FC236}">
                  <a16:creationId xmlns:a16="http://schemas.microsoft.com/office/drawing/2014/main" id="{5DE2FBA1-8B6C-B123-ADA4-475D7C847008}"/>
                </a:ext>
              </a:extLst>
            </p:cNvPr>
            <p:cNvGrpSpPr/>
            <p:nvPr/>
          </p:nvGrpSpPr>
          <p:grpSpPr>
            <a:xfrm>
              <a:off x="6096000" y="1387345"/>
              <a:ext cx="2965474" cy="4321208"/>
              <a:chOff x="6096000" y="1387345"/>
              <a:chExt cx="2965474" cy="4321208"/>
            </a:xfrm>
          </p:grpSpPr>
          <p:grpSp>
            <p:nvGrpSpPr>
              <p:cNvPr id="46" name="Gruppo 45">
                <a:extLst>
                  <a:ext uri="{FF2B5EF4-FFF2-40B4-BE49-F238E27FC236}">
                    <a16:creationId xmlns:a16="http://schemas.microsoft.com/office/drawing/2014/main" id="{1CA6E050-4D1B-BB45-8033-2D18EAEC1AFC}"/>
                  </a:ext>
                </a:extLst>
              </p:cNvPr>
              <p:cNvGrpSpPr/>
              <p:nvPr/>
            </p:nvGrpSpPr>
            <p:grpSpPr>
              <a:xfrm>
                <a:off x="6096000" y="1387345"/>
                <a:ext cx="2965474" cy="2041655"/>
                <a:chOff x="8906350" y="1081429"/>
                <a:chExt cx="2965474" cy="2041655"/>
              </a:xfrm>
            </p:grpSpPr>
            <p:grpSp>
              <p:nvGrpSpPr>
                <p:cNvPr id="50" name="Gruppo 49">
                  <a:extLst>
                    <a:ext uri="{FF2B5EF4-FFF2-40B4-BE49-F238E27FC236}">
                      <a16:creationId xmlns:a16="http://schemas.microsoft.com/office/drawing/2014/main" id="{D6E66B37-B46E-13FE-4BA2-CC932C93BF60}"/>
                    </a:ext>
                  </a:extLst>
                </p:cNvPr>
                <p:cNvGrpSpPr/>
                <p:nvPr/>
              </p:nvGrpSpPr>
              <p:grpSpPr>
                <a:xfrm>
                  <a:off x="8906350" y="1081429"/>
                  <a:ext cx="2965474" cy="2041655"/>
                  <a:chOff x="8906350" y="1081429"/>
                  <a:chExt cx="2965474" cy="2041655"/>
                </a:xfrm>
              </p:grpSpPr>
              <p:pic>
                <p:nvPicPr>
                  <p:cNvPr id="52" name="Immagine 51">
                    <a:extLst>
                      <a:ext uri="{FF2B5EF4-FFF2-40B4-BE49-F238E27FC236}">
                        <a16:creationId xmlns:a16="http://schemas.microsoft.com/office/drawing/2014/main" id="{850B3D43-5151-B11B-549A-44E29758005C}"/>
                      </a:ext>
                    </a:extLst>
                  </p:cNvPr>
                  <p:cNvPicPr>
                    <a:picLocks noChangeAspect="1"/>
                  </p:cNvPicPr>
                  <p:nvPr/>
                </p:nvPicPr>
                <p:blipFill rotWithShape="1">
                  <a:blip r:embed="rId11"/>
                  <a:srcRect l="49222" b="51773"/>
                  <a:stretch/>
                </p:blipFill>
                <p:spPr>
                  <a:xfrm>
                    <a:off x="8906350" y="1081429"/>
                    <a:ext cx="2965474" cy="2016000"/>
                  </a:xfrm>
                  <a:prstGeom prst="rect">
                    <a:avLst/>
                  </a:prstGeom>
                </p:spPr>
              </p:pic>
              <p:sp>
                <p:nvSpPr>
                  <p:cNvPr id="53" name="CasellaDiTesto 52">
                    <a:extLst>
                      <a:ext uri="{FF2B5EF4-FFF2-40B4-BE49-F238E27FC236}">
                        <a16:creationId xmlns:a16="http://schemas.microsoft.com/office/drawing/2014/main" id="{EBE0257F-9BE2-E0CB-529F-8D68FD4ABD7F}"/>
                      </a:ext>
                    </a:extLst>
                  </p:cNvPr>
                  <p:cNvSpPr txBox="1"/>
                  <p:nvPr/>
                </p:nvSpPr>
                <p:spPr>
                  <a:xfrm>
                    <a:off x="10048673" y="2943868"/>
                    <a:ext cx="216000" cy="179216"/>
                  </a:xfrm>
                  <a:prstGeom prst="rect">
                    <a:avLst/>
                  </a:prstGeom>
                  <a:solidFill>
                    <a:schemeClr val="bg1"/>
                  </a:solidFill>
                  <a:ln>
                    <a:noFill/>
                  </a:ln>
                </p:spPr>
                <p:txBody>
                  <a:bodyPr wrap="none" rtlCol="0">
                    <a:spAutoFit/>
                  </a:bodyPr>
                  <a:lstStyle/>
                  <a:p>
                    <a:pPr>
                      <a:lnSpc>
                        <a:spcPts val="600"/>
                      </a:lnSpc>
                    </a:pPr>
                    <a:r>
                      <a:rPr lang="it-IT" sz="1000" dirty="0">
                        <a:latin typeface="Arial" panose="020B0604020202020204" pitchFamily="34" charset="0"/>
                        <a:cs typeface="Arial" panose="020B0604020202020204" pitchFamily="34" charset="0"/>
                      </a:rPr>
                      <a:t>m</a:t>
                    </a:r>
                  </a:p>
                </p:txBody>
              </p:sp>
            </p:grpSp>
            <p:sp>
              <p:nvSpPr>
                <p:cNvPr id="51" name="CasellaDiTesto 50">
                  <a:extLst>
                    <a:ext uri="{FF2B5EF4-FFF2-40B4-BE49-F238E27FC236}">
                      <a16:creationId xmlns:a16="http://schemas.microsoft.com/office/drawing/2014/main" id="{A630E2B7-D0EF-2BF0-B0AE-EA745F9976A1}"/>
                    </a:ext>
                  </a:extLst>
                </p:cNvPr>
                <p:cNvSpPr txBox="1"/>
                <p:nvPr/>
              </p:nvSpPr>
              <p:spPr>
                <a:xfrm rot="16200000">
                  <a:off x="8760156" y="1732563"/>
                  <a:ext cx="471604" cy="179216"/>
                </a:xfrm>
                <a:prstGeom prst="rect">
                  <a:avLst/>
                </a:prstGeom>
                <a:solidFill>
                  <a:schemeClr val="bg1"/>
                </a:solidFill>
                <a:ln>
                  <a:noFill/>
                </a:ln>
              </p:spPr>
              <p:txBody>
                <a:bodyPr wrap="none" rtlCol="0">
                  <a:spAutoFit/>
                </a:bodyPr>
                <a:lstStyle/>
                <a:p>
                  <a:pPr>
                    <a:lnSpc>
                      <a:spcPts val="600"/>
                    </a:lnSpc>
                  </a:pPr>
                  <a:r>
                    <a:rPr lang="it-IT" sz="1000" dirty="0">
                      <a:latin typeface="Arial" panose="020B0604020202020204" pitchFamily="34" charset="0"/>
                      <a:cs typeface="Arial" panose="020B0604020202020204" pitchFamily="34" charset="0"/>
                    </a:rPr>
                    <a:t>U(m)</a:t>
                  </a:r>
                </a:p>
              </p:txBody>
            </p:sp>
          </p:grpSp>
          <p:pic>
            <p:nvPicPr>
              <p:cNvPr id="47" name="Immagine 46">
                <a:extLst>
                  <a:ext uri="{FF2B5EF4-FFF2-40B4-BE49-F238E27FC236}">
                    <a16:creationId xmlns:a16="http://schemas.microsoft.com/office/drawing/2014/main" id="{43236132-7227-5C36-5E5C-878013DA4558}"/>
                  </a:ext>
                </a:extLst>
              </p:cNvPr>
              <p:cNvPicPr>
                <a:picLocks noChangeAspect="1"/>
              </p:cNvPicPr>
              <p:nvPr/>
            </p:nvPicPr>
            <p:blipFill rotWithShape="1">
              <a:blip r:embed="rId12">
                <a:extLst>
                  <a:ext uri="{28A0092B-C50C-407E-A947-70E740481C1C}">
                    <a14:useLocalDpi xmlns:a14="http://schemas.microsoft.com/office/drawing/2010/main" val="0"/>
                  </a:ext>
                </a:extLst>
              </a:blip>
              <a:srcRect l="47826" t="58032" r="9839" b="9183"/>
              <a:stretch/>
            </p:blipFill>
            <p:spPr>
              <a:xfrm>
                <a:off x="6313257" y="3622991"/>
                <a:ext cx="2569989" cy="2085562"/>
              </a:xfrm>
              <a:prstGeom prst="rect">
                <a:avLst/>
              </a:prstGeom>
            </p:spPr>
          </p:pic>
          <p:cxnSp>
            <p:nvCxnSpPr>
              <p:cNvPr id="48" name="Connettore 2 47">
                <a:extLst>
                  <a:ext uri="{FF2B5EF4-FFF2-40B4-BE49-F238E27FC236}">
                    <a16:creationId xmlns:a16="http://schemas.microsoft.com/office/drawing/2014/main" id="{30A07488-C5CB-9CE4-E1F2-476C4BD93156}"/>
                  </a:ext>
                </a:extLst>
              </p:cNvPr>
              <p:cNvCxnSpPr>
                <a:cxnSpLocks/>
              </p:cNvCxnSpPr>
              <p:nvPr/>
            </p:nvCxnSpPr>
            <p:spPr>
              <a:xfrm flipV="1">
                <a:off x="7088209" y="2687049"/>
                <a:ext cx="1210503" cy="7730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B4B0C22C-DF7D-8462-5C5E-E92182BD89D9}"/>
                  </a:ext>
                </a:extLst>
              </p:cNvPr>
              <p:cNvCxnSpPr>
                <a:cxnSpLocks/>
              </p:cNvCxnSpPr>
              <p:nvPr/>
            </p:nvCxnSpPr>
            <p:spPr>
              <a:xfrm flipH="1" flipV="1">
                <a:off x="7238323" y="2406260"/>
                <a:ext cx="216000" cy="1076608"/>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Croce 43">
              <a:extLst>
                <a:ext uri="{FF2B5EF4-FFF2-40B4-BE49-F238E27FC236}">
                  <a16:creationId xmlns:a16="http://schemas.microsoft.com/office/drawing/2014/main" id="{F3A2201A-5B50-6504-C67C-E6F40BD43DAB}"/>
                </a:ext>
              </a:extLst>
            </p:cNvPr>
            <p:cNvSpPr/>
            <p:nvPr/>
          </p:nvSpPr>
          <p:spPr>
            <a:xfrm>
              <a:off x="6965606" y="3540772"/>
              <a:ext cx="122603" cy="129352"/>
            </a:xfrm>
            <a:prstGeom prst="plus">
              <a:avLst>
                <a:gd name="adj" fmla="val 43139"/>
              </a:avLst>
            </a:prstGeom>
            <a:solidFill>
              <a:schemeClr val="accent2"/>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Rettangolo 44">
              <a:extLst>
                <a:ext uri="{FF2B5EF4-FFF2-40B4-BE49-F238E27FC236}">
                  <a16:creationId xmlns:a16="http://schemas.microsoft.com/office/drawing/2014/main" id="{8C4DC240-1952-A089-46CF-C50ECA6356FE}"/>
                </a:ext>
              </a:extLst>
            </p:cNvPr>
            <p:cNvSpPr/>
            <p:nvPr/>
          </p:nvSpPr>
          <p:spPr>
            <a:xfrm>
              <a:off x="7430378" y="3582588"/>
              <a:ext cx="110408" cy="45719"/>
            </a:xfrm>
            <a:prstGeom prst="rect">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4" name="Immagine 53">
            <a:extLst>
              <a:ext uri="{FF2B5EF4-FFF2-40B4-BE49-F238E27FC236}">
                <a16:creationId xmlns:a16="http://schemas.microsoft.com/office/drawing/2014/main" id="{A15EDCFC-23D8-CBAA-7DB1-D8853DC9F2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3313"/>
            <a:ext cx="864000" cy="864000"/>
          </a:xfrm>
          <a:prstGeom prst="rect">
            <a:avLst/>
          </a:prstGeom>
        </p:spPr>
      </p:pic>
    </p:spTree>
    <p:extLst>
      <p:ext uri="{BB962C8B-B14F-4D97-AF65-F5344CB8AC3E}">
        <p14:creationId xmlns:p14="http://schemas.microsoft.com/office/powerpoint/2010/main" val="55298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1" name="Gruppo 80">
            <a:extLst>
              <a:ext uri="{FF2B5EF4-FFF2-40B4-BE49-F238E27FC236}">
                <a16:creationId xmlns:a16="http://schemas.microsoft.com/office/drawing/2014/main" id="{C89D4BDA-8626-EEBF-8C4D-C8A742DAA8D7}"/>
              </a:ext>
            </a:extLst>
          </p:cNvPr>
          <p:cNvGrpSpPr/>
          <p:nvPr/>
        </p:nvGrpSpPr>
        <p:grpSpPr>
          <a:xfrm>
            <a:off x="7595780" y="3404566"/>
            <a:ext cx="2317621" cy="3386137"/>
            <a:chOff x="7595780" y="3046757"/>
            <a:chExt cx="2317621" cy="3386137"/>
          </a:xfrm>
        </p:grpSpPr>
        <p:grpSp>
          <p:nvGrpSpPr>
            <p:cNvPr id="80" name="Gruppo 79">
              <a:extLst>
                <a:ext uri="{FF2B5EF4-FFF2-40B4-BE49-F238E27FC236}">
                  <a16:creationId xmlns:a16="http://schemas.microsoft.com/office/drawing/2014/main" id="{5682921C-F1F5-C958-A087-60F3D94B3833}"/>
                </a:ext>
              </a:extLst>
            </p:cNvPr>
            <p:cNvGrpSpPr/>
            <p:nvPr/>
          </p:nvGrpSpPr>
          <p:grpSpPr>
            <a:xfrm>
              <a:off x="8014588" y="3046757"/>
              <a:ext cx="1898813" cy="3386137"/>
              <a:chOff x="8014588" y="3046757"/>
              <a:chExt cx="1898813" cy="3386137"/>
            </a:xfrm>
          </p:grpSpPr>
          <p:sp>
            <p:nvSpPr>
              <p:cNvPr id="37" name="Cilindro 36">
                <a:extLst>
                  <a:ext uri="{FF2B5EF4-FFF2-40B4-BE49-F238E27FC236}">
                    <a16:creationId xmlns:a16="http://schemas.microsoft.com/office/drawing/2014/main" id="{B2C2C910-7F26-46F4-F4A9-F947939FFD08}"/>
                  </a:ext>
                </a:extLst>
              </p:cNvPr>
              <p:cNvSpPr/>
              <p:nvPr/>
            </p:nvSpPr>
            <p:spPr>
              <a:xfrm>
                <a:off x="9527639" y="3046757"/>
                <a:ext cx="385762" cy="3386137"/>
              </a:xfrm>
              <a:prstGeom prst="can">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3" name="Connettore 2 62">
                <a:extLst>
                  <a:ext uri="{FF2B5EF4-FFF2-40B4-BE49-F238E27FC236}">
                    <a16:creationId xmlns:a16="http://schemas.microsoft.com/office/drawing/2014/main" id="{2223F5F1-E99B-1FA4-0E60-3EA91EDD92F6}"/>
                  </a:ext>
                </a:extLst>
              </p:cNvPr>
              <p:cNvCxnSpPr>
                <a:cxnSpLocks/>
                <a:stCxn id="37" idx="2"/>
                <a:endCxn id="64" idx="3"/>
              </p:cNvCxnSpPr>
              <p:nvPr/>
            </p:nvCxnSpPr>
            <p:spPr>
              <a:xfrm flipH="1">
                <a:off x="8983443" y="4739826"/>
                <a:ext cx="544196" cy="9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CasellaDiTesto 63">
                <a:extLst>
                  <a:ext uri="{FF2B5EF4-FFF2-40B4-BE49-F238E27FC236}">
                    <a16:creationId xmlns:a16="http://schemas.microsoft.com/office/drawing/2014/main" id="{B638DFCC-030B-13BB-1823-36069DCD5C55}"/>
                  </a:ext>
                </a:extLst>
              </p:cNvPr>
              <p:cNvSpPr txBox="1"/>
              <p:nvPr/>
            </p:nvSpPr>
            <p:spPr>
              <a:xfrm>
                <a:off x="8014588" y="4417577"/>
                <a:ext cx="968855" cy="646331"/>
              </a:xfrm>
              <a:prstGeom prst="rect">
                <a:avLst/>
              </a:prstGeom>
              <a:noFill/>
            </p:spPr>
            <p:txBody>
              <a:bodyPr wrap="none" rtlCol="0">
                <a:spAutoFit/>
              </a:bodyPr>
              <a:lstStyle/>
              <a:p>
                <a:r>
                  <a:rPr lang="en-AU" dirty="0"/>
                  <a:t>Plastic </a:t>
                </a:r>
              </a:p>
              <a:p>
                <a:r>
                  <a:rPr lang="en-AU" dirty="0"/>
                  <a:t>or fabric</a:t>
                </a:r>
              </a:p>
            </p:txBody>
          </p:sp>
        </p:grpSp>
        <p:sp>
          <p:nvSpPr>
            <p:cNvPr id="72" name="Freccia destra 71">
              <a:extLst>
                <a:ext uri="{FF2B5EF4-FFF2-40B4-BE49-F238E27FC236}">
                  <a16:creationId xmlns:a16="http://schemas.microsoft.com/office/drawing/2014/main" id="{C0F69B4A-A322-8B7F-B32C-1923B85E40C4}"/>
                </a:ext>
              </a:extLst>
            </p:cNvPr>
            <p:cNvSpPr/>
            <p:nvPr/>
          </p:nvSpPr>
          <p:spPr>
            <a:xfrm>
              <a:off x="7595780" y="3463910"/>
              <a:ext cx="585788" cy="531079"/>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 name="Gruppo 25">
            <a:extLst>
              <a:ext uri="{FF2B5EF4-FFF2-40B4-BE49-F238E27FC236}">
                <a16:creationId xmlns:a16="http://schemas.microsoft.com/office/drawing/2014/main" id="{E147B17B-98EF-CC6E-6664-A4E06B408F3C}"/>
              </a:ext>
            </a:extLst>
          </p:cNvPr>
          <p:cNvGrpSpPr/>
          <p:nvPr/>
        </p:nvGrpSpPr>
        <p:grpSpPr>
          <a:xfrm>
            <a:off x="192612" y="1000701"/>
            <a:ext cx="2956416" cy="5712239"/>
            <a:chOff x="113085" y="972474"/>
            <a:chExt cx="2956416" cy="5712239"/>
          </a:xfrm>
        </p:grpSpPr>
        <p:sp>
          <p:nvSpPr>
            <p:cNvPr id="21" name="Freccia circolare in su 20">
              <a:extLst>
                <a:ext uri="{FF2B5EF4-FFF2-40B4-BE49-F238E27FC236}">
                  <a16:creationId xmlns:a16="http://schemas.microsoft.com/office/drawing/2014/main" id="{BC38B2E8-5197-5A3C-EDF3-0F360281E88E}"/>
                </a:ext>
              </a:extLst>
            </p:cNvPr>
            <p:cNvSpPr/>
            <p:nvPr/>
          </p:nvSpPr>
          <p:spPr>
            <a:xfrm rot="16200000">
              <a:off x="1734154" y="3701987"/>
              <a:ext cx="1967104" cy="609505"/>
            </a:xfrm>
            <a:prstGeom prst="curvedUpArrow">
              <a:avLst>
                <a:gd name="adj1" fmla="val 9428"/>
                <a:gd name="adj2" fmla="val 50000"/>
                <a:gd name="adj3" fmla="val 38559"/>
              </a:avLst>
            </a:prstGeom>
            <a:solidFill>
              <a:schemeClr val="accent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2" name="Freccia in su 21">
              <a:extLst>
                <a:ext uri="{FF2B5EF4-FFF2-40B4-BE49-F238E27FC236}">
                  <a16:creationId xmlns:a16="http://schemas.microsoft.com/office/drawing/2014/main" id="{B92A9E2E-75CC-5495-1BEF-BA1B8304151D}"/>
                </a:ext>
              </a:extLst>
            </p:cNvPr>
            <p:cNvSpPr/>
            <p:nvPr/>
          </p:nvSpPr>
          <p:spPr>
            <a:xfrm flipV="1">
              <a:off x="1259240" y="2268391"/>
              <a:ext cx="326234" cy="3821121"/>
            </a:xfrm>
            <a:prstGeom prst="upArrow">
              <a:avLst>
                <a:gd name="adj1" fmla="val 32090"/>
                <a:gd name="adj2" fmla="val 139274"/>
              </a:avLst>
            </a:prstGeom>
            <a:solidFill>
              <a:schemeClr val="accent2"/>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0</a:t>
              </a:r>
            </a:p>
          </p:txBody>
        </p:sp>
        <p:pic>
          <p:nvPicPr>
            <p:cNvPr id="23" name="Immagine 22" descr="Immagine che contiene testo, interni, computer&#10;&#10;Descrizione generata automaticamente">
              <a:extLst>
                <a:ext uri="{FF2B5EF4-FFF2-40B4-BE49-F238E27FC236}">
                  <a16:creationId xmlns:a16="http://schemas.microsoft.com/office/drawing/2014/main" id="{9DED8F0C-7975-159B-7F51-AB2AC0D16564}"/>
                </a:ext>
              </a:extLst>
            </p:cNvPr>
            <p:cNvPicPr>
              <a:picLocks noChangeAspect="1"/>
            </p:cNvPicPr>
            <p:nvPr/>
          </p:nvPicPr>
          <p:blipFill rotWithShape="1">
            <a:blip r:embed="rId3">
              <a:extLst>
                <a:ext uri="{28A0092B-C50C-407E-A947-70E740481C1C}">
                  <a14:useLocalDpi xmlns:a14="http://schemas.microsoft.com/office/drawing/2010/main" val="0"/>
                </a:ext>
              </a:extLst>
            </a:blip>
            <a:srcRect l="6934" t="6079" r="83245" b="12739"/>
            <a:stretch/>
          </p:blipFill>
          <p:spPr>
            <a:xfrm>
              <a:off x="582893" y="1880726"/>
              <a:ext cx="1958940" cy="4434655"/>
            </a:xfrm>
            <a:prstGeom prst="rect">
              <a:avLst/>
            </a:prstGeom>
          </p:spPr>
        </p:pic>
        <p:sp>
          <p:nvSpPr>
            <p:cNvPr id="24" name="Freccia a destra 23">
              <a:extLst>
                <a:ext uri="{FF2B5EF4-FFF2-40B4-BE49-F238E27FC236}">
                  <a16:creationId xmlns:a16="http://schemas.microsoft.com/office/drawing/2014/main" id="{88E890A1-42C2-0A30-EB36-DFCD7CCC5441}"/>
                </a:ext>
              </a:extLst>
            </p:cNvPr>
            <p:cNvSpPr/>
            <p:nvPr/>
          </p:nvSpPr>
          <p:spPr>
            <a:xfrm>
              <a:off x="260373" y="2067982"/>
              <a:ext cx="506326" cy="167289"/>
            </a:xfrm>
            <a:prstGeom prst="rightArrow">
              <a:avLst>
                <a:gd name="adj1" fmla="val 21543"/>
                <a:gd name="adj2" fmla="val 83979"/>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CasellaDiTesto 26">
              <a:extLst>
                <a:ext uri="{FF2B5EF4-FFF2-40B4-BE49-F238E27FC236}">
                  <a16:creationId xmlns:a16="http://schemas.microsoft.com/office/drawing/2014/main" id="{93FED1D6-4E41-D1AA-9603-90769D757F5C}"/>
                </a:ext>
              </a:extLst>
            </p:cNvPr>
            <p:cNvSpPr txBox="1"/>
            <p:nvPr/>
          </p:nvSpPr>
          <p:spPr>
            <a:xfrm>
              <a:off x="347306" y="1724967"/>
              <a:ext cx="304892" cy="461665"/>
            </a:xfrm>
            <a:prstGeom prst="rect">
              <a:avLst/>
            </a:prstGeom>
            <a:noFill/>
          </p:spPr>
          <p:txBody>
            <a:bodyPr wrap="none" rtlCol="0">
              <a:spAutoFit/>
            </a:bodyPr>
            <a:lstStyle/>
            <a:p>
              <a:r>
                <a:rPr lang="it-IT" sz="2400" b="1" i="1" dirty="0">
                  <a:solidFill>
                    <a:schemeClr val="accent6"/>
                  </a:solidFill>
                  <a:latin typeface="Times New Roman" panose="02020603050405020304" pitchFamily="18" charset="0"/>
                  <a:cs typeface="Times New Roman" panose="02020603050405020304" pitchFamily="18" charset="0"/>
                </a:rPr>
                <a:t>I</a:t>
              </a:r>
            </a:p>
          </p:txBody>
        </p:sp>
        <mc:AlternateContent xmlns:mc="http://schemas.openxmlformats.org/markup-compatibility/2006" xmlns:a14="http://schemas.microsoft.com/office/drawing/2010/main">
          <mc:Choice Requires="a14">
            <p:sp>
              <p:nvSpPr>
                <p:cNvPr id="28" name="CasellaDiTesto 27">
                  <a:extLst>
                    <a:ext uri="{FF2B5EF4-FFF2-40B4-BE49-F238E27FC236}">
                      <a16:creationId xmlns:a16="http://schemas.microsoft.com/office/drawing/2014/main" id="{137758DF-1BE5-089A-6618-12BF6FBB8730}"/>
                    </a:ext>
                  </a:extLst>
                </p:cNvPr>
                <p:cNvSpPr txBox="1"/>
                <p:nvPr/>
              </p:nvSpPr>
              <p:spPr>
                <a:xfrm>
                  <a:off x="1086446" y="1912105"/>
                  <a:ext cx="664990" cy="35394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700" b="1" i="1" smtClean="0">
                                <a:solidFill>
                                  <a:schemeClr val="accent2"/>
                                </a:solidFill>
                                <a:latin typeface="Cambria Math" panose="02040503050406030204" pitchFamily="18" charset="0"/>
                                <a:cs typeface="Times New Roman" panose="02020603050405020304" pitchFamily="18" charset="0"/>
                              </a:rPr>
                            </m:ctrlPr>
                          </m:sSubPr>
                          <m:e>
                            <m:r>
                              <a:rPr lang="it-IT" sz="1700" b="1" i="1" smtClean="0">
                                <a:solidFill>
                                  <a:schemeClr val="accent2"/>
                                </a:solidFill>
                                <a:latin typeface="Cambria Math" panose="02040503050406030204" pitchFamily="18" charset="0"/>
                                <a:cs typeface="Times New Roman" panose="02020603050405020304" pitchFamily="18" charset="0"/>
                              </a:rPr>
                              <m:t>𝑩</m:t>
                            </m:r>
                          </m:e>
                          <m:sub>
                            <m:r>
                              <a:rPr lang="it-IT" sz="1700" b="1" i="1" smtClean="0">
                                <a:solidFill>
                                  <a:schemeClr val="accent2"/>
                                </a:solidFill>
                                <a:latin typeface="Cambria Math" panose="02040503050406030204" pitchFamily="18" charset="0"/>
                                <a:cs typeface="Times New Roman" panose="02020603050405020304" pitchFamily="18" charset="0"/>
                              </a:rPr>
                              <m:t>𝒆𝒙𝒄</m:t>
                            </m:r>
                          </m:sub>
                        </m:sSub>
                      </m:oMath>
                    </m:oMathPara>
                  </a14:m>
                  <a:endParaRPr lang="it-IT" sz="17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8" name="CasellaDiTesto 27">
                  <a:extLst>
                    <a:ext uri="{FF2B5EF4-FFF2-40B4-BE49-F238E27FC236}">
                      <a16:creationId xmlns:a16="http://schemas.microsoft.com/office/drawing/2014/main" id="{137758DF-1BE5-089A-6618-12BF6FBB8730}"/>
                    </a:ext>
                  </a:extLst>
                </p:cNvPr>
                <p:cNvSpPr txBox="1">
                  <a:spLocks noRot="1" noChangeAspect="1" noMove="1" noResize="1" noEditPoints="1" noAdjustHandles="1" noChangeArrowheads="1" noChangeShapeType="1" noTextEdit="1"/>
                </p:cNvSpPr>
                <p:nvPr/>
              </p:nvSpPr>
              <p:spPr>
                <a:xfrm>
                  <a:off x="1086446" y="1912105"/>
                  <a:ext cx="664990" cy="353943"/>
                </a:xfrm>
                <a:prstGeom prst="rect">
                  <a:avLst/>
                </a:prstGeom>
                <a:blipFill>
                  <a:blip r:embed="rId4"/>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29" name="CasellaDiTesto 28">
                  <a:extLst>
                    <a:ext uri="{FF2B5EF4-FFF2-40B4-BE49-F238E27FC236}">
                      <a16:creationId xmlns:a16="http://schemas.microsoft.com/office/drawing/2014/main" id="{DD8999BC-D2C2-02DC-8A9E-362E00A9C1FD}"/>
                    </a:ext>
                  </a:extLst>
                </p:cNvPr>
                <p:cNvSpPr txBox="1"/>
                <p:nvPr/>
              </p:nvSpPr>
              <p:spPr>
                <a:xfrm>
                  <a:off x="2184313" y="3867220"/>
                  <a:ext cx="843436"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2400" b="1" i="1" smtClean="0">
                                <a:solidFill>
                                  <a:schemeClr val="accent1"/>
                                </a:solidFill>
                                <a:latin typeface="Cambria Math" panose="02040503050406030204" pitchFamily="18" charset="0"/>
                                <a:cs typeface="Times New Roman" panose="02020603050405020304" pitchFamily="18" charset="0"/>
                              </a:rPr>
                            </m:ctrlPr>
                          </m:sSubPr>
                          <m:e>
                            <m:r>
                              <a:rPr lang="it-IT" sz="2400" b="1" i="1" smtClean="0">
                                <a:solidFill>
                                  <a:schemeClr val="accent1"/>
                                </a:solidFill>
                                <a:latin typeface="Cambria Math" panose="02040503050406030204" pitchFamily="18" charset="0"/>
                                <a:cs typeface="Times New Roman" panose="02020603050405020304" pitchFamily="18" charset="0"/>
                              </a:rPr>
                              <m:t>𝑽</m:t>
                            </m:r>
                          </m:e>
                          <m:sub>
                            <m:r>
                              <a:rPr lang="it-IT" sz="2400" b="1" i="1" smtClean="0">
                                <a:solidFill>
                                  <a:schemeClr val="accent1"/>
                                </a:solidFill>
                                <a:latin typeface="Cambria Math" panose="02040503050406030204" pitchFamily="18" charset="0"/>
                                <a:cs typeface="Times New Roman" panose="02020603050405020304" pitchFamily="18" charset="0"/>
                              </a:rPr>
                              <m:t>𝒐𝒖𝒕</m:t>
                            </m:r>
                          </m:sub>
                        </m:sSub>
                      </m:oMath>
                    </m:oMathPara>
                  </a14:m>
                  <a:endParaRPr lang="it-IT" sz="2400" b="1" i="1" dirty="0">
                    <a:solidFill>
                      <a:schemeClr val="accent2"/>
                    </a:solidFill>
                    <a:latin typeface="Times New Roman" panose="02020603050405020304" pitchFamily="18" charset="0"/>
                    <a:cs typeface="Times New Roman" panose="02020603050405020304" pitchFamily="18" charset="0"/>
                  </a:endParaRPr>
                </a:p>
              </p:txBody>
            </p:sp>
          </mc:Choice>
          <mc:Fallback xmlns="">
            <p:sp>
              <p:nvSpPr>
                <p:cNvPr id="29" name="CasellaDiTesto 28">
                  <a:extLst>
                    <a:ext uri="{FF2B5EF4-FFF2-40B4-BE49-F238E27FC236}">
                      <a16:creationId xmlns:a16="http://schemas.microsoft.com/office/drawing/2014/main" id="{DD8999BC-D2C2-02DC-8A9E-362E00A9C1FD}"/>
                    </a:ext>
                  </a:extLst>
                </p:cNvPr>
                <p:cNvSpPr txBox="1">
                  <a:spLocks noRot="1" noChangeAspect="1" noMove="1" noResize="1" noEditPoints="1" noAdjustHandles="1" noChangeArrowheads="1" noChangeShapeType="1" noTextEdit="1"/>
                </p:cNvSpPr>
                <p:nvPr/>
              </p:nvSpPr>
              <p:spPr>
                <a:xfrm>
                  <a:off x="2184313" y="3867220"/>
                  <a:ext cx="843436" cy="461665"/>
                </a:xfrm>
                <a:prstGeom prst="rect">
                  <a:avLst/>
                </a:prstGeom>
                <a:blipFill>
                  <a:blip r:embed="rId5"/>
                  <a:stretch>
                    <a:fillRect b="-2632"/>
                  </a:stretch>
                </a:blipFill>
              </p:spPr>
              <p:txBody>
                <a:bodyPr/>
                <a:lstStyle/>
                <a:p>
                  <a:r>
                    <a:rPr lang="it-IT">
                      <a:noFill/>
                    </a:rPr>
                    <a:t> </a:t>
                  </a:r>
                </a:p>
              </p:txBody>
            </p:sp>
          </mc:Fallback>
        </mc:AlternateContent>
        <p:sp>
          <p:nvSpPr>
            <p:cNvPr id="31" name="Freccia in su 30">
              <a:extLst>
                <a:ext uri="{FF2B5EF4-FFF2-40B4-BE49-F238E27FC236}">
                  <a16:creationId xmlns:a16="http://schemas.microsoft.com/office/drawing/2014/main" id="{8DF02E5E-6132-504E-4F1F-80AA6139060D}"/>
                </a:ext>
              </a:extLst>
            </p:cNvPr>
            <p:cNvSpPr/>
            <p:nvPr/>
          </p:nvSpPr>
          <p:spPr>
            <a:xfrm flipV="1">
              <a:off x="1002819" y="1044147"/>
              <a:ext cx="820171" cy="836579"/>
            </a:xfrm>
            <a:prstGeom prst="up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mc:AlternateContent xmlns:mc="http://schemas.openxmlformats.org/markup-compatibility/2006" xmlns:a14="http://schemas.microsoft.com/office/drawing/2010/main">
          <mc:Choice Requires="a14">
            <p:sp>
              <p:nvSpPr>
                <p:cNvPr id="32" name="CasellaDiTesto 31">
                  <a:extLst>
                    <a:ext uri="{FF2B5EF4-FFF2-40B4-BE49-F238E27FC236}">
                      <a16:creationId xmlns:a16="http://schemas.microsoft.com/office/drawing/2014/main" id="{1B90F8E8-2298-B619-E392-4F62CA43C990}"/>
                    </a:ext>
                  </a:extLst>
                </p:cNvPr>
                <p:cNvSpPr txBox="1"/>
                <p:nvPr/>
              </p:nvSpPr>
              <p:spPr>
                <a:xfrm>
                  <a:off x="1312936" y="972474"/>
                  <a:ext cx="1376154"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2800" b="1" i="1" smtClean="0">
                                <a:solidFill>
                                  <a:srgbClr val="C00000"/>
                                </a:solidFill>
                                <a:latin typeface="Cambria Math" panose="02040503050406030204" pitchFamily="18" charset="0"/>
                              </a:rPr>
                            </m:ctrlPr>
                          </m:sSubPr>
                          <m:e>
                            <m:r>
                              <a:rPr lang="it-IT" sz="2800" b="1" i="1" smtClean="0">
                                <a:solidFill>
                                  <a:srgbClr val="C00000"/>
                                </a:solidFill>
                                <a:latin typeface="Cambria Math" panose="02040503050406030204" pitchFamily="18" charset="0"/>
                              </a:rPr>
                              <m:t>𝑯</m:t>
                            </m:r>
                          </m:e>
                          <m:sub>
                            <m:r>
                              <a:rPr lang="it-IT" sz="2800" b="1" i="1" smtClean="0">
                                <a:solidFill>
                                  <a:srgbClr val="C00000"/>
                                </a:solidFill>
                                <a:latin typeface="Cambria Math" panose="02040503050406030204" pitchFamily="18" charset="0"/>
                              </a:rPr>
                              <m:t>𝟎</m:t>
                            </m:r>
                          </m:sub>
                        </m:sSub>
                      </m:oMath>
                    </m:oMathPara>
                  </a14:m>
                  <a:endParaRPr lang="it-IT" b="1" dirty="0"/>
                </a:p>
              </p:txBody>
            </p:sp>
          </mc:Choice>
          <mc:Fallback xmlns="">
            <p:sp>
              <p:nvSpPr>
                <p:cNvPr id="32" name="CasellaDiTesto 31">
                  <a:extLst>
                    <a:ext uri="{FF2B5EF4-FFF2-40B4-BE49-F238E27FC236}">
                      <a16:creationId xmlns:a16="http://schemas.microsoft.com/office/drawing/2014/main" id="{1B90F8E8-2298-B619-E392-4F62CA43C990}"/>
                    </a:ext>
                  </a:extLst>
                </p:cNvPr>
                <p:cNvSpPr txBox="1">
                  <a:spLocks noRot="1" noChangeAspect="1" noMove="1" noResize="1" noEditPoints="1" noAdjustHandles="1" noChangeArrowheads="1" noChangeShapeType="1" noTextEdit="1"/>
                </p:cNvSpPr>
                <p:nvPr/>
              </p:nvSpPr>
              <p:spPr>
                <a:xfrm>
                  <a:off x="1312936" y="972474"/>
                  <a:ext cx="1376154" cy="523220"/>
                </a:xfrm>
                <a:prstGeom prst="rect">
                  <a:avLst/>
                </a:prstGeom>
                <a:blipFill>
                  <a:blip r:embed="rId6"/>
                  <a:stretch>
                    <a:fillRect b="-2326"/>
                  </a:stretch>
                </a:blipFill>
              </p:spPr>
              <p:txBody>
                <a:bodyPr/>
                <a:lstStyle/>
                <a:p>
                  <a:r>
                    <a:rPr lang="it-IT">
                      <a:noFill/>
                    </a:rPr>
                    <a:t> </a:t>
                  </a:r>
                </a:p>
              </p:txBody>
            </p:sp>
          </mc:Fallback>
        </mc:AlternateContent>
        <p:sp>
          <p:nvSpPr>
            <p:cNvPr id="33" name="Freccia a destra 32">
              <a:extLst>
                <a:ext uri="{FF2B5EF4-FFF2-40B4-BE49-F238E27FC236}">
                  <a16:creationId xmlns:a16="http://schemas.microsoft.com/office/drawing/2014/main" id="{60A8655A-0771-3682-91AE-F8DCEE5315F4}"/>
                </a:ext>
              </a:extLst>
            </p:cNvPr>
            <p:cNvSpPr/>
            <p:nvPr/>
          </p:nvSpPr>
          <p:spPr>
            <a:xfrm rot="10800000">
              <a:off x="270101" y="6019129"/>
              <a:ext cx="506326" cy="167289"/>
            </a:xfrm>
            <a:prstGeom prst="rightArrow">
              <a:avLst>
                <a:gd name="adj1" fmla="val 21543"/>
                <a:gd name="adj2" fmla="val 83979"/>
              </a:avLst>
            </a:prstGeom>
            <a:solidFill>
              <a:schemeClr val="accent6"/>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D5F1C565-F110-7AAA-947F-1DA4D13275F2}"/>
                </a:ext>
              </a:extLst>
            </p:cNvPr>
            <p:cNvSpPr txBox="1"/>
            <p:nvPr/>
          </p:nvSpPr>
          <p:spPr>
            <a:xfrm>
              <a:off x="113085" y="2306593"/>
              <a:ext cx="1238168" cy="646331"/>
            </a:xfrm>
            <a:prstGeom prst="rect">
              <a:avLst/>
            </a:prstGeom>
            <a:noFill/>
          </p:spPr>
          <p:txBody>
            <a:bodyPr wrap="square" rtlCol="0">
              <a:spAutoFit/>
            </a:bodyPr>
            <a:lstStyle/>
            <a:p>
              <a:r>
                <a:rPr lang="en-AU"/>
                <a:t>Excitation coil</a:t>
              </a:r>
            </a:p>
          </p:txBody>
        </p:sp>
        <p:sp>
          <p:nvSpPr>
            <p:cNvPr id="13" name="CasellaDiTesto 12">
              <a:extLst>
                <a:ext uri="{FF2B5EF4-FFF2-40B4-BE49-F238E27FC236}">
                  <a16:creationId xmlns:a16="http://schemas.microsoft.com/office/drawing/2014/main" id="{37BE24AC-294E-F36F-56C8-1BE130C10EC9}"/>
                </a:ext>
              </a:extLst>
            </p:cNvPr>
            <p:cNvSpPr txBox="1"/>
            <p:nvPr/>
          </p:nvSpPr>
          <p:spPr>
            <a:xfrm>
              <a:off x="1831333" y="3360408"/>
              <a:ext cx="1238168" cy="646331"/>
            </a:xfrm>
            <a:prstGeom prst="rect">
              <a:avLst/>
            </a:prstGeom>
            <a:noFill/>
          </p:spPr>
          <p:txBody>
            <a:bodyPr wrap="square" rtlCol="0">
              <a:spAutoFit/>
            </a:bodyPr>
            <a:lstStyle/>
            <a:p>
              <a:r>
                <a:rPr lang="it-IT" dirty="0"/>
                <a:t>Pick-up </a:t>
              </a:r>
            </a:p>
            <a:p>
              <a:r>
                <a:rPr lang="it-IT" dirty="0"/>
                <a:t>coil</a:t>
              </a:r>
            </a:p>
          </p:txBody>
        </p:sp>
        <p:sp>
          <p:nvSpPr>
            <p:cNvPr id="19" name="CasellaDiTesto 18">
              <a:extLst>
                <a:ext uri="{FF2B5EF4-FFF2-40B4-BE49-F238E27FC236}">
                  <a16:creationId xmlns:a16="http://schemas.microsoft.com/office/drawing/2014/main" id="{C824B96F-05EC-C428-EE9E-19E9C5A7EB64}"/>
                </a:ext>
              </a:extLst>
            </p:cNvPr>
            <p:cNvSpPr txBox="1"/>
            <p:nvPr/>
          </p:nvSpPr>
          <p:spPr>
            <a:xfrm>
              <a:off x="416536" y="6315381"/>
              <a:ext cx="2011641" cy="369332"/>
            </a:xfrm>
            <a:prstGeom prst="rect">
              <a:avLst/>
            </a:prstGeom>
            <a:noFill/>
          </p:spPr>
          <p:txBody>
            <a:bodyPr wrap="none" rtlCol="0">
              <a:spAutoFit/>
            </a:bodyPr>
            <a:lstStyle/>
            <a:p>
              <a:r>
                <a:rPr lang="en-AU" dirty="0"/>
                <a:t>Ferromagnetic core</a:t>
              </a:r>
            </a:p>
          </p:txBody>
        </p:sp>
      </p:grpSp>
      <p:grpSp>
        <p:nvGrpSpPr>
          <p:cNvPr id="73" name="Gruppo 72">
            <a:extLst>
              <a:ext uri="{FF2B5EF4-FFF2-40B4-BE49-F238E27FC236}">
                <a16:creationId xmlns:a16="http://schemas.microsoft.com/office/drawing/2014/main" id="{CB8D2031-6CEA-FAFB-0518-5399A2029CB3}"/>
              </a:ext>
            </a:extLst>
          </p:cNvPr>
          <p:cNvGrpSpPr/>
          <p:nvPr/>
        </p:nvGrpSpPr>
        <p:grpSpPr>
          <a:xfrm>
            <a:off x="3685730" y="3255207"/>
            <a:ext cx="3510348" cy="3531660"/>
            <a:chOff x="3685730" y="2897398"/>
            <a:chExt cx="3510348" cy="3531660"/>
          </a:xfrm>
        </p:grpSpPr>
        <p:grpSp>
          <p:nvGrpSpPr>
            <p:cNvPr id="25" name="Gruppo 24">
              <a:extLst>
                <a:ext uri="{FF2B5EF4-FFF2-40B4-BE49-F238E27FC236}">
                  <a16:creationId xmlns:a16="http://schemas.microsoft.com/office/drawing/2014/main" id="{8525B819-C2B8-4ADD-8340-7BD6A56E5FB0}"/>
                </a:ext>
              </a:extLst>
            </p:cNvPr>
            <p:cNvGrpSpPr/>
            <p:nvPr/>
          </p:nvGrpSpPr>
          <p:grpSpPr>
            <a:xfrm>
              <a:off x="4418458" y="2897398"/>
              <a:ext cx="2777620" cy="3531660"/>
              <a:chOff x="8013482" y="3659021"/>
              <a:chExt cx="2777620" cy="3531660"/>
            </a:xfrm>
          </p:grpSpPr>
          <p:pic>
            <p:nvPicPr>
              <p:cNvPr id="3" name="Immagine 2">
                <a:extLst>
                  <a:ext uri="{FF2B5EF4-FFF2-40B4-BE49-F238E27FC236}">
                    <a16:creationId xmlns:a16="http://schemas.microsoft.com/office/drawing/2014/main" id="{8413FBCB-2AA7-759E-A9EB-C1A304490D39}"/>
                  </a:ext>
                </a:extLst>
              </p:cNvPr>
              <p:cNvPicPr>
                <a:picLocks noChangeAspect="1"/>
              </p:cNvPicPr>
              <p:nvPr/>
            </p:nvPicPr>
            <p:blipFill rotWithShape="1">
              <a:blip r:embed="rId7">
                <a:extLst>
                  <a:ext uri="{28A0092B-C50C-407E-A947-70E740481C1C}">
                    <a14:useLocalDpi xmlns:a14="http://schemas.microsoft.com/office/drawing/2010/main" val="0"/>
                  </a:ext>
                </a:extLst>
              </a:blip>
              <a:srcRect l="26804" t="19369" r="29350"/>
              <a:stretch/>
            </p:blipFill>
            <p:spPr>
              <a:xfrm>
                <a:off x="8583960" y="3659021"/>
                <a:ext cx="1636665" cy="3124774"/>
              </a:xfrm>
              <a:prstGeom prst="rect">
                <a:avLst/>
              </a:prstGeom>
            </p:spPr>
          </p:pic>
          <p:sp>
            <p:nvSpPr>
              <p:cNvPr id="20" name="CasellaDiTesto 19">
                <a:extLst>
                  <a:ext uri="{FF2B5EF4-FFF2-40B4-BE49-F238E27FC236}">
                    <a16:creationId xmlns:a16="http://schemas.microsoft.com/office/drawing/2014/main" id="{D4D56333-F8C0-8907-72DF-F9A6D73EBCE0}"/>
                  </a:ext>
                </a:extLst>
              </p:cNvPr>
              <p:cNvSpPr txBox="1"/>
              <p:nvPr/>
            </p:nvSpPr>
            <p:spPr>
              <a:xfrm>
                <a:off x="8013482" y="6821349"/>
                <a:ext cx="2777620" cy="369332"/>
              </a:xfrm>
              <a:prstGeom prst="rect">
                <a:avLst/>
              </a:prstGeom>
              <a:noFill/>
            </p:spPr>
            <p:txBody>
              <a:bodyPr wrap="none" rtlCol="0">
                <a:spAutoFit/>
              </a:bodyPr>
              <a:lstStyle/>
              <a:p>
                <a:r>
                  <a:rPr lang="en-AU" dirty="0"/>
                  <a:t>Flexible ferromagnetic core</a:t>
                </a:r>
              </a:p>
            </p:txBody>
          </p:sp>
        </p:grpSp>
        <p:sp>
          <p:nvSpPr>
            <p:cNvPr id="71" name="Freccia destra 70">
              <a:extLst>
                <a:ext uri="{FF2B5EF4-FFF2-40B4-BE49-F238E27FC236}">
                  <a16:creationId xmlns:a16="http://schemas.microsoft.com/office/drawing/2014/main" id="{78DB7387-0281-13EC-AB0F-00926F5B0FB4}"/>
                </a:ext>
              </a:extLst>
            </p:cNvPr>
            <p:cNvSpPr/>
            <p:nvPr/>
          </p:nvSpPr>
          <p:spPr>
            <a:xfrm>
              <a:off x="3685730" y="3505094"/>
              <a:ext cx="585788" cy="531079"/>
            </a:xfrm>
            <a:prstGeom prst="rightArrow">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9" name="Gruppo 78">
            <a:extLst>
              <a:ext uri="{FF2B5EF4-FFF2-40B4-BE49-F238E27FC236}">
                <a16:creationId xmlns:a16="http://schemas.microsoft.com/office/drawing/2014/main" id="{6C31D1F7-FE39-F99B-60FA-3624EC0A93EB}"/>
              </a:ext>
            </a:extLst>
          </p:cNvPr>
          <p:cNvGrpSpPr/>
          <p:nvPr/>
        </p:nvGrpSpPr>
        <p:grpSpPr>
          <a:xfrm>
            <a:off x="9478805" y="3544332"/>
            <a:ext cx="1996836" cy="3226559"/>
            <a:chOff x="9478805" y="3186523"/>
            <a:chExt cx="1996836" cy="3226559"/>
          </a:xfrm>
        </p:grpSpPr>
        <p:grpSp>
          <p:nvGrpSpPr>
            <p:cNvPr id="78" name="Gruppo 77">
              <a:extLst>
                <a:ext uri="{FF2B5EF4-FFF2-40B4-BE49-F238E27FC236}">
                  <a16:creationId xmlns:a16="http://schemas.microsoft.com/office/drawing/2014/main" id="{F3D4D1B8-DDCC-63EE-E2E3-B5A372DEE140}"/>
                </a:ext>
              </a:extLst>
            </p:cNvPr>
            <p:cNvGrpSpPr/>
            <p:nvPr/>
          </p:nvGrpSpPr>
          <p:grpSpPr>
            <a:xfrm>
              <a:off x="9478805" y="3186523"/>
              <a:ext cx="481575" cy="3226559"/>
              <a:chOff x="9478805" y="3186523"/>
              <a:chExt cx="481575" cy="3226559"/>
            </a:xfrm>
          </p:grpSpPr>
          <p:sp>
            <p:nvSpPr>
              <p:cNvPr id="38" name="Ovale 37">
                <a:extLst>
                  <a:ext uri="{FF2B5EF4-FFF2-40B4-BE49-F238E27FC236}">
                    <a16:creationId xmlns:a16="http://schemas.microsoft.com/office/drawing/2014/main" id="{04D75448-94BA-BA4D-2D87-AB9D68AD5FE7}"/>
                  </a:ext>
                </a:extLst>
              </p:cNvPr>
              <p:cNvSpPr/>
              <p:nvPr/>
            </p:nvSpPr>
            <p:spPr>
              <a:xfrm>
                <a:off x="9478805" y="318652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Ovale 39">
                <a:extLst>
                  <a:ext uri="{FF2B5EF4-FFF2-40B4-BE49-F238E27FC236}">
                    <a16:creationId xmlns:a16="http://schemas.microsoft.com/office/drawing/2014/main" id="{123AE08B-7118-A27A-3049-2FF887DB2E1F}"/>
                  </a:ext>
                </a:extLst>
              </p:cNvPr>
              <p:cNvSpPr/>
              <p:nvPr/>
            </p:nvSpPr>
            <p:spPr>
              <a:xfrm>
                <a:off x="9759793" y="332463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Ovale 40">
                <a:extLst>
                  <a:ext uri="{FF2B5EF4-FFF2-40B4-BE49-F238E27FC236}">
                    <a16:creationId xmlns:a16="http://schemas.microsoft.com/office/drawing/2014/main" id="{9EC6C97E-0B36-FDD4-D901-4935D148C979}"/>
                  </a:ext>
                </a:extLst>
              </p:cNvPr>
              <p:cNvSpPr/>
              <p:nvPr/>
            </p:nvSpPr>
            <p:spPr>
              <a:xfrm>
                <a:off x="9488326" y="352466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2" name="Ovale 41">
                <a:extLst>
                  <a:ext uri="{FF2B5EF4-FFF2-40B4-BE49-F238E27FC236}">
                    <a16:creationId xmlns:a16="http://schemas.microsoft.com/office/drawing/2014/main" id="{99A13C10-D939-7DFE-3C80-4BE564822B0A}"/>
                  </a:ext>
                </a:extLst>
              </p:cNvPr>
              <p:cNvSpPr/>
              <p:nvPr/>
            </p:nvSpPr>
            <p:spPr>
              <a:xfrm>
                <a:off x="9716931" y="375326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3" name="Ovale 42">
                <a:extLst>
                  <a:ext uri="{FF2B5EF4-FFF2-40B4-BE49-F238E27FC236}">
                    <a16:creationId xmlns:a16="http://schemas.microsoft.com/office/drawing/2014/main" id="{9B50A03D-1DB6-F197-B6BE-4F26047D6982}"/>
                  </a:ext>
                </a:extLst>
              </p:cNvPr>
              <p:cNvSpPr/>
              <p:nvPr/>
            </p:nvSpPr>
            <p:spPr>
              <a:xfrm>
                <a:off x="9516903" y="396757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4" name="Ovale 43">
                <a:extLst>
                  <a:ext uri="{FF2B5EF4-FFF2-40B4-BE49-F238E27FC236}">
                    <a16:creationId xmlns:a16="http://schemas.microsoft.com/office/drawing/2014/main" id="{CBE98E24-FD91-FEEF-C95D-48491502D6F3}"/>
                  </a:ext>
                </a:extLst>
              </p:cNvPr>
              <p:cNvSpPr/>
              <p:nvPr/>
            </p:nvSpPr>
            <p:spPr>
              <a:xfrm>
                <a:off x="9702642" y="4224752"/>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5" name="Ovale 44">
                <a:extLst>
                  <a:ext uri="{FF2B5EF4-FFF2-40B4-BE49-F238E27FC236}">
                    <a16:creationId xmlns:a16="http://schemas.microsoft.com/office/drawing/2014/main" id="{E77C451F-5F78-43E9-E4F8-CA3EE34A85D4}"/>
                  </a:ext>
                </a:extLst>
              </p:cNvPr>
              <p:cNvSpPr/>
              <p:nvPr/>
            </p:nvSpPr>
            <p:spPr>
              <a:xfrm>
                <a:off x="9516904" y="445335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6" name="Ovale 45">
                <a:extLst>
                  <a:ext uri="{FF2B5EF4-FFF2-40B4-BE49-F238E27FC236}">
                    <a16:creationId xmlns:a16="http://schemas.microsoft.com/office/drawing/2014/main" id="{1E6183E9-D98D-1161-218C-0E0A47428CC5}"/>
                  </a:ext>
                </a:extLst>
              </p:cNvPr>
              <p:cNvSpPr/>
              <p:nvPr/>
            </p:nvSpPr>
            <p:spPr>
              <a:xfrm>
                <a:off x="9697880" y="470577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Ovale 46">
                <a:extLst>
                  <a:ext uri="{FF2B5EF4-FFF2-40B4-BE49-F238E27FC236}">
                    <a16:creationId xmlns:a16="http://schemas.microsoft.com/office/drawing/2014/main" id="{D4A8BCD1-0680-2EB7-1701-420D271F9048}"/>
                  </a:ext>
                </a:extLst>
              </p:cNvPr>
              <p:cNvSpPr/>
              <p:nvPr/>
            </p:nvSpPr>
            <p:spPr>
              <a:xfrm>
                <a:off x="9497852" y="490579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8" name="Ovale 47">
                <a:extLst>
                  <a:ext uri="{FF2B5EF4-FFF2-40B4-BE49-F238E27FC236}">
                    <a16:creationId xmlns:a16="http://schemas.microsoft.com/office/drawing/2014/main" id="{AC0B6467-51EF-932C-D83D-7C81B5C97228}"/>
                  </a:ext>
                </a:extLst>
              </p:cNvPr>
              <p:cNvSpPr/>
              <p:nvPr/>
            </p:nvSpPr>
            <p:spPr>
              <a:xfrm>
                <a:off x="9712168" y="510582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9" name="Ovale 48">
                <a:extLst>
                  <a:ext uri="{FF2B5EF4-FFF2-40B4-BE49-F238E27FC236}">
                    <a16:creationId xmlns:a16="http://schemas.microsoft.com/office/drawing/2014/main" id="{EA10B530-8102-68BA-405A-D31C0EDDD1D3}"/>
                  </a:ext>
                </a:extLst>
              </p:cNvPr>
              <p:cNvSpPr/>
              <p:nvPr/>
            </p:nvSpPr>
            <p:spPr>
              <a:xfrm>
                <a:off x="9507376" y="527250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0" name="Ovale 49">
                <a:extLst>
                  <a:ext uri="{FF2B5EF4-FFF2-40B4-BE49-F238E27FC236}">
                    <a16:creationId xmlns:a16="http://schemas.microsoft.com/office/drawing/2014/main" id="{B4DFB91A-2709-438D-4A9D-EAFA021A207B}"/>
                  </a:ext>
                </a:extLst>
              </p:cNvPr>
              <p:cNvSpPr/>
              <p:nvPr/>
            </p:nvSpPr>
            <p:spPr>
              <a:xfrm>
                <a:off x="9731216" y="548206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Ovale 50">
                <a:extLst>
                  <a:ext uri="{FF2B5EF4-FFF2-40B4-BE49-F238E27FC236}">
                    <a16:creationId xmlns:a16="http://schemas.microsoft.com/office/drawing/2014/main" id="{E6D0F29F-84B7-93DF-3CCC-FC305EBC9D50}"/>
                  </a:ext>
                </a:extLst>
              </p:cNvPr>
              <p:cNvSpPr/>
              <p:nvPr/>
            </p:nvSpPr>
            <p:spPr>
              <a:xfrm>
                <a:off x="9512136" y="564874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Ovale 51">
                <a:extLst>
                  <a:ext uri="{FF2B5EF4-FFF2-40B4-BE49-F238E27FC236}">
                    <a16:creationId xmlns:a16="http://schemas.microsoft.com/office/drawing/2014/main" id="{465AE423-4ED2-B482-3397-0763485D42AE}"/>
                  </a:ext>
                </a:extLst>
              </p:cNvPr>
              <p:cNvSpPr/>
              <p:nvPr/>
            </p:nvSpPr>
            <p:spPr>
              <a:xfrm>
                <a:off x="9726451" y="587735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3" name="Ovale 52">
                <a:extLst>
                  <a:ext uri="{FF2B5EF4-FFF2-40B4-BE49-F238E27FC236}">
                    <a16:creationId xmlns:a16="http://schemas.microsoft.com/office/drawing/2014/main" id="{7ABE3B03-D336-9E4E-8CD9-F69D8EBC3685}"/>
                  </a:ext>
                </a:extLst>
              </p:cNvPr>
              <p:cNvSpPr/>
              <p:nvPr/>
            </p:nvSpPr>
            <p:spPr>
              <a:xfrm>
                <a:off x="9512133" y="606309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4" name="Ovale 53">
                <a:extLst>
                  <a:ext uri="{FF2B5EF4-FFF2-40B4-BE49-F238E27FC236}">
                    <a16:creationId xmlns:a16="http://schemas.microsoft.com/office/drawing/2014/main" id="{9153C90E-6246-0B94-D122-412E211A6250}"/>
                  </a:ext>
                </a:extLst>
              </p:cNvPr>
              <p:cNvSpPr/>
              <p:nvPr/>
            </p:nvSpPr>
            <p:spPr>
              <a:xfrm>
                <a:off x="9769314" y="620596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56" name="Connettore 2 55">
              <a:extLst>
                <a:ext uri="{FF2B5EF4-FFF2-40B4-BE49-F238E27FC236}">
                  <a16:creationId xmlns:a16="http://schemas.microsoft.com/office/drawing/2014/main" id="{9E98F2CE-8818-ADCC-33A7-5D648F958059}"/>
                </a:ext>
              </a:extLst>
            </p:cNvPr>
            <p:cNvCxnSpPr>
              <a:cxnSpLocks/>
              <a:stCxn id="40" idx="6"/>
              <a:endCxn id="59" idx="1"/>
            </p:cNvCxnSpPr>
            <p:nvPr/>
          </p:nvCxnSpPr>
          <p:spPr>
            <a:xfrm flipV="1">
              <a:off x="9950859" y="3423666"/>
              <a:ext cx="392228" cy="45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CasellaDiTesto 58">
              <a:extLst>
                <a:ext uri="{FF2B5EF4-FFF2-40B4-BE49-F238E27FC236}">
                  <a16:creationId xmlns:a16="http://schemas.microsoft.com/office/drawing/2014/main" id="{170084B7-769F-CEC0-5F0B-2BC693F453DB}"/>
                </a:ext>
              </a:extLst>
            </p:cNvPr>
            <p:cNvSpPr txBox="1"/>
            <p:nvPr/>
          </p:nvSpPr>
          <p:spPr>
            <a:xfrm>
              <a:off x="10343087" y="3239000"/>
              <a:ext cx="1132554" cy="369332"/>
            </a:xfrm>
            <a:prstGeom prst="rect">
              <a:avLst/>
            </a:prstGeom>
            <a:noFill/>
          </p:spPr>
          <p:txBody>
            <a:bodyPr wrap="none" rtlCol="0">
              <a:spAutoFit/>
            </a:bodyPr>
            <a:lstStyle/>
            <a:p>
              <a:r>
                <a:rPr lang="it-IT" b="1" i="0" dirty="0">
                  <a:effectLst/>
                  <a:latin typeface="Söhne"/>
                </a:rPr>
                <a:t>Fe</a:t>
              </a:r>
              <a:r>
                <a:rPr lang="it-IT" b="1" i="0" baseline="-25000" dirty="0">
                  <a:effectLst/>
                  <a:latin typeface="Söhne"/>
                </a:rPr>
                <a:t>3</a:t>
              </a:r>
              <a:r>
                <a:rPr lang="it-IT" b="1" i="0" dirty="0">
                  <a:effectLst/>
                  <a:latin typeface="Söhne"/>
                </a:rPr>
                <a:t>O</a:t>
              </a:r>
              <a:r>
                <a:rPr lang="it-IT" b="1" i="0" baseline="-25000" dirty="0">
                  <a:effectLst/>
                  <a:latin typeface="Söhne"/>
                </a:rPr>
                <a:t>4</a:t>
              </a:r>
              <a:r>
                <a:rPr lang="it-IT" b="1" dirty="0">
                  <a:latin typeface="Söhne"/>
                </a:rPr>
                <a:t> NPs</a:t>
              </a:r>
              <a:endParaRPr lang="it-IT" dirty="0"/>
            </a:p>
          </p:txBody>
        </p:sp>
      </p:grpSp>
      <p:pic>
        <p:nvPicPr>
          <p:cNvPr id="77" name="Immagine 76">
            <a:extLst>
              <a:ext uri="{FF2B5EF4-FFF2-40B4-BE49-F238E27FC236}">
                <a16:creationId xmlns:a16="http://schemas.microsoft.com/office/drawing/2014/main" id="{C1667368-1181-E51C-8E26-5927A2A3E50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313"/>
            <a:ext cx="864000" cy="864000"/>
          </a:xfrm>
          <a:prstGeom prst="rect">
            <a:avLst/>
          </a:prstGeom>
        </p:spPr>
      </p:pic>
      <p:sp>
        <p:nvSpPr>
          <p:cNvPr id="82" name="CasellaDiTesto 81">
            <a:extLst>
              <a:ext uri="{FF2B5EF4-FFF2-40B4-BE49-F238E27FC236}">
                <a16:creationId xmlns:a16="http://schemas.microsoft.com/office/drawing/2014/main" id="{9D752132-A5AF-D1C4-1ED3-1297B9AE7629}"/>
              </a:ext>
            </a:extLst>
          </p:cNvPr>
          <p:cNvSpPr txBox="1"/>
          <p:nvPr/>
        </p:nvSpPr>
        <p:spPr>
          <a:xfrm>
            <a:off x="882423" y="49523"/>
            <a:ext cx="5596276" cy="769441"/>
          </a:xfrm>
          <a:prstGeom prst="rect">
            <a:avLst/>
          </a:prstGeom>
          <a:noFill/>
        </p:spPr>
        <p:txBody>
          <a:bodyPr wrap="none" rtlCol="0">
            <a:spAutoFit/>
          </a:bodyPr>
          <a:lstStyle/>
          <a:p>
            <a:r>
              <a:rPr lang="it-IT" sz="4400" u="sng" dirty="0" err="1">
                <a:latin typeface="+mj-lt"/>
                <a:ea typeface="+mj-ea"/>
                <a:cs typeface="+mj-cs"/>
              </a:rPr>
              <a:t>Fluxgate</a:t>
            </a:r>
            <a:r>
              <a:rPr lang="it-IT" sz="4400" u="sng" dirty="0">
                <a:latin typeface="+mj-lt"/>
                <a:ea typeface="+mj-ea"/>
                <a:cs typeface="+mj-cs"/>
              </a:rPr>
              <a:t> </a:t>
            </a:r>
            <a:r>
              <a:rPr lang="it-IT" sz="4400" u="sng" dirty="0" err="1">
                <a:latin typeface="+mj-lt"/>
                <a:ea typeface="+mj-ea"/>
                <a:cs typeface="+mj-cs"/>
              </a:rPr>
              <a:t>magnetometer</a:t>
            </a:r>
            <a:endParaRPr lang="it-IT" sz="4400" u="sng" dirty="0">
              <a:latin typeface="+mj-lt"/>
              <a:ea typeface="+mj-ea"/>
              <a:cs typeface="+mj-cs"/>
            </a:endParaRPr>
          </a:p>
        </p:txBody>
      </p:sp>
      <p:sp>
        <p:nvSpPr>
          <p:cNvPr id="83" name="CasellaDiTesto 82">
            <a:extLst>
              <a:ext uri="{FF2B5EF4-FFF2-40B4-BE49-F238E27FC236}">
                <a16:creationId xmlns:a16="http://schemas.microsoft.com/office/drawing/2014/main" id="{3390FF6A-3EC9-57C0-FDEF-53B8BA95D0A1}"/>
              </a:ext>
            </a:extLst>
          </p:cNvPr>
          <p:cNvSpPr txBox="1"/>
          <p:nvPr/>
        </p:nvSpPr>
        <p:spPr>
          <a:xfrm>
            <a:off x="10242638" y="5626211"/>
            <a:ext cx="1866729" cy="1200329"/>
          </a:xfrm>
          <a:prstGeom prst="rect">
            <a:avLst/>
          </a:prstGeom>
          <a:noFill/>
        </p:spPr>
        <p:txBody>
          <a:bodyPr wrap="none" rtlCol="0">
            <a:spAutoFit/>
          </a:bodyPr>
          <a:lstStyle/>
          <a:p>
            <a:r>
              <a:rPr lang="it-IT" dirty="0"/>
              <a:t>Salvatore Graziani</a:t>
            </a:r>
          </a:p>
          <a:p>
            <a:r>
              <a:rPr lang="it-IT" dirty="0"/>
              <a:t>Salvo Baglio</a:t>
            </a:r>
          </a:p>
          <a:p>
            <a:r>
              <a:rPr lang="it-IT" sz="1800" dirty="0"/>
              <a:t>Claudia Ferro</a:t>
            </a:r>
          </a:p>
          <a:p>
            <a:r>
              <a:rPr lang="it-IT" dirty="0"/>
              <a:t>Piero D’Arrigo</a:t>
            </a:r>
          </a:p>
        </p:txBody>
      </p:sp>
      <p:grpSp>
        <p:nvGrpSpPr>
          <p:cNvPr id="7" name="Gruppo 6">
            <a:extLst>
              <a:ext uri="{FF2B5EF4-FFF2-40B4-BE49-F238E27FC236}">
                <a16:creationId xmlns:a16="http://schemas.microsoft.com/office/drawing/2014/main" id="{F32B188F-C1C5-66D9-C63B-246ECB6D76E7}"/>
              </a:ext>
            </a:extLst>
          </p:cNvPr>
          <p:cNvGrpSpPr/>
          <p:nvPr/>
        </p:nvGrpSpPr>
        <p:grpSpPr>
          <a:xfrm>
            <a:off x="7695036" y="896285"/>
            <a:ext cx="3576649" cy="2418220"/>
            <a:chOff x="7695036" y="849393"/>
            <a:chExt cx="3576649" cy="2418220"/>
          </a:xfrm>
        </p:grpSpPr>
        <p:pic>
          <p:nvPicPr>
            <p:cNvPr id="4" name="Immagine 3" descr="Immagine che contiene linea, diagramma, Diagramma&#10;&#10;Descrizione generata automaticamente">
              <a:extLst>
                <a:ext uri="{FF2B5EF4-FFF2-40B4-BE49-F238E27FC236}">
                  <a16:creationId xmlns:a16="http://schemas.microsoft.com/office/drawing/2014/main" id="{40E9F5EA-884C-A897-B5E5-6BEA7F189E23}"/>
                </a:ext>
              </a:extLst>
            </p:cNvPr>
            <p:cNvPicPr>
              <a:picLocks noChangeAspect="1"/>
            </p:cNvPicPr>
            <p:nvPr/>
          </p:nvPicPr>
          <p:blipFill>
            <a:blip r:embed="rId9"/>
            <a:stretch>
              <a:fillRect/>
            </a:stretch>
          </p:blipFill>
          <p:spPr>
            <a:xfrm>
              <a:off x="7695036" y="849393"/>
              <a:ext cx="3576649" cy="2418220"/>
            </a:xfrm>
            <a:prstGeom prst="rect">
              <a:avLst/>
            </a:prstGeom>
          </p:spPr>
        </p:pic>
        <p:sp>
          <p:nvSpPr>
            <p:cNvPr id="5" name="Freccia destra 4">
              <a:extLst>
                <a:ext uri="{FF2B5EF4-FFF2-40B4-BE49-F238E27FC236}">
                  <a16:creationId xmlns:a16="http://schemas.microsoft.com/office/drawing/2014/main" id="{F26BB61C-6C9F-FFD2-741C-2FADC1611383}"/>
                </a:ext>
              </a:extLst>
            </p:cNvPr>
            <p:cNvSpPr/>
            <p:nvPr/>
          </p:nvSpPr>
          <p:spPr>
            <a:xfrm>
              <a:off x="9009882" y="1523921"/>
              <a:ext cx="468923" cy="2292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destra 5">
              <a:extLst>
                <a:ext uri="{FF2B5EF4-FFF2-40B4-BE49-F238E27FC236}">
                  <a16:creationId xmlns:a16="http://schemas.microsoft.com/office/drawing/2014/main" id="{F7FDEF21-953B-59E0-ABE8-17B33879F2F2}"/>
                </a:ext>
              </a:extLst>
            </p:cNvPr>
            <p:cNvSpPr/>
            <p:nvPr/>
          </p:nvSpPr>
          <p:spPr>
            <a:xfrm rot="10800000">
              <a:off x="9874164" y="2036691"/>
              <a:ext cx="468923" cy="2292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8" name="Immagine 7" descr="Immagine che contiene diagramma, linea, disegno&#10;&#10;Descrizione generata automaticamente">
            <a:extLst>
              <a:ext uri="{FF2B5EF4-FFF2-40B4-BE49-F238E27FC236}">
                <a16:creationId xmlns:a16="http://schemas.microsoft.com/office/drawing/2014/main" id="{42F7FA95-E1FC-B97A-85BE-9F349857B1F9}"/>
              </a:ext>
            </a:extLst>
          </p:cNvPr>
          <p:cNvPicPr>
            <a:picLocks noChangeAspect="1"/>
          </p:cNvPicPr>
          <p:nvPr/>
        </p:nvPicPr>
        <p:blipFill rotWithShape="1">
          <a:blip r:embed="rId10"/>
          <a:srcRect t="8422" b="8692"/>
          <a:stretch/>
        </p:blipFill>
        <p:spPr>
          <a:xfrm>
            <a:off x="4196518" y="743708"/>
            <a:ext cx="3166521" cy="2307706"/>
          </a:xfrm>
          <a:prstGeom prst="rect">
            <a:avLst/>
          </a:prstGeom>
        </p:spPr>
      </p:pic>
    </p:spTree>
    <p:extLst>
      <p:ext uri="{BB962C8B-B14F-4D97-AF65-F5344CB8AC3E}">
        <p14:creationId xmlns:p14="http://schemas.microsoft.com/office/powerpoint/2010/main" val="192266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8207724-C0AB-692A-AF95-D0F1FB17937E}"/>
            </a:ext>
          </a:extLst>
        </p:cNvPr>
        <p:cNvGrpSpPr/>
        <p:nvPr/>
      </p:nvGrpSpPr>
      <p:grpSpPr>
        <a:xfrm>
          <a:off x="0" y="0"/>
          <a:ext cx="0" cy="0"/>
          <a:chOff x="0" y="0"/>
          <a:chExt cx="0" cy="0"/>
        </a:xfrm>
      </p:grpSpPr>
      <p:sp>
        <p:nvSpPr>
          <p:cNvPr id="12" name="CasellaDiTesto 11">
            <a:extLst>
              <a:ext uri="{FF2B5EF4-FFF2-40B4-BE49-F238E27FC236}">
                <a16:creationId xmlns:a16="http://schemas.microsoft.com/office/drawing/2014/main" id="{830A64A5-9F62-2323-59D1-584457845EE2}"/>
              </a:ext>
            </a:extLst>
          </p:cNvPr>
          <p:cNvSpPr txBox="1"/>
          <p:nvPr/>
        </p:nvSpPr>
        <p:spPr>
          <a:xfrm>
            <a:off x="1403500" y="246508"/>
            <a:ext cx="8494698" cy="769441"/>
          </a:xfrm>
          <a:prstGeom prst="rect">
            <a:avLst/>
          </a:prstGeom>
          <a:noFill/>
        </p:spPr>
        <p:txBody>
          <a:bodyPr wrap="none" rtlCol="0">
            <a:spAutoFit/>
          </a:bodyPr>
          <a:lstStyle/>
          <a:p>
            <a:r>
              <a:rPr lang="it-IT" sz="4400" u="sng" dirty="0" err="1">
                <a:latin typeface="+mj-lt"/>
                <a:ea typeface="+mj-ea"/>
                <a:cs typeface="+mj-cs"/>
              </a:rPr>
              <a:t>Fluxgate</a:t>
            </a:r>
            <a:r>
              <a:rPr lang="it-IT" sz="4400" u="sng" dirty="0">
                <a:latin typeface="+mj-lt"/>
                <a:ea typeface="+mj-ea"/>
                <a:cs typeface="+mj-cs"/>
              </a:rPr>
              <a:t> </a:t>
            </a:r>
            <a:r>
              <a:rPr lang="it-IT" sz="4400" u="sng" dirty="0" err="1">
                <a:latin typeface="+mj-lt"/>
                <a:ea typeface="+mj-ea"/>
                <a:cs typeface="+mj-cs"/>
              </a:rPr>
              <a:t>Magnetometer</a:t>
            </a:r>
            <a:r>
              <a:rPr lang="it-IT" sz="4400" u="sng" dirty="0">
                <a:latin typeface="+mj-lt"/>
                <a:ea typeface="+mj-ea"/>
                <a:cs typeface="+mj-cs"/>
              </a:rPr>
              <a:t> Applications</a:t>
            </a:r>
          </a:p>
        </p:txBody>
      </p:sp>
      <p:pic>
        <p:nvPicPr>
          <p:cNvPr id="13" name="Immagine 12" descr="Immagine che contiene testo, schermata, interno, design&#10;&#10;Descrizione generata automaticamente">
            <a:extLst>
              <a:ext uri="{FF2B5EF4-FFF2-40B4-BE49-F238E27FC236}">
                <a16:creationId xmlns:a16="http://schemas.microsoft.com/office/drawing/2014/main" id="{DE2CC768-66C6-B895-A6FA-68F610102595}"/>
              </a:ext>
            </a:extLst>
          </p:cNvPr>
          <p:cNvPicPr>
            <a:picLocks noChangeAspect="1"/>
          </p:cNvPicPr>
          <p:nvPr/>
        </p:nvPicPr>
        <p:blipFill>
          <a:blip r:embed="rId2">
            <a:extLst>
              <a:ext uri="{28A0092B-C50C-407E-A947-70E740481C1C}">
                <a14:useLocalDpi xmlns:a14="http://schemas.microsoft.com/office/drawing/2010/main" val="0"/>
              </a:ext>
            </a:extLst>
          </a:blip>
          <a:srcRect b="69654"/>
          <a:stretch/>
        </p:blipFill>
        <p:spPr>
          <a:xfrm>
            <a:off x="4854942" y="3562987"/>
            <a:ext cx="3822863" cy="2772789"/>
          </a:xfrm>
          <a:prstGeom prst="rect">
            <a:avLst/>
          </a:prstGeom>
        </p:spPr>
      </p:pic>
      <p:sp>
        <p:nvSpPr>
          <p:cNvPr id="14" name="CasellaDiTesto 13">
            <a:extLst>
              <a:ext uri="{FF2B5EF4-FFF2-40B4-BE49-F238E27FC236}">
                <a16:creationId xmlns:a16="http://schemas.microsoft.com/office/drawing/2014/main" id="{2E237D4C-5113-DB21-A765-11188E2C937D}"/>
              </a:ext>
            </a:extLst>
          </p:cNvPr>
          <p:cNvSpPr txBox="1"/>
          <p:nvPr/>
        </p:nvSpPr>
        <p:spPr>
          <a:xfrm>
            <a:off x="4910249" y="6341399"/>
            <a:ext cx="3390911" cy="400110"/>
          </a:xfrm>
          <a:prstGeom prst="rect">
            <a:avLst/>
          </a:prstGeom>
          <a:noFill/>
        </p:spPr>
        <p:txBody>
          <a:bodyPr wrap="square">
            <a:spAutoFit/>
          </a:bodyPr>
          <a:lstStyle/>
          <a:p>
            <a:r>
              <a:rPr lang="it-IT" sz="1000" b="0" i="0" dirty="0">
                <a:effectLst/>
                <a:latin typeface="Times New Roman" panose="02020603050405020304" pitchFamily="18" charset="0"/>
                <a:cs typeface="Times New Roman" panose="02020603050405020304" pitchFamily="18" charset="0"/>
              </a:rPr>
              <a:t>C</a:t>
            </a:r>
            <a:r>
              <a:rPr lang="it-IT" sz="1000" b="0" dirty="0">
                <a:effectLst/>
                <a:latin typeface="Times New Roman" panose="02020603050405020304" pitchFamily="18" charset="0"/>
                <a:cs typeface="Times New Roman" panose="02020603050405020304" pitchFamily="18" charset="0"/>
              </a:rPr>
              <a:t>. Trigona et </a:t>
            </a:r>
            <a:r>
              <a:rPr lang="it-IT" sz="1000" dirty="0">
                <a:latin typeface="Times New Roman" panose="02020603050405020304" pitchFamily="18" charset="0"/>
                <a:cs typeface="Times New Roman" panose="02020603050405020304" pitchFamily="18" charset="0"/>
              </a:rPr>
              <a:t>A</a:t>
            </a:r>
            <a:r>
              <a:rPr lang="it-IT" sz="1000" b="0" dirty="0">
                <a:effectLst/>
                <a:latin typeface="Times New Roman" panose="02020603050405020304" pitchFamily="18" charset="0"/>
                <a:cs typeface="Times New Roman" panose="02020603050405020304" pitchFamily="18" charset="0"/>
              </a:rPr>
              <a:t>l. </a:t>
            </a:r>
            <a:r>
              <a:rPr lang="it-IT" sz="1000" b="0" i="0" dirty="0">
                <a:effectLst/>
                <a:latin typeface="Times New Roman" panose="02020603050405020304" pitchFamily="18" charset="0"/>
                <a:cs typeface="Times New Roman" panose="02020603050405020304" pitchFamily="18" charset="0"/>
              </a:rPr>
              <a:t>in </a:t>
            </a:r>
            <a:r>
              <a:rPr lang="it-IT" sz="1000" b="0" dirty="0">
                <a:effectLst/>
                <a:latin typeface="Times New Roman" panose="02020603050405020304" pitchFamily="18" charset="0"/>
                <a:cs typeface="Times New Roman" panose="02020603050405020304" pitchFamily="18" charset="0"/>
              </a:rPr>
              <a:t>IEEE </a:t>
            </a:r>
            <a:r>
              <a:rPr lang="it-IT" sz="1000" b="0" dirty="0" err="1">
                <a:effectLst/>
                <a:latin typeface="Times New Roman" panose="02020603050405020304" pitchFamily="18" charset="0"/>
                <a:cs typeface="Times New Roman" panose="02020603050405020304" pitchFamily="18" charset="0"/>
              </a:rPr>
              <a:t>Transactions</a:t>
            </a:r>
            <a:r>
              <a:rPr lang="it-IT" sz="1000" b="0" dirty="0">
                <a:effectLst/>
                <a:latin typeface="Times New Roman" panose="02020603050405020304" pitchFamily="18" charset="0"/>
                <a:cs typeface="Times New Roman" panose="02020603050405020304" pitchFamily="18" charset="0"/>
              </a:rPr>
              <a:t> on </a:t>
            </a:r>
            <a:r>
              <a:rPr lang="it-IT" sz="1000" b="0" dirty="0" err="1">
                <a:effectLst/>
                <a:latin typeface="Times New Roman" panose="02020603050405020304" pitchFamily="18" charset="0"/>
                <a:cs typeface="Times New Roman" panose="02020603050405020304" pitchFamily="18" charset="0"/>
              </a:rPr>
              <a:t>Instrumentation</a:t>
            </a:r>
            <a:r>
              <a:rPr lang="it-IT" sz="1000" b="0" dirty="0">
                <a:effectLst/>
                <a:latin typeface="Times New Roman" panose="02020603050405020304" pitchFamily="18" charset="0"/>
                <a:cs typeface="Times New Roman" panose="02020603050405020304" pitchFamily="18" charset="0"/>
              </a:rPr>
              <a:t> and </a:t>
            </a:r>
            <a:r>
              <a:rPr lang="it-IT" sz="1000" b="0" dirty="0" err="1">
                <a:effectLst/>
                <a:latin typeface="Times New Roman" panose="02020603050405020304" pitchFamily="18" charset="0"/>
                <a:cs typeface="Times New Roman" panose="02020603050405020304" pitchFamily="18" charset="0"/>
              </a:rPr>
              <a:t>Measurement</a:t>
            </a:r>
            <a:r>
              <a:rPr lang="it-IT" sz="1000" b="0" dirty="0">
                <a:effectLst/>
                <a:latin typeface="Times New Roman" panose="02020603050405020304" pitchFamily="18" charset="0"/>
                <a:cs typeface="Times New Roman" panose="02020603050405020304" pitchFamily="18" charset="0"/>
              </a:rPr>
              <a:t>, </a:t>
            </a:r>
            <a:r>
              <a:rPr lang="it-IT" sz="1000" b="0" i="0" dirty="0">
                <a:effectLst/>
                <a:latin typeface="Times New Roman" panose="02020603050405020304" pitchFamily="18" charset="0"/>
                <a:cs typeface="Times New Roman" panose="02020603050405020304" pitchFamily="18" charset="0"/>
              </a:rPr>
              <a:t>vol. 67, no. 4, pp. 971-980, April 2018</a:t>
            </a:r>
            <a:endParaRPr lang="it-IT" sz="1000" dirty="0">
              <a:latin typeface="Times New Roman" panose="02020603050405020304" pitchFamily="18" charset="0"/>
              <a:cs typeface="Times New Roman" panose="02020603050405020304" pitchFamily="18" charset="0"/>
            </a:endParaRPr>
          </a:p>
        </p:txBody>
      </p:sp>
      <p:pic>
        <p:nvPicPr>
          <p:cNvPr id="16" name="Immagine 15">
            <a:extLst>
              <a:ext uri="{FF2B5EF4-FFF2-40B4-BE49-F238E27FC236}">
                <a16:creationId xmlns:a16="http://schemas.microsoft.com/office/drawing/2014/main" id="{4DF84720-A326-7C11-C066-4799A7EB91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59444" y="71436"/>
            <a:ext cx="864000" cy="864000"/>
          </a:xfrm>
          <a:prstGeom prst="rect">
            <a:avLst/>
          </a:prstGeom>
        </p:spPr>
      </p:pic>
      <p:pic>
        <p:nvPicPr>
          <p:cNvPr id="22" name="Immagine 21">
            <a:extLst>
              <a:ext uri="{FF2B5EF4-FFF2-40B4-BE49-F238E27FC236}">
                <a16:creationId xmlns:a16="http://schemas.microsoft.com/office/drawing/2014/main" id="{F0D48D39-3537-5927-B790-9E9C32796A50}"/>
              </a:ext>
            </a:extLst>
          </p:cNvPr>
          <p:cNvPicPr>
            <a:picLocks noChangeAspect="1"/>
          </p:cNvPicPr>
          <p:nvPr/>
        </p:nvPicPr>
        <p:blipFill>
          <a:blip r:embed="rId4"/>
          <a:srcRect l="50682"/>
          <a:stretch/>
        </p:blipFill>
        <p:spPr>
          <a:xfrm>
            <a:off x="8570894" y="3695317"/>
            <a:ext cx="3535452" cy="2601838"/>
          </a:xfrm>
          <a:prstGeom prst="rect">
            <a:avLst/>
          </a:prstGeom>
        </p:spPr>
      </p:pic>
      <p:pic>
        <p:nvPicPr>
          <p:cNvPr id="23" name="Immagine 22">
            <a:extLst>
              <a:ext uri="{FF2B5EF4-FFF2-40B4-BE49-F238E27FC236}">
                <a16:creationId xmlns:a16="http://schemas.microsoft.com/office/drawing/2014/main" id="{6A7C36C0-75C0-A54F-B9DA-380A931DBD55}"/>
              </a:ext>
            </a:extLst>
          </p:cNvPr>
          <p:cNvPicPr>
            <a:picLocks noChangeAspect="1"/>
          </p:cNvPicPr>
          <p:nvPr/>
        </p:nvPicPr>
        <p:blipFill>
          <a:blip r:embed="rId5"/>
          <a:stretch>
            <a:fillRect/>
          </a:stretch>
        </p:blipFill>
        <p:spPr>
          <a:xfrm>
            <a:off x="44244" y="2741533"/>
            <a:ext cx="4863465" cy="3579495"/>
          </a:xfrm>
          <a:prstGeom prst="rect">
            <a:avLst/>
          </a:prstGeom>
        </p:spPr>
      </p:pic>
      <p:sp>
        <p:nvSpPr>
          <p:cNvPr id="24" name="CasellaDiTesto 23">
            <a:extLst>
              <a:ext uri="{FF2B5EF4-FFF2-40B4-BE49-F238E27FC236}">
                <a16:creationId xmlns:a16="http://schemas.microsoft.com/office/drawing/2014/main" id="{E1F79942-6324-E1E9-F41F-18A69AE74427}"/>
              </a:ext>
            </a:extLst>
          </p:cNvPr>
          <p:cNvSpPr txBox="1"/>
          <p:nvPr/>
        </p:nvSpPr>
        <p:spPr>
          <a:xfrm>
            <a:off x="5220455" y="1142972"/>
            <a:ext cx="5118165" cy="1384995"/>
          </a:xfrm>
          <a:prstGeom prst="rect">
            <a:avLst/>
          </a:prstGeom>
          <a:noFill/>
        </p:spPr>
        <p:txBody>
          <a:bodyPr wrap="square" rtlCol="0">
            <a:spAutoFit/>
          </a:bodyPr>
          <a:lstStyle/>
          <a:p>
            <a:pPr marL="285750" indent="-285750">
              <a:buFont typeface="Arial" panose="020B0604020202020204" pitchFamily="34" charset="0"/>
              <a:buChar char="•"/>
            </a:pPr>
            <a:r>
              <a:rPr lang="en-AU" sz="2800" dirty="0" err="1"/>
              <a:t>Fettin</a:t>
            </a:r>
            <a:r>
              <a:rPr lang="en-AU" sz="2800" dirty="0"/>
              <a:t> detection inside brain for neurodegenerative </a:t>
            </a:r>
            <a:r>
              <a:rPr lang="en-AU" sz="2800" dirty="0" err="1"/>
              <a:t>deseases</a:t>
            </a:r>
            <a:endParaRPr lang="en-AU" sz="2800" dirty="0"/>
          </a:p>
        </p:txBody>
      </p:sp>
      <p:sp>
        <p:nvSpPr>
          <p:cNvPr id="25" name="CasellaDiTesto 24">
            <a:extLst>
              <a:ext uri="{FF2B5EF4-FFF2-40B4-BE49-F238E27FC236}">
                <a16:creationId xmlns:a16="http://schemas.microsoft.com/office/drawing/2014/main" id="{823D4461-CBD8-E11D-7F8E-FEE70BC38273}"/>
              </a:ext>
            </a:extLst>
          </p:cNvPr>
          <p:cNvSpPr txBox="1"/>
          <p:nvPr/>
        </p:nvSpPr>
        <p:spPr>
          <a:xfrm>
            <a:off x="5220455" y="2542715"/>
            <a:ext cx="5118165" cy="954107"/>
          </a:xfrm>
          <a:prstGeom prst="rect">
            <a:avLst/>
          </a:prstGeom>
          <a:noFill/>
        </p:spPr>
        <p:txBody>
          <a:bodyPr wrap="square" rtlCol="0">
            <a:spAutoFit/>
          </a:bodyPr>
          <a:lstStyle/>
          <a:p>
            <a:pPr marL="285750" indent="-285750">
              <a:buFont typeface="Arial" panose="020B0604020202020204" pitchFamily="34" charset="0"/>
              <a:buChar char="•"/>
            </a:pPr>
            <a:r>
              <a:rPr lang="en-AU" sz="2800" dirty="0"/>
              <a:t>Volcanic ash fallout estimation</a:t>
            </a:r>
          </a:p>
        </p:txBody>
      </p:sp>
      <p:sp>
        <p:nvSpPr>
          <p:cNvPr id="26" name="CasellaDiTesto 25">
            <a:extLst>
              <a:ext uri="{FF2B5EF4-FFF2-40B4-BE49-F238E27FC236}">
                <a16:creationId xmlns:a16="http://schemas.microsoft.com/office/drawing/2014/main" id="{F6346FF4-AA80-7061-F0CA-E872DF3B6A02}"/>
              </a:ext>
            </a:extLst>
          </p:cNvPr>
          <p:cNvSpPr txBox="1"/>
          <p:nvPr/>
        </p:nvSpPr>
        <p:spPr>
          <a:xfrm>
            <a:off x="8582891" y="6349016"/>
            <a:ext cx="3255542" cy="400110"/>
          </a:xfrm>
          <a:prstGeom prst="rect">
            <a:avLst/>
          </a:prstGeom>
          <a:noFill/>
        </p:spPr>
        <p:txBody>
          <a:bodyPr wrap="square">
            <a:spAutoFit/>
          </a:bodyPr>
          <a:lstStyle/>
          <a:p>
            <a:r>
              <a:rPr lang="it-IT" sz="1000" i="1" dirty="0">
                <a:effectLst/>
                <a:latin typeface="Times"/>
              </a:rPr>
              <a:t>B. Ando1 et Al. 2008 - IEEE International </a:t>
            </a:r>
            <a:r>
              <a:rPr lang="it-IT" sz="1000" i="1" dirty="0" err="1">
                <a:effectLst/>
                <a:latin typeface="Times"/>
              </a:rPr>
              <a:t>Instrumentation</a:t>
            </a:r>
            <a:r>
              <a:rPr lang="it-IT" sz="1000" i="1" dirty="0">
                <a:effectLst/>
                <a:latin typeface="Times"/>
              </a:rPr>
              <a:t> and</a:t>
            </a:r>
            <a:r>
              <a:rPr lang="it-IT" sz="1000" dirty="0">
                <a:latin typeface="Times"/>
              </a:rPr>
              <a:t> </a:t>
            </a:r>
            <a:r>
              <a:rPr lang="it-IT" sz="1000" i="1" dirty="0" err="1">
                <a:effectLst/>
                <a:latin typeface="Times"/>
              </a:rPr>
              <a:t>Measurement</a:t>
            </a:r>
            <a:r>
              <a:rPr lang="it-IT" sz="1000" i="1" dirty="0">
                <a:effectLst/>
                <a:latin typeface="Times"/>
              </a:rPr>
              <a:t> Technology Conference</a:t>
            </a:r>
            <a:endParaRPr lang="it-IT" sz="1000" dirty="0">
              <a:effectLst/>
              <a:latin typeface="Times"/>
            </a:endParaRPr>
          </a:p>
        </p:txBody>
      </p:sp>
      <p:sp>
        <p:nvSpPr>
          <p:cNvPr id="27" name="Rettangolo 26">
            <a:extLst>
              <a:ext uri="{FF2B5EF4-FFF2-40B4-BE49-F238E27FC236}">
                <a16:creationId xmlns:a16="http://schemas.microsoft.com/office/drawing/2014/main" id="{A123499B-B106-ADD2-B1D4-6725F2446A18}"/>
              </a:ext>
            </a:extLst>
          </p:cNvPr>
          <p:cNvSpPr/>
          <p:nvPr/>
        </p:nvSpPr>
        <p:spPr>
          <a:xfrm>
            <a:off x="11731558" y="6430702"/>
            <a:ext cx="391886" cy="355862"/>
          </a:xfrm>
          <a:prstGeom prst="rect">
            <a:avLst/>
          </a:prstGeom>
          <a:solidFill>
            <a:srgbClr val="FFC100"/>
          </a:solidFill>
          <a:ln>
            <a:solidFill>
              <a:srgbClr val="FFC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9</a:t>
            </a:r>
          </a:p>
        </p:txBody>
      </p:sp>
    </p:spTree>
    <p:extLst>
      <p:ext uri="{BB962C8B-B14F-4D97-AF65-F5344CB8AC3E}">
        <p14:creationId xmlns:p14="http://schemas.microsoft.com/office/powerpoint/2010/main" val="3694752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 name="CasellaDiTesto 36">
            <a:extLst>
              <a:ext uri="{FF2B5EF4-FFF2-40B4-BE49-F238E27FC236}">
                <a16:creationId xmlns:a16="http://schemas.microsoft.com/office/drawing/2014/main" id="{329025D3-3757-78C2-735F-542741A559E9}"/>
              </a:ext>
            </a:extLst>
          </p:cNvPr>
          <p:cNvSpPr txBox="1"/>
          <p:nvPr/>
        </p:nvSpPr>
        <p:spPr>
          <a:xfrm>
            <a:off x="1396561" y="351342"/>
            <a:ext cx="6233373" cy="769441"/>
          </a:xfrm>
          <a:prstGeom prst="rect">
            <a:avLst/>
          </a:prstGeom>
          <a:noFill/>
        </p:spPr>
        <p:txBody>
          <a:bodyPr wrap="none" rtlCol="0">
            <a:spAutoFit/>
          </a:bodyPr>
          <a:lstStyle/>
          <a:p>
            <a:r>
              <a:rPr lang="it-IT" sz="4400" dirty="0" err="1"/>
              <a:t>Iron</a:t>
            </a:r>
            <a:r>
              <a:rPr lang="it-IT" sz="4400" dirty="0"/>
              <a:t> </a:t>
            </a:r>
            <a:r>
              <a:rPr lang="it-IT" sz="4400" dirty="0" err="1"/>
              <a:t>Oxide</a:t>
            </a:r>
            <a:r>
              <a:rPr lang="it-IT" sz="4400" dirty="0"/>
              <a:t> </a:t>
            </a:r>
            <a:r>
              <a:rPr lang="it-IT" sz="4400" dirty="0" err="1"/>
              <a:t>Nanoparticles</a:t>
            </a:r>
            <a:endParaRPr lang="it-IT" sz="4400" dirty="0"/>
          </a:p>
        </p:txBody>
      </p:sp>
      <p:grpSp>
        <p:nvGrpSpPr>
          <p:cNvPr id="6" name="Gruppo 5">
            <a:extLst>
              <a:ext uri="{FF2B5EF4-FFF2-40B4-BE49-F238E27FC236}">
                <a16:creationId xmlns:a16="http://schemas.microsoft.com/office/drawing/2014/main" id="{B321BB54-103F-1430-1ABF-3AEF5484B801}"/>
              </a:ext>
            </a:extLst>
          </p:cNvPr>
          <p:cNvGrpSpPr/>
          <p:nvPr/>
        </p:nvGrpSpPr>
        <p:grpSpPr>
          <a:xfrm>
            <a:off x="405105" y="1414510"/>
            <a:ext cx="6924209" cy="4905649"/>
            <a:chOff x="405105" y="1414510"/>
            <a:chExt cx="6924209" cy="4905649"/>
          </a:xfrm>
        </p:grpSpPr>
        <p:pic>
          <p:nvPicPr>
            <p:cNvPr id="137" name="Immagine 136" descr="Immagine che contiene testo, Proprietà materiale, bottiglia, interno&#10;&#10;Descrizione generata automaticamente">
              <a:extLst>
                <a:ext uri="{FF2B5EF4-FFF2-40B4-BE49-F238E27FC236}">
                  <a16:creationId xmlns:a16="http://schemas.microsoft.com/office/drawing/2014/main" id="{5D92FA4F-1B86-08BC-1773-26E70583BB9B}"/>
                </a:ext>
              </a:extLst>
            </p:cNvPr>
            <p:cNvPicPr>
              <a:picLocks noChangeAspect="1"/>
            </p:cNvPicPr>
            <p:nvPr/>
          </p:nvPicPr>
          <p:blipFill rotWithShape="1">
            <a:blip r:embed="rId2"/>
            <a:srcRect l="26500" t="5724" r="9534" b="62857"/>
            <a:stretch/>
          </p:blipFill>
          <p:spPr>
            <a:xfrm rot="16200000">
              <a:off x="2187838" y="4672222"/>
              <a:ext cx="2127561" cy="783771"/>
            </a:xfrm>
            <a:prstGeom prst="rect">
              <a:avLst/>
            </a:prstGeom>
            <a:ln>
              <a:solidFill>
                <a:schemeClr val="bg1"/>
              </a:solidFill>
            </a:ln>
          </p:spPr>
        </p:pic>
        <p:pic>
          <p:nvPicPr>
            <p:cNvPr id="138" name="Immagine 137" descr="Immagine che contiene testo, Proprietà materiale, bottiglia, interno&#10;&#10;Descrizione generata automaticamente">
              <a:extLst>
                <a:ext uri="{FF2B5EF4-FFF2-40B4-BE49-F238E27FC236}">
                  <a16:creationId xmlns:a16="http://schemas.microsoft.com/office/drawing/2014/main" id="{E273D8B0-E503-FAAA-2B3A-90829660B7EA}"/>
                </a:ext>
              </a:extLst>
            </p:cNvPr>
            <p:cNvPicPr>
              <a:picLocks noChangeAspect="1"/>
            </p:cNvPicPr>
            <p:nvPr/>
          </p:nvPicPr>
          <p:blipFill rotWithShape="1">
            <a:blip r:embed="rId2"/>
            <a:srcRect l="26613" t="33771" r="9421" b="34810"/>
            <a:stretch/>
          </p:blipFill>
          <p:spPr>
            <a:xfrm rot="16200000">
              <a:off x="3634733" y="4672221"/>
              <a:ext cx="2127561" cy="783771"/>
            </a:xfrm>
            <a:prstGeom prst="rect">
              <a:avLst/>
            </a:prstGeom>
            <a:ln>
              <a:solidFill>
                <a:schemeClr val="bg1"/>
              </a:solidFill>
            </a:ln>
          </p:spPr>
        </p:pic>
        <p:pic>
          <p:nvPicPr>
            <p:cNvPr id="139" name="Immagine 138" descr="Immagine che contiene testo, Proprietà materiale, bottiglia, interno&#10;&#10;Descrizione generata automaticamente">
              <a:extLst>
                <a:ext uri="{FF2B5EF4-FFF2-40B4-BE49-F238E27FC236}">
                  <a16:creationId xmlns:a16="http://schemas.microsoft.com/office/drawing/2014/main" id="{637A8304-4578-5E16-AB53-6A6954A21A2B}"/>
                </a:ext>
              </a:extLst>
            </p:cNvPr>
            <p:cNvPicPr>
              <a:picLocks noChangeAspect="1"/>
            </p:cNvPicPr>
            <p:nvPr/>
          </p:nvPicPr>
          <p:blipFill rotWithShape="1">
            <a:blip r:embed="rId2"/>
            <a:srcRect l="26761" t="60022" r="9273" b="8559"/>
            <a:stretch/>
          </p:blipFill>
          <p:spPr>
            <a:xfrm rot="16200000">
              <a:off x="5125040" y="4672220"/>
              <a:ext cx="2127561" cy="783771"/>
            </a:xfrm>
            <a:prstGeom prst="rect">
              <a:avLst/>
            </a:prstGeom>
            <a:ln>
              <a:solidFill>
                <a:schemeClr val="bg1"/>
              </a:solidFill>
            </a:ln>
          </p:spPr>
        </p:pic>
        <p:grpSp>
          <p:nvGrpSpPr>
            <p:cNvPr id="140" name="Gruppo 139">
              <a:extLst>
                <a:ext uri="{FF2B5EF4-FFF2-40B4-BE49-F238E27FC236}">
                  <a16:creationId xmlns:a16="http://schemas.microsoft.com/office/drawing/2014/main" id="{D5C8054A-FE00-434D-0B59-4C3FD63850A8}"/>
                </a:ext>
              </a:extLst>
            </p:cNvPr>
            <p:cNvGrpSpPr/>
            <p:nvPr/>
          </p:nvGrpSpPr>
          <p:grpSpPr>
            <a:xfrm>
              <a:off x="405105" y="1593103"/>
              <a:ext cx="2039203" cy="4727056"/>
              <a:chOff x="743146" y="1022283"/>
              <a:chExt cx="2346023" cy="5438290"/>
            </a:xfrm>
          </p:grpSpPr>
          <p:grpSp>
            <p:nvGrpSpPr>
              <p:cNvPr id="141" name="Gruppo 140">
                <a:extLst>
                  <a:ext uri="{FF2B5EF4-FFF2-40B4-BE49-F238E27FC236}">
                    <a16:creationId xmlns:a16="http://schemas.microsoft.com/office/drawing/2014/main" id="{41D1905C-EDD7-EB56-8527-07C0D2298954}"/>
                  </a:ext>
                </a:extLst>
              </p:cNvPr>
              <p:cNvGrpSpPr/>
              <p:nvPr/>
            </p:nvGrpSpPr>
            <p:grpSpPr>
              <a:xfrm>
                <a:off x="743146" y="1022283"/>
                <a:ext cx="2346023" cy="4568227"/>
                <a:chOff x="4141252" y="868989"/>
                <a:chExt cx="2346020" cy="4568221"/>
              </a:xfrm>
            </p:grpSpPr>
            <p:grpSp>
              <p:nvGrpSpPr>
                <p:cNvPr id="148" name="Gruppo 147">
                  <a:extLst>
                    <a:ext uri="{FF2B5EF4-FFF2-40B4-BE49-F238E27FC236}">
                      <a16:creationId xmlns:a16="http://schemas.microsoft.com/office/drawing/2014/main" id="{455F2B9D-BBA5-1AF5-1836-CA31D76BD5AF}"/>
                    </a:ext>
                  </a:extLst>
                </p:cNvPr>
                <p:cNvGrpSpPr/>
                <p:nvPr/>
              </p:nvGrpSpPr>
              <p:grpSpPr>
                <a:xfrm>
                  <a:off x="4141252" y="2272812"/>
                  <a:ext cx="2346020" cy="3164398"/>
                  <a:chOff x="5572487" y="2978493"/>
                  <a:chExt cx="2346021" cy="3164401"/>
                </a:xfrm>
              </p:grpSpPr>
              <p:pic>
                <p:nvPicPr>
                  <p:cNvPr id="168" name="Immagine 167">
                    <a:extLst>
                      <a:ext uri="{FF2B5EF4-FFF2-40B4-BE49-F238E27FC236}">
                        <a16:creationId xmlns:a16="http://schemas.microsoft.com/office/drawing/2014/main" id="{172723F7-C2C0-1ACC-3EE7-70423DA7D725}"/>
                      </a:ext>
                    </a:extLst>
                  </p:cNvPr>
                  <p:cNvPicPr>
                    <a:picLocks noChangeAspect="1"/>
                  </p:cNvPicPr>
                  <p:nvPr/>
                </p:nvPicPr>
                <p:blipFill>
                  <a:blip r:embed="rId3"/>
                  <a:stretch>
                    <a:fillRect/>
                  </a:stretch>
                </p:blipFill>
                <p:spPr>
                  <a:xfrm>
                    <a:off x="5826919" y="4536878"/>
                    <a:ext cx="2000728" cy="1602976"/>
                  </a:xfrm>
                  <a:prstGeom prst="rect">
                    <a:avLst/>
                  </a:prstGeom>
                  <a:ln>
                    <a:noFill/>
                  </a:ln>
                </p:spPr>
              </p:pic>
              <p:pic>
                <p:nvPicPr>
                  <p:cNvPr id="169" name="Immagine 168">
                    <a:extLst>
                      <a:ext uri="{FF2B5EF4-FFF2-40B4-BE49-F238E27FC236}">
                        <a16:creationId xmlns:a16="http://schemas.microsoft.com/office/drawing/2014/main" id="{D1447B22-319E-A47F-0E5D-0FDD7CDAD79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contrast="100000"/>
                            </a14:imgEffect>
                          </a14:imgLayer>
                        </a14:imgProps>
                      </a:ext>
                    </a:extLst>
                  </a:blip>
                  <a:stretch>
                    <a:fillRect/>
                  </a:stretch>
                </p:blipFill>
                <p:spPr>
                  <a:xfrm>
                    <a:off x="5572488" y="2978492"/>
                    <a:ext cx="2346021" cy="3164400"/>
                  </a:xfrm>
                  <a:prstGeom prst="rect">
                    <a:avLst/>
                  </a:prstGeom>
                  <a:ln>
                    <a:noFill/>
                  </a:ln>
                </p:spPr>
              </p:pic>
              <p:pic>
                <p:nvPicPr>
                  <p:cNvPr id="170" name="Immagine 169" descr="Immagine che contiene nero, oscurità&#10;&#10;Descrizione generata automaticamente">
                    <a:extLst>
                      <a:ext uri="{FF2B5EF4-FFF2-40B4-BE49-F238E27FC236}">
                        <a16:creationId xmlns:a16="http://schemas.microsoft.com/office/drawing/2014/main" id="{37BC2A3D-8738-8C85-6D0C-E2A4C9EDDDD3}"/>
                      </a:ext>
                    </a:extLst>
                  </p:cNvPr>
                  <p:cNvPicPr>
                    <a:picLocks noChangeAspect="1"/>
                  </p:cNvPicPr>
                  <p:nvPr/>
                </p:nvPicPr>
                <p:blipFill>
                  <a:blip r:embed="rId6"/>
                  <a:stretch>
                    <a:fillRect/>
                  </a:stretch>
                </p:blipFill>
                <p:spPr>
                  <a:xfrm>
                    <a:off x="5826919" y="4790016"/>
                    <a:ext cx="1995985" cy="469900"/>
                  </a:xfrm>
                  <a:prstGeom prst="rect">
                    <a:avLst/>
                  </a:prstGeom>
                  <a:ln>
                    <a:noFill/>
                  </a:ln>
                </p:spPr>
              </p:pic>
              <p:pic>
                <p:nvPicPr>
                  <p:cNvPr id="171" name="Immagine 170" descr="Immagine che contiene schermata, bianco e nero, design, monocromatico&#10;&#10;Descrizione generata automaticamente">
                    <a:extLst>
                      <a:ext uri="{FF2B5EF4-FFF2-40B4-BE49-F238E27FC236}">
                        <a16:creationId xmlns:a16="http://schemas.microsoft.com/office/drawing/2014/main" id="{E8FB7600-000A-F7D3-18C5-A53E86977B07}"/>
                      </a:ext>
                    </a:extLst>
                  </p:cNvPr>
                  <p:cNvPicPr>
                    <a:picLocks noChangeAspect="1"/>
                  </p:cNvPicPr>
                  <p:nvPr/>
                </p:nvPicPr>
                <p:blipFill>
                  <a:blip r:embed="rId7"/>
                  <a:stretch>
                    <a:fillRect/>
                  </a:stretch>
                </p:blipFill>
                <p:spPr>
                  <a:xfrm>
                    <a:off x="6390313" y="5578804"/>
                    <a:ext cx="869196" cy="469900"/>
                  </a:xfrm>
                  <a:prstGeom prst="rect">
                    <a:avLst/>
                  </a:prstGeom>
                  <a:ln>
                    <a:noFill/>
                  </a:ln>
                </p:spPr>
              </p:pic>
            </p:grpSp>
            <p:sp>
              <p:nvSpPr>
                <p:cNvPr id="149" name="Nuvola 148">
                  <a:extLst>
                    <a:ext uri="{FF2B5EF4-FFF2-40B4-BE49-F238E27FC236}">
                      <a16:creationId xmlns:a16="http://schemas.microsoft.com/office/drawing/2014/main" id="{2D5410C0-71F9-2B75-EDA6-BD1A2630E2BE}"/>
                    </a:ext>
                  </a:extLst>
                </p:cNvPr>
                <p:cNvSpPr/>
                <p:nvPr/>
              </p:nvSpPr>
              <p:spPr>
                <a:xfrm>
                  <a:off x="5143392" y="4813316"/>
                  <a:ext cx="483861" cy="376361"/>
                </a:xfrm>
                <a:prstGeom prst="cloud">
                  <a:avLst/>
                </a:prstGeom>
                <a:solidFill>
                  <a:srgbClr val="FF0000"/>
                </a:solidFill>
                <a:ln>
                  <a:noFill/>
                </a:ln>
                <a:scene3d>
                  <a:camera prst="orthographicFront"/>
                  <a:lightRig rig="threePt" dir="t"/>
                </a:scene3d>
                <a:sp3d>
                  <a:bevelT/>
                  <a:bevelB/>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endParaRPr>
                </a:p>
              </p:txBody>
            </p:sp>
            <p:sp>
              <p:nvSpPr>
                <p:cNvPr id="150" name="Triangolo 149">
                  <a:extLst>
                    <a:ext uri="{FF2B5EF4-FFF2-40B4-BE49-F238E27FC236}">
                      <a16:creationId xmlns:a16="http://schemas.microsoft.com/office/drawing/2014/main" id="{554C0CEE-6777-AFCA-60F0-D3A5BDC36AF8}"/>
                    </a:ext>
                  </a:extLst>
                </p:cNvPr>
                <p:cNvSpPr/>
                <p:nvPr/>
              </p:nvSpPr>
              <p:spPr>
                <a:xfrm rot="10800000">
                  <a:off x="5125555" y="868989"/>
                  <a:ext cx="536237" cy="4077817"/>
                </a:xfrm>
                <a:prstGeom prst="triangle">
                  <a:avLst/>
                </a:prstGeom>
                <a:solidFill>
                  <a:srgbClr val="FF0000"/>
                </a:solidFill>
                <a:ln>
                  <a:noFill/>
                </a:ln>
                <a:scene3d>
                  <a:camera prst="orthographicFront"/>
                  <a:lightRig rig="twoPt" dir="t"/>
                </a:scene3d>
                <a:sp3d extrusionH="76200" contourW="12700" prstMaterial="plastic">
                  <a:bevelT w="165100" prst="coolSlant"/>
                  <a:bevelB/>
                  <a:contourClr>
                    <a:srgbClr val="C00000"/>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dirty="0">
                    <a:solidFill>
                      <a:schemeClr val="tx1"/>
                    </a:solidFill>
                  </a:endParaRPr>
                </a:p>
              </p:txBody>
            </p:sp>
            <p:grpSp>
              <p:nvGrpSpPr>
                <p:cNvPr id="151" name="Gruppo 150">
                  <a:extLst>
                    <a:ext uri="{FF2B5EF4-FFF2-40B4-BE49-F238E27FC236}">
                      <a16:creationId xmlns:a16="http://schemas.microsoft.com/office/drawing/2014/main" id="{FC14F637-4C97-43C6-6F60-FBD3582315D6}"/>
                    </a:ext>
                  </a:extLst>
                </p:cNvPr>
                <p:cNvGrpSpPr/>
                <p:nvPr/>
              </p:nvGrpSpPr>
              <p:grpSpPr>
                <a:xfrm>
                  <a:off x="4530413" y="4120436"/>
                  <a:ext cx="1726521" cy="858293"/>
                  <a:chOff x="4443771" y="5134535"/>
                  <a:chExt cx="1726522" cy="858294"/>
                </a:xfrm>
              </p:grpSpPr>
              <p:sp>
                <p:nvSpPr>
                  <p:cNvPr id="152" name="Ovale 151">
                    <a:extLst>
                      <a:ext uri="{FF2B5EF4-FFF2-40B4-BE49-F238E27FC236}">
                        <a16:creationId xmlns:a16="http://schemas.microsoft.com/office/drawing/2014/main" id="{1C4506CC-FAE3-E091-79BE-CDEA629A5ADC}"/>
                      </a:ext>
                    </a:extLst>
                  </p:cNvPr>
                  <p:cNvSpPr/>
                  <p:nvPr/>
                </p:nvSpPr>
                <p:spPr>
                  <a:xfrm>
                    <a:off x="5707599" y="5588596"/>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3" name="Ovale 152">
                    <a:extLst>
                      <a:ext uri="{FF2B5EF4-FFF2-40B4-BE49-F238E27FC236}">
                        <a16:creationId xmlns:a16="http://schemas.microsoft.com/office/drawing/2014/main" id="{2BCE81D7-5039-7850-BA07-3D80C7F76D10}"/>
                      </a:ext>
                    </a:extLst>
                  </p:cNvPr>
                  <p:cNvSpPr/>
                  <p:nvPr/>
                </p:nvSpPr>
                <p:spPr>
                  <a:xfrm>
                    <a:off x="6098344" y="5917415"/>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4" name="Ovale 153">
                    <a:extLst>
                      <a:ext uri="{FF2B5EF4-FFF2-40B4-BE49-F238E27FC236}">
                        <a16:creationId xmlns:a16="http://schemas.microsoft.com/office/drawing/2014/main" id="{384555A0-D586-8E1E-D264-B8C705B2F8C9}"/>
                      </a:ext>
                    </a:extLst>
                  </p:cNvPr>
                  <p:cNvSpPr/>
                  <p:nvPr/>
                </p:nvSpPr>
                <p:spPr>
                  <a:xfrm>
                    <a:off x="4667624" y="5626136"/>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5" name="Ovale 154">
                    <a:extLst>
                      <a:ext uri="{FF2B5EF4-FFF2-40B4-BE49-F238E27FC236}">
                        <a16:creationId xmlns:a16="http://schemas.microsoft.com/office/drawing/2014/main" id="{C4077251-D807-A07E-6A29-5F4BAC29D9C4}"/>
                      </a:ext>
                    </a:extLst>
                  </p:cNvPr>
                  <p:cNvSpPr/>
                  <p:nvPr/>
                </p:nvSpPr>
                <p:spPr>
                  <a:xfrm>
                    <a:off x="4935082" y="5663843"/>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6" name="Ovale 155">
                    <a:extLst>
                      <a:ext uri="{FF2B5EF4-FFF2-40B4-BE49-F238E27FC236}">
                        <a16:creationId xmlns:a16="http://schemas.microsoft.com/office/drawing/2014/main" id="{21D770BF-E5C8-E3AE-BBA7-D0EDC8D588E8}"/>
                      </a:ext>
                    </a:extLst>
                  </p:cNvPr>
                  <p:cNvSpPr/>
                  <p:nvPr/>
                </p:nvSpPr>
                <p:spPr>
                  <a:xfrm>
                    <a:off x="4693679" y="5879708"/>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7" name="Ovale 156">
                    <a:extLst>
                      <a:ext uri="{FF2B5EF4-FFF2-40B4-BE49-F238E27FC236}">
                        <a16:creationId xmlns:a16="http://schemas.microsoft.com/office/drawing/2014/main" id="{FF14E924-B27A-038B-31C0-AAF064C337CF}"/>
                      </a:ext>
                    </a:extLst>
                  </p:cNvPr>
                  <p:cNvSpPr/>
                  <p:nvPr/>
                </p:nvSpPr>
                <p:spPr>
                  <a:xfrm>
                    <a:off x="4603320" y="5198962"/>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8" name="Ovale 157">
                    <a:extLst>
                      <a:ext uri="{FF2B5EF4-FFF2-40B4-BE49-F238E27FC236}">
                        <a16:creationId xmlns:a16="http://schemas.microsoft.com/office/drawing/2014/main" id="{DC3729D0-C0D3-AEBC-208F-BAD15E7FD10B}"/>
                      </a:ext>
                    </a:extLst>
                  </p:cNvPr>
                  <p:cNvSpPr/>
                  <p:nvPr/>
                </p:nvSpPr>
                <p:spPr>
                  <a:xfrm>
                    <a:off x="6015828" y="5438999"/>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59" name="Ovale 158">
                    <a:extLst>
                      <a:ext uri="{FF2B5EF4-FFF2-40B4-BE49-F238E27FC236}">
                        <a16:creationId xmlns:a16="http://schemas.microsoft.com/office/drawing/2014/main" id="{34E07BA4-CE0C-D243-173D-BB505F292BFE}"/>
                      </a:ext>
                    </a:extLst>
                  </p:cNvPr>
                  <p:cNvSpPr/>
                  <p:nvPr/>
                </p:nvSpPr>
                <p:spPr>
                  <a:xfrm>
                    <a:off x="5881452" y="5701550"/>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0" name="Ovale 159">
                    <a:extLst>
                      <a:ext uri="{FF2B5EF4-FFF2-40B4-BE49-F238E27FC236}">
                        <a16:creationId xmlns:a16="http://schemas.microsoft.com/office/drawing/2014/main" id="{EF71795E-C532-9CE7-CD23-704269ECCD68}"/>
                      </a:ext>
                    </a:extLst>
                  </p:cNvPr>
                  <p:cNvSpPr/>
                  <p:nvPr/>
                </p:nvSpPr>
                <p:spPr>
                  <a:xfrm>
                    <a:off x="5437394" y="5379923"/>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1" name="Ovale 160">
                    <a:extLst>
                      <a:ext uri="{FF2B5EF4-FFF2-40B4-BE49-F238E27FC236}">
                        <a16:creationId xmlns:a16="http://schemas.microsoft.com/office/drawing/2014/main" id="{63075894-6BDF-F9C3-5730-EA8B90AFE678}"/>
                      </a:ext>
                    </a:extLst>
                  </p:cNvPr>
                  <p:cNvSpPr/>
                  <p:nvPr/>
                </p:nvSpPr>
                <p:spPr>
                  <a:xfrm>
                    <a:off x="5624889" y="5787569"/>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2" name="Ovale 161">
                    <a:extLst>
                      <a:ext uri="{FF2B5EF4-FFF2-40B4-BE49-F238E27FC236}">
                        <a16:creationId xmlns:a16="http://schemas.microsoft.com/office/drawing/2014/main" id="{5454335E-854F-1F5C-AF24-E75B5343698F}"/>
                      </a:ext>
                    </a:extLst>
                  </p:cNvPr>
                  <p:cNvSpPr/>
                  <p:nvPr/>
                </p:nvSpPr>
                <p:spPr>
                  <a:xfrm>
                    <a:off x="4443772" y="580429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3" name="Ovale 162">
                    <a:extLst>
                      <a:ext uri="{FF2B5EF4-FFF2-40B4-BE49-F238E27FC236}">
                        <a16:creationId xmlns:a16="http://schemas.microsoft.com/office/drawing/2014/main" id="{60B394DE-0733-ABB6-EDCF-198A050FC126}"/>
                      </a:ext>
                    </a:extLst>
                  </p:cNvPr>
                  <p:cNvSpPr/>
                  <p:nvPr/>
                </p:nvSpPr>
                <p:spPr>
                  <a:xfrm>
                    <a:off x="4443771" y="546190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4" name="Ovale 163">
                    <a:extLst>
                      <a:ext uri="{FF2B5EF4-FFF2-40B4-BE49-F238E27FC236}">
                        <a16:creationId xmlns:a16="http://schemas.microsoft.com/office/drawing/2014/main" id="{D2682049-5754-0CFB-9C0C-672615059CFC}"/>
                      </a:ext>
                    </a:extLst>
                  </p:cNvPr>
                  <p:cNvSpPr/>
                  <p:nvPr/>
                </p:nvSpPr>
                <p:spPr>
                  <a:xfrm>
                    <a:off x="5907899" y="5134535"/>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5" name="Ovale 164">
                    <a:extLst>
                      <a:ext uri="{FF2B5EF4-FFF2-40B4-BE49-F238E27FC236}">
                        <a16:creationId xmlns:a16="http://schemas.microsoft.com/office/drawing/2014/main" id="{08D6D04D-F81C-F73A-7F59-FF2AD48626C7}"/>
                      </a:ext>
                    </a:extLst>
                  </p:cNvPr>
                  <p:cNvSpPr/>
                  <p:nvPr/>
                </p:nvSpPr>
                <p:spPr>
                  <a:xfrm>
                    <a:off x="5733780" y="5339414"/>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6" name="Ovale 165">
                    <a:extLst>
                      <a:ext uri="{FF2B5EF4-FFF2-40B4-BE49-F238E27FC236}">
                        <a16:creationId xmlns:a16="http://schemas.microsoft.com/office/drawing/2014/main" id="{C6C6A222-C073-638A-FAE8-1078B541C4FD}"/>
                      </a:ext>
                    </a:extLst>
                  </p:cNvPr>
                  <p:cNvSpPr/>
                  <p:nvPr/>
                </p:nvSpPr>
                <p:spPr>
                  <a:xfrm>
                    <a:off x="5006537" y="5172802"/>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67" name="Ovale 166">
                    <a:extLst>
                      <a:ext uri="{FF2B5EF4-FFF2-40B4-BE49-F238E27FC236}">
                        <a16:creationId xmlns:a16="http://schemas.microsoft.com/office/drawing/2014/main" id="{51C7F3AC-5461-E88E-33A1-61933D41E2FC}"/>
                      </a:ext>
                    </a:extLst>
                  </p:cNvPr>
                  <p:cNvSpPr/>
                  <p:nvPr/>
                </p:nvSpPr>
                <p:spPr>
                  <a:xfrm>
                    <a:off x="4908772" y="5335601"/>
                    <a:ext cx="71949" cy="75414"/>
                  </a:xfrm>
                  <a:prstGeom prst="ellipse">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grpSp>
          </p:grpSp>
          <p:sp>
            <p:nvSpPr>
              <p:cNvPr id="142" name="CasellaDiTesto 141">
                <a:extLst>
                  <a:ext uri="{FF2B5EF4-FFF2-40B4-BE49-F238E27FC236}">
                    <a16:creationId xmlns:a16="http://schemas.microsoft.com/office/drawing/2014/main" id="{754D031F-106C-EE2F-2E61-3D7EF0DDAE8F}"/>
                  </a:ext>
                </a:extLst>
              </p:cNvPr>
              <p:cNvSpPr txBox="1"/>
              <p:nvPr/>
            </p:nvSpPr>
            <p:spPr>
              <a:xfrm>
                <a:off x="2018960" y="5929446"/>
                <a:ext cx="752354" cy="531127"/>
              </a:xfrm>
              <a:prstGeom prst="rect">
                <a:avLst/>
              </a:prstGeom>
              <a:noFill/>
              <a:ln>
                <a:solidFill>
                  <a:schemeClr val="tx1"/>
                </a:solidFill>
              </a:ln>
            </p:spPr>
            <p:txBody>
              <a:bodyPr wrap="square" rtlCol="0">
                <a:spAutoFit/>
              </a:bodyPr>
              <a:lstStyle/>
              <a:p>
                <a:pPr algn="ctr"/>
                <a:r>
                  <a:rPr lang="it-IT" sz="1200" dirty="0"/>
                  <a:t>Iron target</a:t>
                </a:r>
              </a:p>
            </p:txBody>
          </p:sp>
          <p:sp>
            <p:nvSpPr>
              <p:cNvPr id="143" name="CasellaDiTesto 142">
                <a:extLst>
                  <a:ext uri="{FF2B5EF4-FFF2-40B4-BE49-F238E27FC236}">
                    <a16:creationId xmlns:a16="http://schemas.microsoft.com/office/drawing/2014/main" id="{9C110E8A-8D0C-347D-1892-ECBD55F204FC}"/>
                  </a:ext>
                </a:extLst>
              </p:cNvPr>
              <p:cNvSpPr txBox="1"/>
              <p:nvPr/>
            </p:nvSpPr>
            <p:spPr>
              <a:xfrm>
                <a:off x="913837" y="5850575"/>
                <a:ext cx="635845" cy="318676"/>
              </a:xfrm>
              <a:prstGeom prst="rect">
                <a:avLst/>
              </a:prstGeom>
              <a:noFill/>
              <a:ln>
                <a:solidFill>
                  <a:schemeClr val="tx1"/>
                </a:solidFill>
              </a:ln>
            </p:spPr>
            <p:txBody>
              <a:bodyPr wrap="square" rtlCol="0">
                <a:spAutoFit/>
              </a:bodyPr>
              <a:lstStyle/>
              <a:p>
                <a:r>
                  <a:rPr lang="it-IT" sz="1200" dirty="0"/>
                  <a:t>NPs</a:t>
                </a:r>
              </a:p>
            </p:txBody>
          </p:sp>
          <p:sp>
            <p:nvSpPr>
              <p:cNvPr id="144" name="CasellaDiTesto 143">
                <a:extLst>
                  <a:ext uri="{FF2B5EF4-FFF2-40B4-BE49-F238E27FC236}">
                    <a16:creationId xmlns:a16="http://schemas.microsoft.com/office/drawing/2014/main" id="{FD5B8636-2D0A-F358-16AC-60F042E2D6D9}"/>
                  </a:ext>
                </a:extLst>
              </p:cNvPr>
              <p:cNvSpPr txBox="1"/>
              <p:nvPr/>
            </p:nvSpPr>
            <p:spPr>
              <a:xfrm>
                <a:off x="795768" y="1299948"/>
                <a:ext cx="716293" cy="531127"/>
              </a:xfrm>
              <a:prstGeom prst="rect">
                <a:avLst/>
              </a:prstGeom>
              <a:noFill/>
              <a:ln>
                <a:solidFill>
                  <a:schemeClr val="tx1"/>
                </a:solidFill>
              </a:ln>
            </p:spPr>
            <p:txBody>
              <a:bodyPr wrap="square" rtlCol="0">
                <a:spAutoFit/>
              </a:bodyPr>
              <a:lstStyle/>
              <a:p>
                <a:pPr algn="ctr"/>
                <a:r>
                  <a:rPr lang="it-IT" sz="1200" dirty="0"/>
                  <a:t>Laser beam</a:t>
                </a:r>
              </a:p>
            </p:txBody>
          </p:sp>
          <p:cxnSp>
            <p:nvCxnSpPr>
              <p:cNvPr id="145" name="Connettore 2 144">
                <a:extLst>
                  <a:ext uri="{FF2B5EF4-FFF2-40B4-BE49-F238E27FC236}">
                    <a16:creationId xmlns:a16="http://schemas.microsoft.com/office/drawing/2014/main" id="{7EE57B02-B033-BC12-A4AB-E8AE59F79534}"/>
                  </a:ext>
                </a:extLst>
              </p:cNvPr>
              <p:cNvCxnSpPr>
                <a:cxnSpLocks/>
                <a:stCxn id="142" idx="0"/>
                <a:endCxn id="171" idx="2"/>
              </p:cNvCxnSpPr>
              <p:nvPr/>
            </p:nvCxnSpPr>
            <p:spPr>
              <a:xfrm flipH="1" flipV="1">
                <a:off x="1995570" y="5496322"/>
                <a:ext cx="399566" cy="433124"/>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46" name="Connettore 2 145">
                <a:extLst>
                  <a:ext uri="{FF2B5EF4-FFF2-40B4-BE49-F238E27FC236}">
                    <a16:creationId xmlns:a16="http://schemas.microsoft.com/office/drawing/2014/main" id="{818852FA-94F9-2546-0360-F115588961A5}"/>
                  </a:ext>
                </a:extLst>
              </p:cNvPr>
              <p:cNvCxnSpPr>
                <a:cxnSpLocks/>
                <a:stCxn id="143" idx="0"/>
                <a:endCxn id="156" idx="4"/>
              </p:cNvCxnSpPr>
              <p:nvPr/>
            </p:nvCxnSpPr>
            <p:spPr>
              <a:xfrm flipV="1">
                <a:off x="1231760" y="5094317"/>
                <a:ext cx="186429" cy="756257"/>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cxnSp>
            <p:nvCxnSpPr>
              <p:cNvPr id="147" name="Connettore 2 146">
                <a:extLst>
                  <a:ext uri="{FF2B5EF4-FFF2-40B4-BE49-F238E27FC236}">
                    <a16:creationId xmlns:a16="http://schemas.microsoft.com/office/drawing/2014/main" id="{8E9D1B8B-1831-FB08-DB38-BF0A2D51538B}"/>
                  </a:ext>
                </a:extLst>
              </p:cNvPr>
              <p:cNvCxnSpPr>
                <a:cxnSpLocks/>
                <a:stCxn id="144" idx="2"/>
              </p:cNvCxnSpPr>
              <p:nvPr/>
            </p:nvCxnSpPr>
            <p:spPr>
              <a:xfrm>
                <a:off x="1153913" y="1831075"/>
                <a:ext cx="613108" cy="354596"/>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grpSp>
          <p:nvGrpSpPr>
            <p:cNvPr id="172" name="Gruppo 171">
              <a:extLst>
                <a:ext uri="{FF2B5EF4-FFF2-40B4-BE49-F238E27FC236}">
                  <a16:creationId xmlns:a16="http://schemas.microsoft.com/office/drawing/2014/main" id="{E60F5A4C-126E-9D3A-93F2-B65604A33F72}"/>
                </a:ext>
              </a:extLst>
            </p:cNvPr>
            <p:cNvGrpSpPr/>
            <p:nvPr/>
          </p:nvGrpSpPr>
          <p:grpSpPr>
            <a:xfrm>
              <a:off x="2632523" y="1941154"/>
              <a:ext cx="3957044" cy="1097925"/>
              <a:chOff x="5674987" y="3765549"/>
              <a:chExt cx="8207315" cy="2277209"/>
            </a:xfrm>
          </p:grpSpPr>
          <p:sp>
            <p:nvSpPr>
              <p:cNvPr id="173" name="CasellaDiTesto 172">
                <a:extLst>
                  <a:ext uri="{FF2B5EF4-FFF2-40B4-BE49-F238E27FC236}">
                    <a16:creationId xmlns:a16="http://schemas.microsoft.com/office/drawing/2014/main" id="{F46DE9E2-15E9-E009-E87F-91C1BC88D684}"/>
                  </a:ext>
                </a:extLst>
              </p:cNvPr>
              <p:cNvSpPr txBox="1"/>
              <p:nvPr/>
            </p:nvSpPr>
            <p:spPr>
              <a:xfrm>
                <a:off x="12355702" y="5434102"/>
                <a:ext cx="961529" cy="542606"/>
              </a:xfrm>
              <a:prstGeom prst="rect">
                <a:avLst/>
              </a:prstGeom>
              <a:noFill/>
              <a:ln>
                <a:solidFill>
                  <a:schemeClr val="tx1"/>
                </a:solidFill>
              </a:ln>
            </p:spPr>
            <p:txBody>
              <a:bodyPr wrap="none" rtlCol="0">
                <a:spAutoFit/>
              </a:bodyPr>
              <a:lstStyle/>
              <a:p>
                <a:r>
                  <a:rPr lang="it-IT" sz="1100" dirty="0"/>
                  <a:t>GSH</a:t>
                </a:r>
              </a:p>
            </p:txBody>
          </p:sp>
          <p:grpSp>
            <p:nvGrpSpPr>
              <p:cNvPr id="174" name="Gruppo 173">
                <a:extLst>
                  <a:ext uri="{FF2B5EF4-FFF2-40B4-BE49-F238E27FC236}">
                    <a16:creationId xmlns:a16="http://schemas.microsoft.com/office/drawing/2014/main" id="{EC1C4568-51B4-889C-2EAF-26A1CD6890FA}"/>
                  </a:ext>
                </a:extLst>
              </p:cNvPr>
              <p:cNvGrpSpPr/>
              <p:nvPr/>
            </p:nvGrpSpPr>
            <p:grpSpPr>
              <a:xfrm>
                <a:off x="5674987" y="3765549"/>
                <a:ext cx="8207315" cy="2277209"/>
                <a:chOff x="5674987" y="3765549"/>
                <a:chExt cx="8207315" cy="2277209"/>
              </a:xfrm>
            </p:grpSpPr>
            <p:sp>
              <p:nvSpPr>
                <p:cNvPr id="175" name="CasellaDiTesto 174">
                  <a:extLst>
                    <a:ext uri="{FF2B5EF4-FFF2-40B4-BE49-F238E27FC236}">
                      <a16:creationId xmlns:a16="http://schemas.microsoft.com/office/drawing/2014/main" id="{CEF8924B-DEEE-18D6-EDF0-963B0F6B5E4B}"/>
                    </a:ext>
                  </a:extLst>
                </p:cNvPr>
                <p:cNvSpPr txBox="1"/>
                <p:nvPr/>
              </p:nvSpPr>
              <p:spPr>
                <a:xfrm>
                  <a:off x="6301839" y="5429425"/>
                  <a:ext cx="1247463" cy="542606"/>
                </a:xfrm>
                <a:prstGeom prst="rect">
                  <a:avLst/>
                </a:prstGeom>
                <a:noFill/>
                <a:ln>
                  <a:solidFill>
                    <a:schemeClr val="tx1"/>
                  </a:solidFill>
                </a:ln>
              </p:spPr>
              <p:txBody>
                <a:bodyPr wrap="none" rtlCol="0">
                  <a:spAutoFit/>
                </a:bodyPr>
                <a:lstStyle/>
                <a:p>
                  <a:r>
                    <a:rPr lang="it-IT" sz="1100" dirty="0"/>
                    <a:t>Citrate</a:t>
                  </a:r>
                </a:p>
              </p:txBody>
            </p:sp>
            <p:sp>
              <p:nvSpPr>
                <p:cNvPr id="176" name="CasellaDiTesto 175">
                  <a:extLst>
                    <a:ext uri="{FF2B5EF4-FFF2-40B4-BE49-F238E27FC236}">
                      <a16:creationId xmlns:a16="http://schemas.microsoft.com/office/drawing/2014/main" id="{630C7E6F-3125-5842-53F4-915EE1B2E57A}"/>
                    </a:ext>
                  </a:extLst>
                </p:cNvPr>
                <p:cNvSpPr txBox="1"/>
                <p:nvPr/>
              </p:nvSpPr>
              <p:spPr>
                <a:xfrm>
                  <a:off x="9375628" y="5500152"/>
                  <a:ext cx="905010" cy="542606"/>
                </a:xfrm>
                <a:prstGeom prst="rect">
                  <a:avLst/>
                </a:prstGeom>
                <a:noFill/>
                <a:ln>
                  <a:solidFill>
                    <a:schemeClr val="tx1"/>
                  </a:solidFill>
                </a:ln>
              </p:spPr>
              <p:txBody>
                <a:bodyPr wrap="none" rtlCol="0">
                  <a:spAutoFit/>
                </a:bodyPr>
                <a:lstStyle/>
                <a:p>
                  <a:r>
                    <a:rPr lang="it-IT" sz="1100" dirty="0"/>
                    <a:t>H</a:t>
                  </a:r>
                  <a:r>
                    <a:rPr lang="it-IT" sz="1100" baseline="-25000" dirty="0"/>
                    <a:t>2</a:t>
                  </a:r>
                  <a:r>
                    <a:rPr lang="it-IT" sz="1100" dirty="0"/>
                    <a:t>O</a:t>
                  </a:r>
                </a:p>
              </p:txBody>
            </p:sp>
            <p:sp>
              <p:nvSpPr>
                <p:cNvPr id="177" name="Parentesi graffa aperta 176">
                  <a:extLst>
                    <a:ext uri="{FF2B5EF4-FFF2-40B4-BE49-F238E27FC236}">
                      <a16:creationId xmlns:a16="http://schemas.microsoft.com/office/drawing/2014/main" id="{D062FC4C-A961-801B-1ADC-CE2461D44142}"/>
                    </a:ext>
                  </a:extLst>
                </p:cNvPr>
                <p:cNvSpPr/>
                <p:nvPr/>
              </p:nvSpPr>
              <p:spPr>
                <a:xfrm rot="5400000">
                  <a:off x="9170957" y="269579"/>
                  <a:ext cx="1215376" cy="8207315"/>
                </a:xfrm>
                <a:prstGeom prst="leftBrace">
                  <a:avLst/>
                </a:prstGeom>
                <a:ln w="38100">
                  <a:solidFill>
                    <a:schemeClr val="tx1"/>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it-IT" sz="800"/>
                </a:p>
              </p:txBody>
            </p:sp>
            <p:sp>
              <p:nvSpPr>
                <p:cNvPr id="178" name="Ovale 177">
                  <a:extLst>
                    <a:ext uri="{FF2B5EF4-FFF2-40B4-BE49-F238E27FC236}">
                      <a16:creationId xmlns:a16="http://schemas.microsoft.com/office/drawing/2014/main" id="{CFBD3B7D-CAAF-E07B-78DF-93C0EB622D94}"/>
                    </a:ext>
                  </a:extLst>
                </p:cNvPr>
                <p:cNvSpPr/>
                <p:nvPr/>
              </p:nvSpPr>
              <p:spPr>
                <a:xfrm>
                  <a:off x="6823579" y="4940813"/>
                  <a:ext cx="193696" cy="20025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79" name="Ovale 178">
                  <a:extLst>
                    <a:ext uri="{FF2B5EF4-FFF2-40B4-BE49-F238E27FC236}">
                      <a16:creationId xmlns:a16="http://schemas.microsoft.com/office/drawing/2014/main" id="{7D48FF85-0AB5-7740-6610-01C93511EE6F}"/>
                    </a:ext>
                  </a:extLst>
                </p:cNvPr>
                <p:cNvSpPr/>
                <p:nvPr/>
              </p:nvSpPr>
              <p:spPr>
                <a:xfrm>
                  <a:off x="12776835" y="4934362"/>
                  <a:ext cx="193696" cy="20025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sp>
              <p:nvSpPr>
                <p:cNvPr id="180" name="Ovale 179">
                  <a:extLst>
                    <a:ext uri="{FF2B5EF4-FFF2-40B4-BE49-F238E27FC236}">
                      <a16:creationId xmlns:a16="http://schemas.microsoft.com/office/drawing/2014/main" id="{E97E0892-9580-54D9-3832-1A1845D0BC62}"/>
                    </a:ext>
                  </a:extLst>
                </p:cNvPr>
                <p:cNvSpPr/>
                <p:nvPr/>
              </p:nvSpPr>
              <p:spPr>
                <a:xfrm>
                  <a:off x="9690778" y="4934853"/>
                  <a:ext cx="193696" cy="20025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grpSp>
        </p:grpSp>
        <p:sp>
          <p:nvSpPr>
            <p:cNvPr id="181" name="Freccia a inversione 180">
              <a:extLst>
                <a:ext uri="{FF2B5EF4-FFF2-40B4-BE49-F238E27FC236}">
                  <a16:creationId xmlns:a16="http://schemas.microsoft.com/office/drawing/2014/main" id="{82E977FA-F57E-18F6-066C-50427D2CDEED}"/>
                </a:ext>
              </a:extLst>
            </p:cNvPr>
            <p:cNvSpPr/>
            <p:nvPr/>
          </p:nvSpPr>
          <p:spPr>
            <a:xfrm>
              <a:off x="1871491" y="1414510"/>
              <a:ext cx="2955462" cy="2912024"/>
            </a:xfrm>
            <a:prstGeom prst="uturnArrow">
              <a:avLst>
                <a:gd name="adj1" fmla="val 1620"/>
                <a:gd name="adj2" fmla="val 7465"/>
                <a:gd name="adj3" fmla="val 10163"/>
                <a:gd name="adj4" fmla="val 10804"/>
                <a:gd name="adj5" fmla="val 18174"/>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800">
                <a:solidFill>
                  <a:schemeClr val="tx1"/>
                </a:solidFill>
              </a:endParaRPr>
            </a:p>
          </p:txBody>
        </p:sp>
        <p:pic>
          <p:nvPicPr>
            <p:cNvPr id="182" name="Immagine 181">
              <a:extLst>
                <a:ext uri="{FF2B5EF4-FFF2-40B4-BE49-F238E27FC236}">
                  <a16:creationId xmlns:a16="http://schemas.microsoft.com/office/drawing/2014/main" id="{92418EF3-A0FD-D12C-B45E-36791368A80A}"/>
                </a:ext>
              </a:extLst>
            </p:cNvPr>
            <p:cNvPicPr>
              <a:picLocks noChangeAspect="1"/>
            </p:cNvPicPr>
            <p:nvPr/>
          </p:nvPicPr>
          <p:blipFill>
            <a:blip r:embed="rId8">
              <a:duotone>
                <a:prstClr val="black"/>
                <a:schemeClr val="tx2">
                  <a:tint val="45000"/>
                  <a:satMod val="400000"/>
                </a:schemeClr>
              </a:duotone>
            </a:blip>
            <a:stretch>
              <a:fillRect/>
            </a:stretch>
          </p:blipFill>
          <p:spPr>
            <a:xfrm>
              <a:off x="2587699" y="3061434"/>
              <a:ext cx="1503502" cy="776534"/>
            </a:xfrm>
            <a:prstGeom prst="rect">
              <a:avLst/>
            </a:prstGeom>
            <a:ln>
              <a:noFill/>
            </a:ln>
          </p:spPr>
        </p:pic>
        <p:pic>
          <p:nvPicPr>
            <p:cNvPr id="183" name="Immagine 182">
              <a:extLst>
                <a:ext uri="{FF2B5EF4-FFF2-40B4-BE49-F238E27FC236}">
                  <a16:creationId xmlns:a16="http://schemas.microsoft.com/office/drawing/2014/main" id="{B11D712B-72BC-BEF4-9610-6808CAA09F6E}"/>
                </a:ext>
              </a:extLst>
            </p:cNvPr>
            <p:cNvPicPr>
              <a:picLocks noChangeAspect="1"/>
            </p:cNvPicPr>
            <p:nvPr/>
          </p:nvPicPr>
          <p:blipFill>
            <a:blip r:embed="rId9">
              <a:duotone>
                <a:prstClr val="black"/>
                <a:schemeClr val="tx2">
                  <a:tint val="45000"/>
                  <a:satMod val="400000"/>
                </a:schemeClr>
              </a:duotone>
            </a:blip>
            <a:stretch>
              <a:fillRect/>
            </a:stretch>
          </p:blipFill>
          <p:spPr>
            <a:xfrm>
              <a:off x="4875251" y="3025308"/>
              <a:ext cx="2454063" cy="755096"/>
            </a:xfrm>
            <a:prstGeom prst="rect">
              <a:avLst/>
            </a:prstGeom>
            <a:ln>
              <a:noFill/>
            </a:ln>
          </p:spPr>
        </p:pic>
      </p:grpSp>
      <p:grpSp>
        <p:nvGrpSpPr>
          <p:cNvPr id="186" name="Gruppo 185">
            <a:extLst>
              <a:ext uri="{FF2B5EF4-FFF2-40B4-BE49-F238E27FC236}">
                <a16:creationId xmlns:a16="http://schemas.microsoft.com/office/drawing/2014/main" id="{C3C65D59-397C-97CB-B211-899F9DE73B12}"/>
              </a:ext>
            </a:extLst>
          </p:cNvPr>
          <p:cNvGrpSpPr/>
          <p:nvPr/>
        </p:nvGrpSpPr>
        <p:grpSpPr>
          <a:xfrm>
            <a:off x="9332267" y="1405325"/>
            <a:ext cx="2779600" cy="5416096"/>
            <a:chOff x="1466333" y="10762266"/>
            <a:chExt cx="4301344" cy="8381243"/>
          </a:xfrm>
        </p:grpSpPr>
        <p:sp>
          <p:nvSpPr>
            <p:cNvPr id="187" name="Rettangolo 186">
              <a:extLst>
                <a:ext uri="{FF2B5EF4-FFF2-40B4-BE49-F238E27FC236}">
                  <a16:creationId xmlns:a16="http://schemas.microsoft.com/office/drawing/2014/main" id="{238C504D-7680-26CD-536F-D21BF9A8E6A0}"/>
                </a:ext>
              </a:extLst>
            </p:cNvPr>
            <p:cNvSpPr/>
            <p:nvPr/>
          </p:nvSpPr>
          <p:spPr>
            <a:xfrm>
              <a:off x="1466333" y="10762266"/>
              <a:ext cx="4064590" cy="83812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00" dirty="0">
                <a:solidFill>
                  <a:schemeClr val="tx1"/>
                </a:solidFill>
              </a:endParaRPr>
            </a:p>
          </p:txBody>
        </p:sp>
        <p:grpSp>
          <p:nvGrpSpPr>
            <p:cNvPr id="188" name="Gruppo 187">
              <a:extLst>
                <a:ext uri="{FF2B5EF4-FFF2-40B4-BE49-F238E27FC236}">
                  <a16:creationId xmlns:a16="http://schemas.microsoft.com/office/drawing/2014/main" id="{52B40D7F-5ADF-B2D3-00D5-27C1427AB256}"/>
                </a:ext>
              </a:extLst>
            </p:cNvPr>
            <p:cNvGrpSpPr/>
            <p:nvPr/>
          </p:nvGrpSpPr>
          <p:grpSpPr>
            <a:xfrm>
              <a:off x="1535830" y="10935110"/>
              <a:ext cx="4231847" cy="7986683"/>
              <a:chOff x="3747957" y="384077"/>
              <a:chExt cx="3374743" cy="6401833"/>
            </a:xfrm>
          </p:grpSpPr>
          <p:pic>
            <p:nvPicPr>
              <p:cNvPr id="190" name="Immagine 189" descr="Immagine che contiene linea, diagramma, design&#10;&#10;Descrizione generata automaticamente">
                <a:extLst>
                  <a:ext uri="{FF2B5EF4-FFF2-40B4-BE49-F238E27FC236}">
                    <a16:creationId xmlns:a16="http://schemas.microsoft.com/office/drawing/2014/main" id="{45874123-B323-8FA2-E798-1E2031582A9D}"/>
                  </a:ext>
                </a:extLst>
              </p:cNvPr>
              <p:cNvPicPr>
                <a:picLocks noChangeAspect="1"/>
              </p:cNvPicPr>
              <p:nvPr/>
            </p:nvPicPr>
            <p:blipFill>
              <a:blip r:embed="rId10">
                <a:extLst>
                  <a:ext uri="{BEBA8EAE-BF5A-486C-A8C5-ECC9F3942E4B}">
                    <a14:imgProps xmlns:a14="http://schemas.microsoft.com/office/drawing/2010/main">
                      <a14:imgLayer r:embed="rId11">
                        <a14:imgEffect>
                          <a14:saturation sat="187000"/>
                        </a14:imgEffect>
                      </a14:imgLayer>
                    </a14:imgProps>
                  </a:ext>
                </a:extLst>
              </a:blip>
              <a:stretch>
                <a:fillRect/>
              </a:stretch>
            </p:blipFill>
            <p:spPr>
              <a:xfrm rot="5400000">
                <a:off x="2471263" y="2804859"/>
                <a:ext cx="5257745" cy="2704358"/>
              </a:xfrm>
              <a:prstGeom prst="rect">
                <a:avLst/>
              </a:prstGeom>
            </p:spPr>
          </p:pic>
          <p:sp>
            <p:nvSpPr>
              <p:cNvPr id="191" name="CasellaDiTesto 190">
                <a:extLst>
                  <a:ext uri="{FF2B5EF4-FFF2-40B4-BE49-F238E27FC236}">
                    <a16:creationId xmlns:a16="http://schemas.microsoft.com/office/drawing/2014/main" id="{077AD9F4-6730-A0F1-19AF-BBDF3C9DB2FD}"/>
                  </a:ext>
                </a:extLst>
              </p:cNvPr>
              <p:cNvSpPr txBox="1"/>
              <p:nvPr/>
            </p:nvSpPr>
            <p:spPr>
              <a:xfrm>
                <a:off x="3804701" y="2091909"/>
                <a:ext cx="1568070" cy="782052"/>
              </a:xfrm>
              <a:prstGeom prst="rect">
                <a:avLst/>
              </a:prstGeom>
              <a:solidFill>
                <a:schemeClr val="bg1"/>
              </a:solidFill>
            </p:spPr>
            <p:txBody>
              <a:bodyPr wrap="square" rtlCol="0">
                <a:spAutoFit/>
              </a:bodyPr>
              <a:lstStyle/>
              <a:p>
                <a:r>
                  <a:rPr lang="it-IT" sz="2000" dirty="0"/>
                  <a:t>Excitation</a:t>
                </a:r>
              </a:p>
              <a:p>
                <a:r>
                  <a:rPr lang="it-IT" sz="2000" dirty="0"/>
                  <a:t>Coil (I</a:t>
                </a:r>
                <a:r>
                  <a:rPr lang="it-IT" sz="2000" baseline="-25000" dirty="0"/>
                  <a:t>e</a:t>
                </a:r>
                <a:r>
                  <a:rPr lang="it-IT" sz="2000" dirty="0"/>
                  <a:t>)</a:t>
                </a:r>
              </a:p>
            </p:txBody>
          </p:sp>
          <p:sp>
            <p:nvSpPr>
              <p:cNvPr id="192" name="CasellaDiTesto 191">
                <a:extLst>
                  <a:ext uri="{FF2B5EF4-FFF2-40B4-BE49-F238E27FC236}">
                    <a16:creationId xmlns:a16="http://schemas.microsoft.com/office/drawing/2014/main" id="{CA7AA658-92DE-1025-BD8E-DAC5F157CC5B}"/>
                  </a:ext>
                </a:extLst>
              </p:cNvPr>
              <p:cNvSpPr txBox="1"/>
              <p:nvPr/>
            </p:nvSpPr>
            <p:spPr>
              <a:xfrm>
                <a:off x="4116664" y="3554718"/>
                <a:ext cx="1223343" cy="714048"/>
              </a:xfrm>
              <a:prstGeom prst="rect">
                <a:avLst/>
              </a:prstGeom>
              <a:solidFill>
                <a:schemeClr val="bg1"/>
              </a:solidFill>
            </p:spPr>
            <p:txBody>
              <a:bodyPr wrap="square" rtlCol="0">
                <a:spAutoFit/>
              </a:bodyPr>
              <a:lstStyle/>
              <a:p>
                <a:r>
                  <a:rPr lang="it-IT" dirty="0"/>
                  <a:t>Pick-up</a:t>
                </a:r>
              </a:p>
              <a:p>
                <a:r>
                  <a:rPr lang="it-IT" dirty="0"/>
                  <a:t>Coil (V</a:t>
                </a:r>
                <a:r>
                  <a:rPr lang="it-IT" baseline="-25000" dirty="0"/>
                  <a:t>out</a:t>
                </a:r>
                <a:r>
                  <a:rPr lang="it-IT" dirty="0"/>
                  <a:t>)</a:t>
                </a:r>
              </a:p>
            </p:txBody>
          </p:sp>
          <p:sp>
            <p:nvSpPr>
              <p:cNvPr id="193" name="Rettangolo 192">
                <a:extLst>
                  <a:ext uri="{FF2B5EF4-FFF2-40B4-BE49-F238E27FC236}">
                    <a16:creationId xmlns:a16="http://schemas.microsoft.com/office/drawing/2014/main" id="{0F49F66C-CC21-4DD0-A073-5D6EFBDD67A2}"/>
                  </a:ext>
                </a:extLst>
              </p:cNvPr>
              <p:cNvSpPr/>
              <p:nvPr/>
            </p:nvSpPr>
            <p:spPr>
              <a:xfrm>
                <a:off x="6075052" y="5608320"/>
                <a:ext cx="330856" cy="509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50" dirty="0">
                  <a:solidFill>
                    <a:schemeClr val="tx1"/>
                  </a:solidFill>
                </a:endParaRPr>
              </a:p>
            </p:txBody>
          </p:sp>
          <p:sp>
            <p:nvSpPr>
              <p:cNvPr id="194" name="Rettangolo 193">
                <a:extLst>
                  <a:ext uri="{FF2B5EF4-FFF2-40B4-BE49-F238E27FC236}">
                    <a16:creationId xmlns:a16="http://schemas.microsoft.com/office/drawing/2014/main" id="{A3D2D25D-34DE-6215-08A9-C1EA351AA484}"/>
                  </a:ext>
                </a:extLst>
              </p:cNvPr>
              <p:cNvSpPr/>
              <p:nvPr/>
            </p:nvSpPr>
            <p:spPr>
              <a:xfrm>
                <a:off x="4288282" y="5530191"/>
                <a:ext cx="557397" cy="509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1050" dirty="0">
                  <a:solidFill>
                    <a:schemeClr val="tx1"/>
                  </a:solidFill>
                </a:endParaRPr>
              </a:p>
            </p:txBody>
          </p:sp>
          <p:cxnSp>
            <p:nvCxnSpPr>
              <p:cNvPr id="195" name="Connettore 2 194">
                <a:extLst>
                  <a:ext uri="{FF2B5EF4-FFF2-40B4-BE49-F238E27FC236}">
                    <a16:creationId xmlns:a16="http://schemas.microsoft.com/office/drawing/2014/main" id="{0B0175F6-A389-4B30-9259-E2D70877F3CF}"/>
                  </a:ext>
                </a:extLst>
              </p:cNvPr>
              <p:cNvCxnSpPr/>
              <p:nvPr/>
            </p:nvCxnSpPr>
            <p:spPr>
              <a:xfrm>
                <a:off x="5750309" y="1924122"/>
                <a:ext cx="0" cy="4461451"/>
              </a:xfrm>
              <a:prstGeom prst="straightConnector1">
                <a:avLst/>
              </a:prstGeom>
              <a:ln w="76200">
                <a:solidFill>
                  <a:schemeClr val="accent1">
                    <a:lumMod val="75000"/>
                  </a:schemeClr>
                </a:solidFill>
                <a:tailEnd type="triangle"/>
              </a:ln>
            </p:spPr>
            <p:style>
              <a:lnRef idx="2">
                <a:schemeClr val="dk1"/>
              </a:lnRef>
              <a:fillRef idx="0">
                <a:schemeClr val="dk1"/>
              </a:fillRef>
              <a:effectRef idx="1">
                <a:schemeClr val="dk1"/>
              </a:effectRef>
              <a:fontRef idx="minor">
                <a:schemeClr val="tx1"/>
              </a:fontRef>
            </p:style>
          </p:cxnSp>
          <p:grpSp>
            <p:nvGrpSpPr>
              <p:cNvPr id="196" name="Gruppo 195">
                <a:extLst>
                  <a:ext uri="{FF2B5EF4-FFF2-40B4-BE49-F238E27FC236}">
                    <a16:creationId xmlns:a16="http://schemas.microsoft.com/office/drawing/2014/main" id="{E5F13ABA-ED78-086E-89BB-7221281CF8E8}"/>
                  </a:ext>
                </a:extLst>
              </p:cNvPr>
              <p:cNvGrpSpPr/>
              <p:nvPr/>
            </p:nvGrpSpPr>
            <p:grpSpPr>
              <a:xfrm>
                <a:off x="5356881" y="384077"/>
                <a:ext cx="1765819" cy="1164307"/>
                <a:chOff x="5356881" y="384077"/>
                <a:chExt cx="1765819" cy="1164307"/>
              </a:xfrm>
            </p:grpSpPr>
            <p:sp>
              <p:nvSpPr>
                <p:cNvPr id="197" name="Freccia in su 30">
                  <a:extLst>
                    <a:ext uri="{FF2B5EF4-FFF2-40B4-BE49-F238E27FC236}">
                      <a16:creationId xmlns:a16="http://schemas.microsoft.com/office/drawing/2014/main" id="{0376D742-BBE0-97A1-1E41-7AED2EC819B4}"/>
                    </a:ext>
                  </a:extLst>
                </p:cNvPr>
                <p:cNvSpPr/>
                <p:nvPr/>
              </p:nvSpPr>
              <p:spPr>
                <a:xfrm flipV="1">
                  <a:off x="5356881" y="711805"/>
                  <a:ext cx="820171" cy="836579"/>
                </a:xfrm>
                <a:prstGeom prst="upArrow">
                  <a:avLst/>
                </a:prstGeom>
                <a:solidFill>
                  <a:srgbClr val="C00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50">
                    <a:solidFill>
                      <a:schemeClr val="tx1"/>
                    </a:solidFill>
                  </a:endParaRPr>
                </a:p>
              </p:txBody>
            </p:sp>
            <mc:AlternateContent xmlns:mc="http://schemas.openxmlformats.org/markup-compatibility/2006" xmlns:a14="http://schemas.microsoft.com/office/drawing/2010/main">
              <mc:Choice Requires="a14">
                <p:sp>
                  <p:nvSpPr>
                    <p:cNvPr id="198" name="CasellaDiTesto 197">
                      <a:extLst>
                        <a:ext uri="{FF2B5EF4-FFF2-40B4-BE49-F238E27FC236}">
                          <a16:creationId xmlns:a16="http://schemas.microsoft.com/office/drawing/2014/main" id="{341575F7-81A3-4837-C09E-20ADBD2244BF}"/>
                        </a:ext>
                      </a:extLst>
                    </p:cNvPr>
                    <p:cNvSpPr txBox="1"/>
                    <p:nvPr/>
                  </p:nvSpPr>
                  <p:spPr>
                    <a:xfrm>
                      <a:off x="5746547" y="384077"/>
                      <a:ext cx="1376153" cy="6060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chemeClr val="tx1"/>
                                    </a:solidFill>
                                    <a:latin typeface="Cambria Math" panose="02040503050406030204" pitchFamily="18" charset="0"/>
                                  </a:rPr>
                                </m:ctrlPr>
                              </m:sSubPr>
                              <m:e>
                                <m:r>
                                  <a:rPr lang="it-IT" sz="1400" b="1" i="1" smtClean="0">
                                    <a:solidFill>
                                      <a:schemeClr val="tx1"/>
                                    </a:solidFill>
                                    <a:latin typeface="Cambria Math" panose="02040503050406030204" pitchFamily="18" charset="0"/>
                                  </a:rPr>
                                  <m:t>𝑯</m:t>
                                </m:r>
                              </m:e>
                              <m:sub>
                                <m:r>
                                  <a:rPr lang="it-IT" sz="1400" b="1" i="1" smtClean="0">
                                    <a:solidFill>
                                      <a:schemeClr val="tx1"/>
                                    </a:solidFill>
                                    <a:latin typeface="Cambria Math" panose="02040503050406030204" pitchFamily="18" charset="0"/>
                                  </a:rPr>
                                  <m:t>𝟎</m:t>
                                </m:r>
                              </m:sub>
                            </m:sSub>
                          </m:oMath>
                        </m:oMathPara>
                      </a14:m>
                      <a:endParaRPr lang="it-IT" sz="3600" b="1" dirty="0">
                        <a:solidFill>
                          <a:schemeClr val="tx1"/>
                        </a:solidFill>
                      </a:endParaRPr>
                    </a:p>
                  </p:txBody>
                </p:sp>
              </mc:Choice>
              <mc:Fallback xmlns="">
                <p:sp>
                  <p:nvSpPr>
                    <p:cNvPr id="198" name="CasellaDiTesto 197">
                      <a:extLst>
                        <a:ext uri="{FF2B5EF4-FFF2-40B4-BE49-F238E27FC236}">
                          <a16:creationId xmlns:a16="http://schemas.microsoft.com/office/drawing/2014/main" id="{341575F7-81A3-4837-C09E-20ADBD2244BF}"/>
                        </a:ext>
                      </a:extLst>
                    </p:cNvPr>
                    <p:cNvSpPr txBox="1">
                      <a:spLocks noRot="1" noChangeAspect="1" noMove="1" noResize="1" noEditPoints="1" noAdjustHandles="1" noChangeArrowheads="1" noChangeShapeType="1" noTextEdit="1"/>
                    </p:cNvSpPr>
                    <p:nvPr/>
                  </p:nvSpPr>
                  <p:spPr>
                    <a:xfrm>
                      <a:off x="5746547" y="384077"/>
                      <a:ext cx="1376153" cy="606012"/>
                    </a:xfrm>
                    <a:prstGeom prst="rect">
                      <a:avLst/>
                    </a:prstGeom>
                    <a:blipFill>
                      <a:blip r:embed="rId12"/>
                      <a:stretch>
                        <a:fillRect/>
                      </a:stretch>
                    </a:blipFill>
                  </p:spPr>
                  <p:txBody>
                    <a:bodyPr/>
                    <a:lstStyle/>
                    <a:p>
                      <a:r>
                        <a:rPr lang="it-IT">
                          <a:noFill/>
                        </a:rPr>
                        <a:t> </a:t>
                      </a:r>
                    </a:p>
                  </p:txBody>
                </p:sp>
              </mc:Fallback>
            </mc:AlternateContent>
          </p:grpSp>
        </p:grpSp>
        <mc:AlternateContent xmlns:mc="http://schemas.openxmlformats.org/markup-compatibility/2006" xmlns:a14="http://schemas.microsoft.com/office/drawing/2010/main">
          <mc:Choice Requires="a14">
            <p:sp>
              <p:nvSpPr>
                <p:cNvPr id="189" name="CasellaDiTesto 188">
                  <a:extLst>
                    <a:ext uri="{FF2B5EF4-FFF2-40B4-BE49-F238E27FC236}">
                      <a16:creationId xmlns:a16="http://schemas.microsoft.com/office/drawing/2014/main" id="{1AB6921C-7BD3-B170-D564-0028D033FBEB}"/>
                    </a:ext>
                  </a:extLst>
                </p:cNvPr>
                <p:cNvSpPr txBox="1"/>
                <p:nvPr/>
              </p:nvSpPr>
              <p:spPr>
                <a:xfrm>
                  <a:off x="4287742" y="12467828"/>
                  <a:ext cx="1424814" cy="756038"/>
                </a:xfrm>
                <a:prstGeom prst="rect">
                  <a:avLst/>
                </a:prstGeom>
                <a:no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it-IT" sz="1400" b="1" i="1" smtClean="0">
                                <a:solidFill>
                                  <a:schemeClr val="tx1"/>
                                </a:solidFill>
                                <a:latin typeface="Cambria Math" panose="02040503050406030204" pitchFamily="18" charset="0"/>
                                <a:cs typeface="Times New Roman" panose="02020603050405020304" pitchFamily="18" charset="0"/>
                              </a:rPr>
                            </m:ctrlPr>
                          </m:sSubPr>
                          <m:e>
                            <m:r>
                              <a:rPr lang="it-IT" sz="1400" b="1" i="1" smtClean="0">
                                <a:solidFill>
                                  <a:schemeClr val="tx1"/>
                                </a:solidFill>
                                <a:latin typeface="Cambria Math" panose="02040503050406030204" pitchFamily="18" charset="0"/>
                                <a:cs typeface="Times New Roman" panose="02020603050405020304" pitchFamily="18" charset="0"/>
                              </a:rPr>
                              <m:t>𝑩</m:t>
                            </m:r>
                          </m:e>
                          <m:sub>
                            <m:r>
                              <a:rPr lang="it-IT" sz="1400" b="1" i="1" smtClean="0">
                                <a:solidFill>
                                  <a:schemeClr val="tx1"/>
                                </a:solidFill>
                                <a:latin typeface="Cambria Math" panose="02040503050406030204" pitchFamily="18" charset="0"/>
                                <a:cs typeface="Times New Roman" panose="02020603050405020304" pitchFamily="18" charset="0"/>
                              </a:rPr>
                              <m:t>𝒆𝒙𝒄</m:t>
                            </m:r>
                          </m:sub>
                        </m:sSub>
                      </m:oMath>
                    </m:oMathPara>
                  </a14:m>
                  <a:endParaRPr lang="it-IT" sz="1400" b="1"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89" name="CasellaDiTesto 188">
                  <a:extLst>
                    <a:ext uri="{FF2B5EF4-FFF2-40B4-BE49-F238E27FC236}">
                      <a16:creationId xmlns:a16="http://schemas.microsoft.com/office/drawing/2014/main" id="{1AB6921C-7BD3-B170-D564-0028D033FBEB}"/>
                    </a:ext>
                  </a:extLst>
                </p:cNvPr>
                <p:cNvSpPr txBox="1">
                  <a:spLocks noRot="1" noChangeAspect="1" noMove="1" noResize="1" noEditPoints="1" noAdjustHandles="1" noChangeArrowheads="1" noChangeShapeType="1" noTextEdit="1"/>
                </p:cNvSpPr>
                <p:nvPr/>
              </p:nvSpPr>
              <p:spPr>
                <a:xfrm>
                  <a:off x="4287742" y="12467828"/>
                  <a:ext cx="1424814" cy="756038"/>
                </a:xfrm>
                <a:prstGeom prst="rect">
                  <a:avLst/>
                </a:prstGeom>
                <a:blipFill>
                  <a:blip r:embed="rId13"/>
                  <a:stretch>
                    <a:fillRect/>
                  </a:stretch>
                </a:blipFill>
                <a:ln>
                  <a:noFill/>
                </a:ln>
              </p:spPr>
              <p:txBody>
                <a:bodyPr/>
                <a:lstStyle/>
                <a:p>
                  <a:r>
                    <a:rPr lang="it-IT">
                      <a:noFill/>
                    </a:rPr>
                    <a:t> </a:t>
                  </a:r>
                </a:p>
              </p:txBody>
            </p:sp>
          </mc:Fallback>
        </mc:AlternateContent>
      </p:grpSp>
      <p:grpSp>
        <p:nvGrpSpPr>
          <p:cNvPr id="2" name="Gruppo 1">
            <a:extLst>
              <a:ext uri="{FF2B5EF4-FFF2-40B4-BE49-F238E27FC236}">
                <a16:creationId xmlns:a16="http://schemas.microsoft.com/office/drawing/2014/main" id="{7C71CFBB-33EC-1242-C3DE-1A0055AED0E0}"/>
              </a:ext>
            </a:extLst>
          </p:cNvPr>
          <p:cNvGrpSpPr/>
          <p:nvPr/>
        </p:nvGrpSpPr>
        <p:grpSpPr>
          <a:xfrm>
            <a:off x="7933706" y="420192"/>
            <a:ext cx="2055850" cy="3140035"/>
            <a:chOff x="2361738" y="11762628"/>
            <a:chExt cx="2543275" cy="3884514"/>
          </a:xfrm>
        </p:grpSpPr>
        <p:grpSp>
          <p:nvGrpSpPr>
            <p:cNvPr id="3" name="Gruppo 2">
              <a:extLst>
                <a:ext uri="{FF2B5EF4-FFF2-40B4-BE49-F238E27FC236}">
                  <a16:creationId xmlns:a16="http://schemas.microsoft.com/office/drawing/2014/main" id="{E8981EC1-A7C2-C912-B00D-BCC1CDD91954}"/>
                </a:ext>
              </a:extLst>
            </p:cNvPr>
            <p:cNvGrpSpPr/>
            <p:nvPr/>
          </p:nvGrpSpPr>
          <p:grpSpPr>
            <a:xfrm>
              <a:off x="2410572" y="12261005"/>
              <a:ext cx="2494441" cy="3386137"/>
              <a:chOff x="9527639" y="3046757"/>
              <a:chExt cx="2494441" cy="3386137"/>
            </a:xfrm>
          </p:grpSpPr>
          <p:sp>
            <p:nvSpPr>
              <p:cNvPr id="69" name="Cilindro 68">
                <a:extLst>
                  <a:ext uri="{FF2B5EF4-FFF2-40B4-BE49-F238E27FC236}">
                    <a16:creationId xmlns:a16="http://schemas.microsoft.com/office/drawing/2014/main" id="{F6BE292A-F287-F318-3B52-E94FD11DBCDD}"/>
                  </a:ext>
                </a:extLst>
              </p:cNvPr>
              <p:cNvSpPr/>
              <p:nvPr/>
            </p:nvSpPr>
            <p:spPr>
              <a:xfrm>
                <a:off x="9527639" y="3046757"/>
                <a:ext cx="385762" cy="3386137"/>
              </a:xfrm>
              <a:prstGeom prst="can">
                <a:avLst/>
              </a:prstGeom>
              <a:solidFill>
                <a:srgbClr val="A4E6D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cxnSp>
            <p:nvCxnSpPr>
              <p:cNvPr id="70" name="Connettore 2 69">
                <a:extLst>
                  <a:ext uri="{FF2B5EF4-FFF2-40B4-BE49-F238E27FC236}">
                    <a16:creationId xmlns:a16="http://schemas.microsoft.com/office/drawing/2014/main" id="{328D6213-570D-2379-B150-43B77DF55B01}"/>
                  </a:ext>
                </a:extLst>
              </p:cNvPr>
              <p:cNvCxnSpPr>
                <a:cxnSpLocks/>
                <a:endCxn id="71" idx="1"/>
              </p:cNvCxnSpPr>
              <p:nvPr/>
            </p:nvCxnSpPr>
            <p:spPr>
              <a:xfrm flipV="1">
                <a:off x="9903234" y="3767080"/>
                <a:ext cx="337560" cy="3330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CasellaDiTesto 70">
                <a:extLst>
                  <a:ext uri="{FF2B5EF4-FFF2-40B4-BE49-F238E27FC236}">
                    <a16:creationId xmlns:a16="http://schemas.microsoft.com/office/drawing/2014/main" id="{0734F75E-A46A-D160-FD2A-519A121A4A75}"/>
                  </a:ext>
                </a:extLst>
              </p:cNvPr>
              <p:cNvSpPr txBox="1"/>
              <p:nvPr/>
            </p:nvSpPr>
            <p:spPr>
              <a:xfrm>
                <a:off x="10240795" y="3329220"/>
                <a:ext cx="1781285" cy="875719"/>
              </a:xfrm>
              <a:prstGeom prst="rect">
                <a:avLst/>
              </a:prstGeom>
              <a:noFill/>
              <a:ln>
                <a:noFill/>
              </a:ln>
            </p:spPr>
            <p:txBody>
              <a:bodyPr wrap="square" rtlCol="0">
                <a:spAutoFit/>
              </a:bodyPr>
              <a:lstStyle/>
              <a:p>
                <a:r>
                  <a:rPr lang="en-AU" sz="2000" dirty="0"/>
                  <a:t>Nylon </a:t>
                </a:r>
              </a:p>
              <a:p>
                <a:r>
                  <a:rPr lang="en-AU" sz="2000" dirty="0"/>
                  <a:t>or cotton</a:t>
                </a:r>
              </a:p>
            </p:txBody>
          </p:sp>
        </p:grpSp>
        <p:grpSp>
          <p:nvGrpSpPr>
            <p:cNvPr id="38" name="Gruppo 37">
              <a:extLst>
                <a:ext uri="{FF2B5EF4-FFF2-40B4-BE49-F238E27FC236}">
                  <a16:creationId xmlns:a16="http://schemas.microsoft.com/office/drawing/2014/main" id="{90D9FDF8-478C-50F1-858A-959EB3C99571}"/>
                </a:ext>
              </a:extLst>
            </p:cNvPr>
            <p:cNvGrpSpPr/>
            <p:nvPr/>
          </p:nvGrpSpPr>
          <p:grpSpPr>
            <a:xfrm>
              <a:off x="2361738" y="11762628"/>
              <a:ext cx="2236472" cy="3864702"/>
              <a:chOff x="9478805" y="2548380"/>
              <a:chExt cx="2236472" cy="3864702"/>
            </a:xfrm>
          </p:grpSpPr>
          <p:grpSp>
            <p:nvGrpSpPr>
              <p:cNvPr id="50" name="Gruppo 49">
                <a:extLst>
                  <a:ext uri="{FF2B5EF4-FFF2-40B4-BE49-F238E27FC236}">
                    <a16:creationId xmlns:a16="http://schemas.microsoft.com/office/drawing/2014/main" id="{656A7F1B-1B0C-5E6F-D3E2-6ED41FD579AD}"/>
                  </a:ext>
                </a:extLst>
              </p:cNvPr>
              <p:cNvGrpSpPr/>
              <p:nvPr/>
            </p:nvGrpSpPr>
            <p:grpSpPr>
              <a:xfrm>
                <a:off x="9478805" y="3186523"/>
                <a:ext cx="481575" cy="3226559"/>
                <a:chOff x="9478805" y="3186523"/>
                <a:chExt cx="481575" cy="3226559"/>
              </a:xfrm>
            </p:grpSpPr>
            <p:sp>
              <p:nvSpPr>
                <p:cNvPr id="53" name="Ovale 52">
                  <a:extLst>
                    <a:ext uri="{FF2B5EF4-FFF2-40B4-BE49-F238E27FC236}">
                      <a16:creationId xmlns:a16="http://schemas.microsoft.com/office/drawing/2014/main" id="{CD892DF5-5CB6-7159-A1EE-6D54343D01BF}"/>
                    </a:ext>
                  </a:extLst>
                </p:cNvPr>
                <p:cNvSpPr/>
                <p:nvPr/>
              </p:nvSpPr>
              <p:spPr>
                <a:xfrm>
                  <a:off x="9478805" y="318652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54" name="Ovale 53">
                  <a:extLst>
                    <a:ext uri="{FF2B5EF4-FFF2-40B4-BE49-F238E27FC236}">
                      <a16:creationId xmlns:a16="http://schemas.microsoft.com/office/drawing/2014/main" id="{5E2E15E5-837F-9733-0CE6-86CD1E7C8803}"/>
                    </a:ext>
                  </a:extLst>
                </p:cNvPr>
                <p:cNvSpPr/>
                <p:nvPr/>
              </p:nvSpPr>
              <p:spPr>
                <a:xfrm>
                  <a:off x="9759793" y="332463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55" name="Ovale 54">
                  <a:extLst>
                    <a:ext uri="{FF2B5EF4-FFF2-40B4-BE49-F238E27FC236}">
                      <a16:creationId xmlns:a16="http://schemas.microsoft.com/office/drawing/2014/main" id="{F57B2922-516E-EAEA-E366-D84292E928FB}"/>
                    </a:ext>
                  </a:extLst>
                </p:cNvPr>
                <p:cNvSpPr/>
                <p:nvPr/>
              </p:nvSpPr>
              <p:spPr>
                <a:xfrm>
                  <a:off x="9488326" y="352466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56" name="Ovale 55">
                  <a:extLst>
                    <a:ext uri="{FF2B5EF4-FFF2-40B4-BE49-F238E27FC236}">
                      <a16:creationId xmlns:a16="http://schemas.microsoft.com/office/drawing/2014/main" id="{2F6C3D0F-908D-B26C-D670-9F35D833A0A6}"/>
                    </a:ext>
                  </a:extLst>
                </p:cNvPr>
                <p:cNvSpPr/>
                <p:nvPr/>
              </p:nvSpPr>
              <p:spPr>
                <a:xfrm>
                  <a:off x="9716931" y="375326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57" name="Ovale 56">
                  <a:extLst>
                    <a:ext uri="{FF2B5EF4-FFF2-40B4-BE49-F238E27FC236}">
                      <a16:creationId xmlns:a16="http://schemas.microsoft.com/office/drawing/2014/main" id="{D1CEA6C3-0C24-8F14-C728-AB8BA6BEF322}"/>
                    </a:ext>
                  </a:extLst>
                </p:cNvPr>
                <p:cNvSpPr/>
                <p:nvPr/>
              </p:nvSpPr>
              <p:spPr>
                <a:xfrm>
                  <a:off x="9516903" y="396757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58" name="Ovale 57">
                  <a:extLst>
                    <a:ext uri="{FF2B5EF4-FFF2-40B4-BE49-F238E27FC236}">
                      <a16:creationId xmlns:a16="http://schemas.microsoft.com/office/drawing/2014/main" id="{72D41341-C7F5-B0EB-0D54-E4F9E7BED589}"/>
                    </a:ext>
                  </a:extLst>
                </p:cNvPr>
                <p:cNvSpPr/>
                <p:nvPr/>
              </p:nvSpPr>
              <p:spPr>
                <a:xfrm>
                  <a:off x="9702642" y="4224752"/>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59" name="Ovale 58">
                  <a:extLst>
                    <a:ext uri="{FF2B5EF4-FFF2-40B4-BE49-F238E27FC236}">
                      <a16:creationId xmlns:a16="http://schemas.microsoft.com/office/drawing/2014/main" id="{D5BDD9CD-0BDB-8134-A3F5-C1304B664825}"/>
                    </a:ext>
                  </a:extLst>
                </p:cNvPr>
                <p:cNvSpPr/>
                <p:nvPr/>
              </p:nvSpPr>
              <p:spPr>
                <a:xfrm>
                  <a:off x="9516904" y="4453355"/>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0" name="Ovale 59">
                  <a:extLst>
                    <a:ext uri="{FF2B5EF4-FFF2-40B4-BE49-F238E27FC236}">
                      <a16:creationId xmlns:a16="http://schemas.microsoft.com/office/drawing/2014/main" id="{A27F29EE-1EBA-D572-7DA4-1DEBD48C26DC}"/>
                    </a:ext>
                  </a:extLst>
                </p:cNvPr>
                <p:cNvSpPr/>
                <p:nvPr/>
              </p:nvSpPr>
              <p:spPr>
                <a:xfrm>
                  <a:off x="9697880" y="470577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1" name="Ovale 60">
                  <a:extLst>
                    <a:ext uri="{FF2B5EF4-FFF2-40B4-BE49-F238E27FC236}">
                      <a16:creationId xmlns:a16="http://schemas.microsoft.com/office/drawing/2014/main" id="{CA948C63-CE7F-E1BF-B119-7088B6A1474A}"/>
                    </a:ext>
                  </a:extLst>
                </p:cNvPr>
                <p:cNvSpPr/>
                <p:nvPr/>
              </p:nvSpPr>
              <p:spPr>
                <a:xfrm>
                  <a:off x="9497852" y="4905796"/>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2" name="Ovale 61">
                  <a:extLst>
                    <a:ext uri="{FF2B5EF4-FFF2-40B4-BE49-F238E27FC236}">
                      <a16:creationId xmlns:a16="http://schemas.microsoft.com/office/drawing/2014/main" id="{D793530B-6BFC-5973-78A4-92C6167C9610}"/>
                    </a:ext>
                  </a:extLst>
                </p:cNvPr>
                <p:cNvSpPr/>
                <p:nvPr/>
              </p:nvSpPr>
              <p:spPr>
                <a:xfrm>
                  <a:off x="9712168" y="510582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3" name="Ovale 62">
                  <a:extLst>
                    <a:ext uri="{FF2B5EF4-FFF2-40B4-BE49-F238E27FC236}">
                      <a16:creationId xmlns:a16="http://schemas.microsoft.com/office/drawing/2014/main" id="{FF798484-73E8-FC12-4C88-50031BE33315}"/>
                    </a:ext>
                  </a:extLst>
                </p:cNvPr>
                <p:cNvSpPr/>
                <p:nvPr/>
              </p:nvSpPr>
              <p:spPr>
                <a:xfrm>
                  <a:off x="9507376" y="527250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4" name="Ovale 63">
                  <a:extLst>
                    <a:ext uri="{FF2B5EF4-FFF2-40B4-BE49-F238E27FC236}">
                      <a16:creationId xmlns:a16="http://schemas.microsoft.com/office/drawing/2014/main" id="{FBE505DD-4067-FB00-79C3-7C6C09A820B6}"/>
                    </a:ext>
                  </a:extLst>
                </p:cNvPr>
                <p:cNvSpPr/>
                <p:nvPr/>
              </p:nvSpPr>
              <p:spPr>
                <a:xfrm>
                  <a:off x="9731216" y="548206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5" name="Ovale 64">
                  <a:extLst>
                    <a:ext uri="{FF2B5EF4-FFF2-40B4-BE49-F238E27FC236}">
                      <a16:creationId xmlns:a16="http://schemas.microsoft.com/office/drawing/2014/main" id="{2A19879F-753F-566B-98E4-4DBE7EEBC0C5}"/>
                    </a:ext>
                  </a:extLst>
                </p:cNvPr>
                <p:cNvSpPr/>
                <p:nvPr/>
              </p:nvSpPr>
              <p:spPr>
                <a:xfrm>
                  <a:off x="9512136" y="564874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6" name="Ovale 65">
                  <a:extLst>
                    <a:ext uri="{FF2B5EF4-FFF2-40B4-BE49-F238E27FC236}">
                      <a16:creationId xmlns:a16="http://schemas.microsoft.com/office/drawing/2014/main" id="{3CC0C413-01A8-0DCE-67B2-D1D2B53264E1}"/>
                    </a:ext>
                  </a:extLst>
                </p:cNvPr>
                <p:cNvSpPr/>
                <p:nvPr/>
              </p:nvSpPr>
              <p:spPr>
                <a:xfrm>
                  <a:off x="9726451" y="5877351"/>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7" name="Ovale 66">
                  <a:extLst>
                    <a:ext uri="{FF2B5EF4-FFF2-40B4-BE49-F238E27FC236}">
                      <a16:creationId xmlns:a16="http://schemas.microsoft.com/office/drawing/2014/main" id="{A1970C01-4B5B-729C-208A-9944749D09BF}"/>
                    </a:ext>
                  </a:extLst>
                </p:cNvPr>
                <p:cNvSpPr/>
                <p:nvPr/>
              </p:nvSpPr>
              <p:spPr>
                <a:xfrm>
                  <a:off x="9512133" y="6063093"/>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sp>
              <p:nvSpPr>
                <p:cNvPr id="68" name="Ovale 67">
                  <a:extLst>
                    <a:ext uri="{FF2B5EF4-FFF2-40B4-BE49-F238E27FC236}">
                      <a16:creationId xmlns:a16="http://schemas.microsoft.com/office/drawing/2014/main" id="{29A77CAA-4477-D152-5EBF-C28F3EA31109}"/>
                    </a:ext>
                  </a:extLst>
                </p:cNvPr>
                <p:cNvSpPr/>
                <p:nvPr/>
              </p:nvSpPr>
              <p:spPr>
                <a:xfrm>
                  <a:off x="9769314" y="6205969"/>
                  <a:ext cx="191066" cy="207113"/>
                </a:xfrm>
                <a:prstGeom prst="ellipse">
                  <a:avLst/>
                </a:prstGeom>
                <a:solidFill>
                  <a:schemeClr val="bg2">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3200">
                    <a:solidFill>
                      <a:schemeClr val="tx1"/>
                    </a:solidFill>
                  </a:endParaRPr>
                </a:p>
              </p:txBody>
            </p:sp>
          </p:grpSp>
          <p:cxnSp>
            <p:nvCxnSpPr>
              <p:cNvPr id="51" name="Connettore 2 50">
                <a:extLst>
                  <a:ext uri="{FF2B5EF4-FFF2-40B4-BE49-F238E27FC236}">
                    <a16:creationId xmlns:a16="http://schemas.microsoft.com/office/drawing/2014/main" id="{1398F8E9-303E-46B4-6661-19E299223FD3}"/>
                  </a:ext>
                </a:extLst>
              </p:cNvPr>
              <p:cNvCxnSpPr>
                <a:cxnSpLocks/>
                <a:stCxn id="54" idx="6"/>
                <a:endCxn id="52" idx="1"/>
              </p:cNvCxnSpPr>
              <p:nvPr/>
            </p:nvCxnSpPr>
            <p:spPr>
              <a:xfrm flipV="1">
                <a:off x="9950860" y="2795867"/>
                <a:ext cx="250705" cy="6323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CasellaDiTesto 51">
                <a:extLst>
                  <a:ext uri="{FF2B5EF4-FFF2-40B4-BE49-F238E27FC236}">
                    <a16:creationId xmlns:a16="http://schemas.microsoft.com/office/drawing/2014/main" id="{B3B92EC4-B7D9-FD15-43FD-130FD2782EF4}"/>
                  </a:ext>
                </a:extLst>
              </p:cNvPr>
              <p:cNvSpPr txBox="1"/>
              <p:nvPr/>
            </p:nvSpPr>
            <p:spPr>
              <a:xfrm>
                <a:off x="10201565" y="2548380"/>
                <a:ext cx="1513712" cy="494973"/>
              </a:xfrm>
              <a:prstGeom prst="rect">
                <a:avLst/>
              </a:prstGeom>
              <a:noFill/>
              <a:ln>
                <a:noFill/>
              </a:ln>
            </p:spPr>
            <p:txBody>
              <a:bodyPr wrap="none" rtlCol="0">
                <a:spAutoFit/>
              </a:bodyPr>
              <a:lstStyle/>
              <a:p>
                <a:r>
                  <a:rPr lang="it-IT" sz="2000" i="0" dirty="0">
                    <a:effectLst/>
                    <a:latin typeface="Söhne"/>
                  </a:rPr>
                  <a:t>Fe</a:t>
                </a:r>
                <a:r>
                  <a:rPr lang="it-IT" sz="2000" i="0" baseline="-25000" dirty="0">
                    <a:effectLst/>
                    <a:latin typeface="Söhne"/>
                  </a:rPr>
                  <a:t>3</a:t>
                </a:r>
                <a:r>
                  <a:rPr lang="it-IT" sz="2000" i="0" dirty="0">
                    <a:effectLst/>
                    <a:latin typeface="Söhne"/>
                  </a:rPr>
                  <a:t>O</a:t>
                </a:r>
                <a:r>
                  <a:rPr lang="it-IT" sz="2000" i="0" baseline="-25000" dirty="0">
                    <a:effectLst/>
                    <a:latin typeface="Söhne"/>
                  </a:rPr>
                  <a:t>4</a:t>
                </a:r>
                <a:r>
                  <a:rPr lang="it-IT" sz="2000" dirty="0">
                    <a:latin typeface="Söhne"/>
                  </a:rPr>
                  <a:t> NPs</a:t>
                </a:r>
                <a:endParaRPr lang="it-IT" sz="2000" dirty="0"/>
              </a:p>
            </p:txBody>
          </p:sp>
        </p:grpSp>
      </p:grpSp>
    </p:spTree>
    <p:extLst>
      <p:ext uri="{BB962C8B-B14F-4D97-AF65-F5344CB8AC3E}">
        <p14:creationId xmlns:p14="http://schemas.microsoft.com/office/powerpoint/2010/main" val="2061260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1" name="Rectangle 370">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5" name="Group 374">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76" name="Freeform: Shape 375">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7" name="Freeform: Shape 376">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8" name="Freeform: Shape 377">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1" name="CasellaDiTesto 320">
            <a:extLst>
              <a:ext uri="{FF2B5EF4-FFF2-40B4-BE49-F238E27FC236}">
                <a16:creationId xmlns:a16="http://schemas.microsoft.com/office/drawing/2014/main" id="{2B3B4498-0008-EDBB-B281-A477C8691D41}"/>
              </a:ext>
            </a:extLst>
          </p:cNvPr>
          <p:cNvSpPr txBox="1"/>
          <p:nvPr/>
        </p:nvSpPr>
        <p:spPr>
          <a:xfrm>
            <a:off x="827254" y="2170261"/>
            <a:ext cx="3520789" cy="2666087"/>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4400" kern="1200" dirty="0">
              <a:latin typeface="+mj-lt"/>
              <a:ea typeface="+mj-ea"/>
              <a:cs typeface="+mj-cs"/>
            </a:endParaRPr>
          </a:p>
        </p:txBody>
      </p:sp>
      <p:sp>
        <p:nvSpPr>
          <p:cNvPr id="322" name="CasellaDiTesto 321">
            <a:extLst>
              <a:ext uri="{FF2B5EF4-FFF2-40B4-BE49-F238E27FC236}">
                <a16:creationId xmlns:a16="http://schemas.microsoft.com/office/drawing/2014/main" id="{33E2EA96-9DF9-2905-A080-8088DF929B0A}"/>
              </a:ext>
            </a:extLst>
          </p:cNvPr>
          <p:cNvSpPr txBox="1"/>
          <p:nvPr/>
        </p:nvSpPr>
        <p:spPr>
          <a:xfrm>
            <a:off x="6496520" y="512537"/>
            <a:ext cx="4898239" cy="981615"/>
          </a:xfrm>
          <a:prstGeom prst="rect">
            <a:avLst/>
          </a:prstGeom>
          <a:noFill/>
        </p:spPr>
        <p:txBody>
          <a:bodyPr wrap="square" rtlCol="0">
            <a:spAutoFit/>
          </a:bodyPr>
          <a:lstStyle/>
          <a:p>
            <a:pPr marL="342900" indent="-342900">
              <a:lnSpc>
                <a:spcPct val="90000"/>
              </a:lnSpc>
              <a:spcBef>
                <a:spcPts val="1000"/>
              </a:spcBef>
              <a:buFont typeface="Arial" panose="020B0604020202020204" pitchFamily="34" charset="0"/>
              <a:buChar char="•"/>
            </a:pPr>
            <a:r>
              <a:rPr lang="en-AU" sz="3200" dirty="0"/>
              <a:t>Luminescent Gold Nanoclusters (Au NCs) </a:t>
            </a:r>
          </a:p>
        </p:txBody>
      </p:sp>
      <p:sp>
        <p:nvSpPr>
          <p:cNvPr id="323" name="CasellaDiTesto 322">
            <a:extLst>
              <a:ext uri="{FF2B5EF4-FFF2-40B4-BE49-F238E27FC236}">
                <a16:creationId xmlns:a16="http://schemas.microsoft.com/office/drawing/2014/main" id="{6596E3B1-C883-D3A7-3BE5-2164B5979C18}"/>
              </a:ext>
            </a:extLst>
          </p:cNvPr>
          <p:cNvSpPr txBox="1"/>
          <p:nvPr/>
        </p:nvSpPr>
        <p:spPr>
          <a:xfrm>
            <a:off x="6496520" y="1954518"/>
            <a:ext cx="5350026" cy="1077218"/>
          </a:xfrm>
          <a:prstGeom prst="rect">
            <a:avLst/>
          </a:prstGeom>
          <a:noFill/>
        </p:spPr>
        <p:txBody>
          <a:bodyPr wrap="square" rtlCol="0">
            <a:spAutoFit/>
          </a:bodyPr>
          <a:lstStyle/>
          <a:p>
            <a:pPr marL="342900" indent="-342900">
              <a:buFont typeface="Arial" panose="020B0604020202020204" pitchFamily="34" charset="0"/>
              <a:buChar char="•"/>
            </a:pPr>
            <a:r>
              <a:rPr lang="en-AU" sz="3200" dirty="0"/>
              <a:t>Au NCs luminescence mechanism</a:t>
            </a:r>
          </a:p>
        </p:txBody>
      </p:sp>
      <p:sp>
        <p:nvSpPr>
          <p:cNvPr id="324" name="CasellaDiTesto 323">
            <a:extLst>
              <a:ext uri="{FF2B5EF4-FFF2-40B4-BE49-F238E27FC236}">
                <a16:creationId xmlns:a16="http://schemas.microsoft.com/office/drawing/2014/main" id="{7D26E5CA-5DEE-BFA9-1DBD-6A533EDCF28E}"/>
              </a:ext>
            </a:extLst>
          </p:cNvPr>
          <p:cNvSpPr txBox="1"/>
          <p:nvPr/>
        </p:nvSpPr>
        <p:spPr>
          <a:xfrm>
            <a:off x="6433976" y="4686915"/>
            <a:ext cx="5475114" cy="1077218"/>
          </a:xfrm>
          <a:prstGeom prst="rect">
            <a:avLst/>
          </a:prstGeom>
          <a:noFill/>
        </p:spPr>
        <p:txBody>
          <a:bodyPr wrap="square" rtlCol="0">
            <a:spAutoFit/>
          </a:bodyPr>
          <a:lstStyle/>
          <a:p>
            <a:pPr marL="342900" indent="-342900">
              <a:buFont typeface="Arial" panose="020B0604020202020204" pitchFamily="34" charset="0"/>
              <a:buChar char="•"/>
            </a:pPr>
            <a:r>
              <a:rPr lang="en-AU" sz="3200" dirty="0"/>
              <a:t>Fe</a:t>
            </a:r>
            <a:r>
              <a:rPr lang="en-AU" sz="3200" baseline="-25000" dirty="0"/>
              <a:t>3</a:t>
            </a:r>
            <a:r>
              <a:rPr lang="en-AU" sz="3200" dirty="0"/>
              <a:t>O</a:t>
            </a:r>
            <a:r>
              <a:rPr lang="en-AU" sz="3200" baseline="-25000" dirty="0"/>
              <a:t>4</a:t>
            </a:r>
            <a:r>
              <a:rPr lang="en-AU" sz="3200" dirty="0"/>
              <a:t> NPs for magnetic field sensing</a:t>
            </a:r>
          </a:p>
        </p:txBody>
      </p:sp>
      <p:sp>
        <p:nvSpPr>
          <p:cNvPr id="325" name="CasellaDiTesto 324">
            <a:extLst>
              <a:ext uri="{FF2B5EF4-FFF2-40B4-BE49-F238E27FC236}">
                <a16:creationId xmlns:a16="http://schemas.microsoft.com/office/drawing/2014/main" id="{E4A2C686-E34D-3F15-6547-5411F0B81DE4}"/>
              </a:ext>
            </a:extLst>
          </p:cNvPr>
          <p:cNvSpPr txBox="1"/>
          <p:nvPr/>
        </p:nvSpPr>
        <p:spPr>
          <a:xfrm>
            <a:off x="6433976" y="3492103"/>
            <a:ext cx="4973809" cy="584775"/>
          </a:xfrm>
          <a:prstGeom prst="rect">
            <a:avLst/>
          </a:prstGeom>
          <a:noFill/>
        </p:spPr>
        <p:txBody>
          <a:bodyPr wrap="square" rtlCol="0">
            <a:spAutoFit/>
          </a:bodyPr>
          <a:lstStyle/>
          <a:p>
            <a:pPr marL="342900" indent="-342900">
              <a:buFont typeface="Arial" panose="020B0604020202020204" pitchFamily="34" charset="0"/>
              <a:buChar char="•"/>
            </a:pPr>
            <a:r>
              <a:rPr lang="en-AU" sz="3200" dirty="0"/>
              <a:t>Au NCs based sensor</a:t>
            </a:r>
          </a:p>
        </p:txBody>
      </p:sp>
      <p:pic>
        <p:nvPicPr>
          <p:cNvPr id="327" name="Graphic 7" descr="Segno di spunta">
            <a:extLst>
              <a:ext uri="{FF2B5EF4-FFF2-40B4-BE49-F238E27FC236}">
                <a16:creationId xmlns:a16="http://schemas.microsoft.com/office/drawing/2014/main" id="{FB6E5189-30A5-DEDF-BDC3-3AD31ECB5B5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71083" y="1954518"/>
            <a:ext cx="2601592" cy="2601592"/>
          </a:xfrm>
          <a:prstGeom prst="rect">
            <a:avLst/>
          </a:prstGeom>
          <a:effectLst>
            <a:glow rad="101600">
              <a:srgbClr val="FF7C00"/>
            </a:glow>
          </a:effectLst>
        </p:spPr>
      </p:pic>
      <p:sp>
        <p:nvSpPr>
          <p:cNvPr id="329" name="CasellaDiTesto 328">
            <a:extLst>
              <a:ext uri="{FF2B5EF4-FFF2-40B4-BE49-F238E27FC236}">
                <a16:creationId xmlns:a16="http://schemas.microsoft.com/office/drawing/2014/main" id="{38D4ABC7-B9AA-092D-7064-695BF32126BA}"/>
              </a:ext>
            </a:extLst>
          </p:cNvPr>
          <p:cNvSpPr txBox="1"/>
          <p:nvPr/>
        </p:nvSpPr>
        <p:spPr>
          <a:xfrm>
            <a:off x="922990" y="4505485"/>
            <a:ext cx="2897777" cy="70564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algn="ctr">
              <a:lnSpc>
                <a:spcPct val="90000"/>
              </a:lnSpc>
              <a:spcBef>
                <a:spcPct val="0"/>
              </a:spcBef>
              <a:spcAft>
                <a:spcPts val="600"/>
              </a:spcAft>
              <a:defRPr sz="4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6000" dirty="0">
                <a:solidFill>
                  <a:schemeClr val="tx1"/>
                </a:solidFill>
              </a:rPr>
              <a:t>Outline</a:t>
            </a:r>
            <a:endParaRPr lang="it-IT" sz="6000" dirty="0">
              <a:solidFill>
                <a:schemeClr val="tx1"/>
              </a:solidFill>
            </a:endParaRPr>
          </a:p>
        </p:txBody>
      </p:sp>
      <p:sp>
        <p:nvSpPr>
          <p:cNvPr id="330" name="Rettangolo 329">
            <a:extLst>
              <a:ext uri="{FF2B5EF4-FFF2-40B4-BE49-F238E27FC236}">
                <a16:creationId xmlns:a16="http://schemas.microsoft.com/office/drawing/2014/main" id="{849B64BD-F4A9-101F-1782-9A2A1549A723}"/>
              </a:ext>
            </a:extLst>
          </p:cNvPr>
          <p:cNvSpPr/>
          <p:nvPr/>
        </p:nvSpPr>
        <p:spPr>
          <a:xfrm>
            <a:off x="11643360" y="6400722"/>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2</a:t>
            </a:r>
          </a:p>
        </p:txBody>
      </p:sp>
    </p:spTree>
    <p:extLst>
      <p:ext uri="{BB962C8B-B14F-4D97-AF65-F5344CB8AC3E}">
        <p14:creationId xmlns:p14="http://schemas.microsoft.com/office/powerpoint/2010/main" val="1309538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0"/>
      <p:bldP spid="324" grpId="0"/>
      <p:bldP spid="325"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AA754EB-12F5-C27F-DDAC-80729DF555EC}"/>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05C1DCD2-0AF0-F083-B553-A3D8DCFDE7CC}"/>
              </a:ext>
            </a:extLst>
          </p:cNvPr>
          <p:cNvSpPr txBox="1"/>
          <p:nvPr/>
        </p:nvSpPr>
        <p:spPr>
          <a:xfrm>
            <a:off x="4869504" y="1060209"/>
            <a:ext cx="2442528" cy="646331"/>
          </a:xfrm>
          <a:prstGeom prst="rect">
            <a:avLst/>
          </a:prstGeom>
          <a:noFill/>
        </p:spPr>
        <p:txBody>
          <a:bodyPr wrap="none" rtlCol="0">
            <a:spAutoFit/>
          </a:bodyPr>
          <a:lstStyle/>
          <a:p>
            <a:r>
              <a:rPr lang="pt-BR" sz="3600" u="sng" dirty="0"/>
              <a:t>STEM-EELS</a:t>
            </a:r>
            <a:endParaRPr lang="it-IT" sz="3600" u="sng" dirty="0"/>
          </a:p>
        </p:txBody>
      </p:sp>
      <p:grpSp>
        <p:nvGrpSpPr>
          <p:cNvPr id="42" name="Gruppo 41">
            <a:extLst>
              <a:ext uri="{FF2B5EF4-FFF2-40B4-BE49-F238E27FC236}">
                <a16:creationId xmlns:a16="http://schemas.microsoft.com/office/drawing/2014/main" id="{3AFCAACF-C0E2-E0BD-F4B1-F943ED4AA9B8}"/>
              </a:ext>
            </a:extLst>
          </p:cNvPr>
          <p:cNvGrpSpPr/>
          <p:nvPr/>
        </p:nvGrpSpPr>
        <p:grpSpPr>
          <a:xfrm>
            <a:off x="-4445496" y="-4922580"/>
            <a:ext cx="3543845" cy="3545590"/>
            <a:chOff x="4362807" y="102285"/>
            <a:chExt cx="3543845" cy="3545590"/>
          </a:xfrm>
        </p:grpSpPr>
        <p:pic>
          <p:nvPicPr>
            <p:cNvPr id="24" name="Picture 5">
              <a:extLst>
                <a:ext uri="{FF2B5EF4-FFF2-40B4-BE49-F238E27FC236}">
                  <a16:creationId xmlns:a16="http://schemas.microsoft.com/office/drawing/2014/main" id="{70CFDD8E-1499-3DDE-5650-D231265AAFB9}"/>
                </a:ext>
              </a:extLst>
            </p:cNvPr>
            <p:cNvPicPr>
              <a:picLocks noChangeAspect="1"/>
            </p:cNvPicPr>
            <p:nvPr/>
          </p:nvPicPr>
          <p:blipFill>
            <a:blip r:embed="rId2"/>
            <a:stretch>
              <a:fillRect/>
            </a:stretch>
          </p:blipFill>
          <p:spPr>
            <a:xfrm>
              <a:off x="4362807" y="102285"/>
              <a:ext cx="3543845" cy="3545590"/>
            </a:xfrm>
            <a:prstGeom prst="rect">
              <a:avLst/>
            </a:prstGeom>
          </p:spPr>
        </p:pic>
        <p:sp>
          <p:nvSpPr>
            <p:cNvPr id="33" name="Rectangle 14">
              <a:extLst>
                <a:ext uri="{FF2B5EF4-FFF2-40B4-BE49-F238E27FC236}">
                  <a16:creationId xmlns:a16="http://schemas.microsoft.com/office/drawing/2014/main" id="{523F6612-6743-A4E3-6641-0AB866E5E224}"/>
                </a:ext>
              </a:extLst>
            </p:cNvPr>
            <p:cNvSpPr/>
            <p:nvPr/>
          </p:nvSpPr>
          <p:spPr>
            <a:xfrm>
              <a:off x="5623983" y="1905918"/>
              <a:ext cx="595619" cy="57067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uppo 7">
            <a:extLst>
              <a:ext uri="{FF2B5EF4-FFF2-40B4-BE49-F238E27FC236}">
                <a16:creationId xmlns:a16="http://schemas.microsoft.com/office/drawing/2014/main" id="{44AD0423-A835-7196-822B-A3CCFA933452}"/>
              </a:ext>
            </a:extLst>
          </p:cNvPr>
          <p:cNvGrpSpPr/>
          <p:nvPr/>
        </p:nvGrpSpPr>
        <p:grpSpPr>
          <a:xfrm>
            <a:off x="3204717" y="-5235292"/>
            <a:ext cx="3378907" cy="3378907"/>
            <a:chOff x="-586751" y="1199735"/>
            <a:chExt cx="3378907" cy="3378907"/>
          </a:xfrm>
        </p:grpSpPr>
        <p:pic>
          <p:nvPicPr>
            <p:cNvPr id="49" name="Immagine 48">
              <a:extLst>
                <a:ext uri="{FF2B5EF4-FFF2-40B4-BE49-F238E27FC236}">
                  <a16:creationId xmlns:a16="http://schemas.microsoft.com/office/drawing/2014/main" id="{686C8FDC-5E44-B54B-8563-48EF4D385995}"/>
                </a:ext>
              </a:extLst>
            </p:cNvPr>
            <p:cNvPicPr>
              <a:picLocks noChangeAspect="1"/>
            </p:cNvPicPr>
            <p:nvPr/>
          </p:nvPicPr>
          <p:blipFill>
            <a:blip r:embed="rId3"/>
            <a:stretch>
              <a:fillRect/>
            </a:stretch>
          </p:blipFill>
          <p:spPr>
            <a:xfrm>
              <a:off x="-586751" y="1199735"/>
              <a:ext cx="3378907" cy="3378907"/>
            </a:xfrm>
            <a:prstGeom prst="rect">
              <a:avLst/>
            </a:prstGeom>
          </p:spPr>
        </p:pic>
        <p:sp>
          <p:nvSpPr>
            <p:cNvPr id="53" name="Rettangolo 52">
              <a:extLst>
                <a:ext uri="{FF2B5EF4-FFF2-40B4-BE49-F238E27FC236}">
                  <a16:creationId xmlns:a16="http://schemas.microsoft.com/office/drawing/2014/main" id="{1299FB32-71AE-FFB9-7ECB-1C14624CC8C8}"/>
                </a:ext>
              </a:extLst>
            </p:cNvPr>
            <p:cNvSpPr/>
            <p:nvPr/>
          </p:nvSpPr>
          <p:spPr>
            <a:xfrm>
              <a:off x="751195" y="2796921"/>
              <a:ext cx="1451126" cy="686964"/>
            </a:xfrm>
            <a:prstGeom prst="rect">
              <a:avLst/>
            </a:prstGeom>
            <a:noFill/>
            <a:ln w="28575">
              <a:solidFill>
                <a:srgbClr val="FF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7" name="Gruppo 6">
            <a:extLst>
              <a:ext uri="{FF2B5EF4-FFF2-40B4-BE49-F238E27FC236}">
                <a16:creationId xmlns:a16="http://schemas.microsoft.com/office/drawing/2014/main" id="{FD6C01AA-0493-B514-C45E-17ACC49B79C3}"/>
              </a:ext>
            </a:extLst>
          </p:cNvPr>
          <p:cNvGrpSpPr/>
          <p:nvPr/>
        </p:nvGrpSpPr>
        <p:grpSpPr>
          <a:xfrm>
            <a:off x="10532547" y="-5465168"/>
            <a:ext cx="3888610" cy="3888610"/>
            <a:chOff x="11348088" y="-3140526"/>
            <a:chExt cx="3888610" cy="3888610"/>
          </a:xfrm>
        </p:grpSpPr>
        <p:pic>
          <p:nvPicPr>
            <p:cNvPr id="2" name="Immagine 1">
              <a:extLst>
                <a:ext uri="{FF2B5EF4-FFF2-40B4-BE49-F238E27FC236}">
                  <a16:creationId xmlns:a16="http://schemas.microsoft.com/office/drawing/2014/main" id="{E49E1530-5150-9127-8D76-C9F1E2458943}"/>
                </a:ext>
              </a:extLst>
            </p:cNvPr>
            <p:cNvPicPr>
              <a:picLocks noChangeAspect="1"/>
            </p:cNvPicPr>
            <p:nvPr/>
          </p:nvPicPr>
          <p:blipFill>
            <a:blip r:embed="rId4"/>
            <a:stretch>
              <a:fillRect/>
            </a:stretch>
          </p:blipFill>
          <p:spPr>
            <a:xfrm>
              <a:off x="11348088" y="-3140526"/>
              <a:ext cx="3888610" cy="3888610"/>
            </a:xfrm>
            <a:prstGeom prst="rect">
              <a:avLst/>
            </a:prstGeom>
          </p:spPr>
        </p:pic>
        <p:sp>
          <p:nvSpPr>
            <p:cNvPr id="3" name="CasellaDiTesto 2">
              <a:extLst>
                <a:ext uri="{FF2B5EF4-FFF2-40B4-BE49-F238E27FC236}">
                  <a16:creationId xmlns:a16="http://schemas.microsoft.com/office/drawing/2014/main" id="{9233E93E-30AC-8D86-7210-17ACF2F44ACC}"/>
                </a:ext>
              </a:extLst>
            </p:cNvPr>
            <p:cNvSpPr txBox="1"/>
            <p:nvPr/>
          </p:nvSpPr>
          <p:spPr>
            <a:xfrm>
              <a:off x="11395588" y="-24743"/>
              <a:ext cx="1595079" cy="584775"/>
            </a:xfrm>
            <a:prstGeom prst="rect">
              <a:avLst/>
            </a:prstGeom>
            <a:solidFill>
              <a:schemeClr val="tx1"/>
            </a:solidFill>
          </p:spPr>
          <p:txBody>
            <a:bodyPr wrap="square" rtlCol="0">
              <a:spAutoFit/>
            </a:bodyPr>
            <a:lstStyle/>
            <a:p>
              <a:r>
                <a:rPr lang="it-IT" sz="3200" dirty="0">
                  <a:solidFill>
                    <a:schemeClr val="bg1"/>
                  </a:solidFill>
                </a:rPr>
                <a:t>200 nm</a:t>
              </a:r>
            </a:p>
          </p:txBody>
        </p:sp>
      </p:grpSp>
      <p:grpSp>
        <p:nvGrpSpPr>
          <p:cNvPr id="71" name="Gruppo 70">
            <a:extLst>
              <a:ext uri="{FF2B5EF4-FFF2-40B4-BE49-F238E27FC236}">
                <a16:creationId xmlns:a16="http://schemas.microsoft.com/office/drawing/2014/main" id="{5B7A8330-1F7D-AF7D-31EA-E165E8117ED0}"/>
              </a:ext>
            </a:extLst>
          </p:cNvPr>
          <p:cNvGrpSpPr/>
          <p:nvPr/>
        </p:nvGrpSpPr>
        <p:grpSpPr>
          <a:xfrm>
            <a:off x="1434143" y="1754036"/>
            <a:ext cx="9145904" cy="5103964"/>
            <a:chOff x="213757" y="92337"/>
            <a:chExt cx="11897020" cy="6639252"/>
          </a:xfrm>
        </p:grpSpPr>
        <p:pic>
          <p:nvPicPr>
            <p:cNvPr id="38" name="Immagine 37">
              <a:extLst>
                <a:ext uri="{FF2B5EF4-FFF2-40B4-BE49-F238E27FC236}">
                  <a16:creationId xmlns:a16="http://schemas.microsoft.com/office/drawing/2014/main" id="{ED46BAD6-D58F-EA9C-75EC-D3BAE68A813D}"/>
                </a:ext>
              </a:extLst>
            </p:cNvPr>
            <p:cNvPicPr>
              <a:picLocks noChangeAspect="1"/>
            </p:cNvPicPr>
            <p:nvPr/>
          </p:nvPicPr>
          <p:blipFill>
            <a:blip r:embed="rId5"/>
            <a:stretch>
              <a:fillRect/>
            </a:stretch>
          </p:blipFill>
          <p:spPr>
            <a:xfrm>
              <a:off x="213758" y="92337"/>
              <a:ext cx="4195241" cy="1593038"/>
            </a:xfrm>
            <a:prstGeom prst="rect">
              <a:avLst/>
            </a:prstGeom>
            <a:ln w="28575">
              <a:solidFill>
                <a:schemeClr val="accent4">
                  <a:lumMod val="60000"/>
                  <a:lumOff val="40000"/>
                </a:schemeClr>
              </a:solidFill>
            </a:ln>
          </p:spPr>
        </p:pic>
        <p:grpSp>
          <p:nvGrpSpPr>
            <p:cNvPr id="21" name="Gruppo 20">
              <a:extLst>
                <a:ext uri="{FF2B5EF4-FFF2-40B4-BE49-F238E27FC236}">
                  <a16:creationId xmlns:a16="http://schemas.microsoft.com/office/drawing/2014/main" id="{736213AE-7F94-8CC4-E464-7802A95F1930}"/>
                </a:ext>
              </a:extLst>
            </p:cNvPr>
            <p:cNvGrpSpPr/>
            <p:nvPr/>
          </p:nvGrpSpPr>
          <p:grpSpPr>
            <a:xfrm>
              <a:off x="8186834" y="2499367"/>
              <a:ext cx="1941582" cy="1164948"/>
              <a:chOff x="288159" y="3647876"/>
              <a:chExt cx="1941582" cy="1164948"/>
            </a:xfrm>
          </p:grpSpPr>
          <p:pic>
            <p:nvPicPr>
              <p:cNvPr id="12" name="Immagine 11">
                <a:extLst>
                  <a:ext uri="{FF2B5EF4-FFF2-40B4-BE49-F238E27FC236}">
                    <a16:creationId xmlns:a16="http://schemas.microsoft.com/office/drawing/2014/main" id="{8432A192-ACF2-735A-5C35-7B1D8DB5FE6A}"/>
                  </a:ext>
                </a:extLst>
              </p:cNvPr>
              <p:cNvPicPr>
                <a:picLocks noChangeAspect="1"/>
              </p:cNvPicPr>
              <p:nvPr/>
            </p:nvPicPr>
            <p:blipFill>
              <a:blip r:embed="rId6"/>
              <a:stretch>
                <a:fillRect/>
              </a:stretch>
            </p:blipFill>
            <p:spPr>
              <a:xfrm>
                <a:off x="288159" y="3647876"/>
                <a:ext cx="1941582" cy="1164948"/>
              </a:xfrm>
              <a:prstGeom prst="rect">
                <a:avLst/>
              </a:prstGeom>
              <a:ln w="28575">
                <a:solidFill>
                  <a:schemeClr val="accent6"/>
                </a:solidFill>
              </a:ln>
            </p:spPr>
          </p:pic>
          <p:sp>
            <p:nvSpPr>
              <p:cNvPr id="14" name="CasellaDiTesto 13">
                <a:extLst>
                  <a:ext uri="{FF2B5EF4-FFF2-40B4-BE49-F238E27FC236}">
                    <a16:creationId xmlns:a16="http://schemas.microsoft.com/office/drawing/2014/main" id="{AD268DFB-ECA8-CF50-CEA2-043F03210536}"/>
                  </a:ext>
                </a:extLst>
              </p:cNvPr>
              <p:cNvSpPr txBox="1"/>
              <p:nvPr/>
            </p:nvSpPr>
            <p:spPr>
              <a:xfrm>
                <a:off x="1816551" y="3651802"/>
                <a:ext cx="354236" cy="447802"/>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O</a:t>
                </a:r>
              </a:p>
            </p:txBody>
          </p:sp>
        </p:grpSp>
        <p:grpSp>
          <p:nvGrpSpPr>
            <p:cNvPr id="22" name="Gruppo 21">
              <a:extLst>
                <a:ext uri="{FF2B5EF4-FFF2-40B4-BE49-F238E27FC236}">
                  <a16:creationId xmlns:a16="http://schemas.microsoft.com/office/drawing/2014/main" id="{178CAFE2-A42C-52F3-5E39-C1BE056382EF}"/>
                </a:ext>
              </a:extLst>
            </p:cNvPr>
            <p:cNvGrpSpPr/>
            <p:nvPr/>
          </p:nvGrpSpPr>
          <p:grpSpPr>
            <a:xfrm>
              <a:off x="10163016" y="2499367"/>
              <a:ext cx="1947761" cy="1164948"/>
              <a:chOff x="2264341" y="3647876"/>
              <a:chExt cx="1947761" cy="1164948"/>
            </a:xfrm>
          </p:grpSpPr>
          <p:pic>
            <p:nvPicPr>
              <p:cNvPr id="16" name="Immagine 15">
                <a:extLst>
                  <a:ext uri="{FF2B5EF4-FFF2-40B4-BE49-F238E27FC236}">
                    <a16:creationId xmlns:a16="http://schemas.microsoft.com/office/drawing/2014/main" id="{37EC8129-ACAA-42FC-650E-AEE2953F82BF}"/>
                  </a:ext>
                </a:extLst>
              </p:cNvPr>
              <p:cNvPicPr>
                <a:picLocks noChangeAspect="1"/>
              </p:cNvPicPr>
              <p:nvPr/>
            </p:nvPicPr>
            <p:blipFill>
              <a:blip r:embed="rId7"/>
              <a:stretch>
                <a:fillRect/>
              </a:stretch>
            </p:blipFill>
            <p:spPr>
              <a:xfrm>
                <a:off x="2264341" y="3647876"/>
                <a:ext cx="1941581" cy="1164948"/>
              </a:xfrm>
              <a:prstGeom prst="rect">
                <a:avLst/>
              </a:prstGeom>
              <a:ln w="28575">
                <a:solidFill>
                  <a:schemeClr val="accent6"/>
                </a:solidFill>
              </a:ln>
            </p:spPr>
          </p:pic>
          <p:sp>
            <p:nvSpPr>
              <p:cNvPr id="15" name="CasellaDiTesto 14">
                <a:extLst>
                  <a:ext uri="{FF2B5EF4-FFF2-40B4-BE49-F238E27FC236}">
                    <a16:creationId xmlns:a16="http://schemas.microsoft.com/office/drawing/2014/main" id="{EAB7D684-59C2-00AD-A894-3BA1AADBB72A}"/>
                  </a:ext>
                </a:extLst>
              </p:cNvPr>
              <p:cNvSpPr txBox="1"/>
              <p:nvPr/>
            </p:nvSpPr>
            <p:spPr>
              <a:xfrm>
                <a:off x="3760458" y="3651802"/>
                <a:ext cx="451644" cy="447802"/>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Fe</a:t>
                </a:r>
              </a:p>
            </p:txBody>
          </p:sp>
        </p:grpSp>
        <p:grpSp>
          <p:nvGrpSpPr>
            <p:cNvPr id="23" name="Gruppo 22">
              <a:extLst>
                <a:ext uri="{FF2B5EF4-FFF2-40B4-BE49-F238E27FC236}">
                  <a16:creationId xmlns:a16="http://schemas.microsoft.com/office/drawing/2014/main" id="{C649B21D-2A45-F1D3-4B54-1553361C70C3}"/>
                </a:ext>
              </a:extLst>
            </p:cNvPr>
            <p:cNvGrpSpPr/>
            <p:nvPr/>
          </p:nvGrpSpPr>
          <p:grpSpPr>
            <a:xfrm>
              <a:off x="8186835" y="92337"/>
              <a:ext cx="3917764" cy="2347353"/>
              <a:chOff x="288160" y="1254293"/>
              <a:chExt cx="3917764" cy="2347353"/>
            </a:xfrm>
          </p:grpSpPr>
          <p:pic>
            <p:nvPicPr>
              <p:cNvPr id="11" name="Immagine 10">
                <a:extLst>
                  <a:ext uri="{FF2B5EF4-FFF2-40B4-BE49-F238E27FC236}">
                    <a16:creationId xmlns:a16="http://schemas.microsoft.com/office/drawing/2014/main" id="{FF8693E0-BBF7-1214-62A3-4EF300A1BD36}"/>
                  </a:ext>
                </a:extLst>
              </p:cNvPr>
              <p:cNvPicPr>
                <a:picLocks noChangeAspect="1"/>
              </p:cNvPicPr>
              <p:nvPr/>
            </p:nvPicPr>
            <p:blipFill>
              <a:blip r:embed="rId8"/>
              <a:stretch>
                <a:fillRect/>
              </a:stretch>
            </p:blipFill>
            <p:spPr>
              <a:xfrm>
                <a:off x="288160" y="1254293"/>
                <a:ext cx="3917764" cy="2347353"/>
              </a:xfrm>
              <a:prstGeom prst="rect">
                <a:avLst/>
              </a:prstGeom>
              <a:ln w="28575">
                <a:solidFill>
                  <a:schemeClr val="accent6"/>
                </a:solidFill>
              </a:ln>
            </p:spPr>
          </p:pic>
          <p:sp>
            <p:nvSpPr>
              <p:cNvPr id="13" name="CasellaDiTesto 12">
                <a:extLst>
                  <a:ext uri="{FF2B5EF4-FFF2-40B4-BE49-F238E27FC236}">
                    <a16:creationId xmlns:a16="http://schemas.microsoft.com/office/drawing/2014/main" id="{F5E17706-1E46-C703-A688-BFB080897419}"/>
                  </a:ext>
                </a:extLst>
              </p:cNvPr>
              <p:cNvSpPr txBox="1"/>
              <p:nvPr/>
            </p:nvSpPr>
            <p:spPr>
              <a:xfrm>
                <a:off x="3092447" y="1373189"/>
                <a:ext cx="871457" cy="447802"/>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Fe - O</a:t>
                </a:r>
              </a:p>
            </p:txBody>
          </p:sp>
          <p:sp>
            <p:nvSpPr>
              <p:cNvPr id="10" name="CasellaDiTesto 9">
                <a:extLst>
                  <a:ext uri="{FF2B5EF4-FFF2-40B4-BE49-F238E27FC236}">
                    <a16:creationId xmlns:a16="http://schemas.microsoft.com/office/drawing/2014/main" id="{216A0A47-9EC4-5E5C-0887-538C89A3DCC9}"/>
                  </a:ext>
                </a:extLst>
              </p:cNvPr>
              <p:cNvSpPr txBox="1"/>
              <p:nvPr/>
            </p:nvSpPr>
            <p:spPr>
              <a:xfrm>
                <a:off x="780892" y="1352462"/>
                <a:ext cx="1085041" cy="461665"/>
              </a:xfrm>
              <a:prstGeom prst="rect">
                <a:avLst/>
              </a:prstGeom>
              <a:noFill/>
              <a:ln>
                <a:solidFill>
                  <a:schemeClr val="bg1"/>
                </a:solidFill>
              </a:ln>
            </p:spPr>
            <p:txBody>
              <a:bodyPr wrap="none" rtlCol="0">
                <a:spAutoFit/>
              </a:bodyPr>
              <a:lstStyle/>
              <a:p>
                <a:r>
                  <a:rPr lang="it-IT" sz="2400" dirty="0">
                    <a:solidFill>
                      <a:schemeClr val="bg1"/>
                    </a:solidFill>
                  </a:rPr>
                  <a:t>Citrate</a:t>
                </a:r>
              </a:p>
            </p:txBody>
          </p:sp>
        </p:grpSp>
        <p:grpSp>
          <p:nvGrpSpPr>
            <p:cNvPr id="20" name="Gruppo 19">
              <a:extLst>
                <a:ext uri="{FF2B5EF4-FFF2-40B4-BE49-F238E27FC236}">
                  <a16:creationId xmlns:a16="http://schemas.microsoft.com/office/drawing/2014/main" id="{B15ED4E0-85B6-B114-EC5A-73E546B5FDCF}"/>
                </a:ext>
              </a:extLst>
            </p:cNvPr>
            <p:cNvGrpSpPr/>
            <p:nvPr/>
          </p:nvGrpSpPr>
          <p:grpSpPr>
            <a:xfrm>
              <a:off x="9174926" y="3723992"/>
              <a:ext cx="1941581" cy="1164948"/>
              <a:chOff x="288159" y="4848889"/>
              <a:chExt cx="1941581" cy="1164948"/>
            </a:xfrm>
          </p:grpSpPr>
          <p:pic>
            <p:nvPicPr>
              <p:cNvPr id="17" name="Immagine 16">
                <a:extLst>
                  <a:ext uri="{FF2B5EF4-FFF2-40B4-BE49-F238E27FC236}">
                    <a16:creationId xmlns:a16="http://schemas.microsoft.com/office/drawing/2014/main" id="{9C44621C-1929-FB61-2028-02BD5FA9B14C}"/>
                  </a:ext>
                </a:extLst>
              </p:cNvPr>
              <p:cNvPicPr>
                <a:picLocks noChangeAspect="1"/>
              </p:cNvPicPr>
              <p:nvPr/>
            </p:nvPicPr>
            <p:blipFill>
              <a:blip r:embed="rId9"/>
              <a:stretch>
                <a:fillRect/>
              </a:stretch>
            </p:blipFill>
            <p:spPr>
              <a:xfrm>
                <a:off x="288159" y="4848889"/>
                <a:ext cx="1941581" cy="1164948"/>
              </a:xfrm>
              <a:prstGeom prst="rect">
                <a:avLst/>
              </a:prstGeom>
              <a:ln w="28575">
                <a:solidFill>
                  <a:schemeClr val="accent6"/>
                </a:solidFill>
              </a:ln>
            </p:spPr>
          </p:pic>
          <p:sp>
            <p:nvSpPr>
              <p:cNvPr id="19" name="CasellaDiTesto 18">
                <a:extLst>
                  <a:ext uri="{FF2B5EF4-FFF2-40B4-BE49-F238E27FC236}">
                    <a16:creationId xmlns:a16="http://schemas.microsoft.com/office/drawing/2014/main" id="{3DA196B6-CC5C-E69E-8B84-AFDE2387A89E}"/>
                  </a:ext>
                </a:extLst>
              </p:cNvPr>
              <p:cNvSpPr txBox="1"/>
              <p:nvPr/>
            </p:nvSpPr>
            <p:spPr>
              <a:xfrm>
                <a:off x="1816551" y="4848889"/>
                <a:ext cx="397866" cy="523220"/>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C</a:t>
                </a:r>
              </a:p>
            </p:txBody>
          </p:sp>
        </p:grpSp>
        <p:grpSp>
          <p:nvGrpSpPr>
            <p:cNvPr id="69" name="Gruppo 68">
              <a:extLst>
                <a:ext uri="{FF2B5EF4-FFF2-40B4-BE49-F238E27FC236}">
                  <a16:creationId xmlns:a16="http://schemas.microsoft.com/office/drawing/2014/main" id="{C35BD112-E3D3-7A97-4F79-9127A8A01B19}"/>
                </a:ext>
              </a:extLst>
            </p:cNvPr>
            <p:cNvGrpSpPr/>
            <p:nvPr/>
          </p:nvGrpSpPr>
          <p:grpSpPr>
            <a:xfrm>
              <a:off x="213757" y="1701589"/>
              <a:ext cx="4195240" cy="3261234"/>
              <a:chOff x="130629" y="1701589"/>
              <a:chExt cx="3195186" cy="2483827"/>
            </a:xfrm>
          </p:grpSpPr>
          <p:grpSp>
            <p:nvGrpSpPr>
              <p:cNvPr id="45" name="Gruppo 44">
                <a:extLst>
                  <a:ext uri="{FF2B5EF4-FFF2-40B4-BE49-F238E27FC236}">
                    <a16:creationId xmlns:a16="http://schemas.microsoft.com/office/drawing/2014/main" id="{4EAE528D-6F28-2F09-CC2B-05CC3F1AC00C}"/>
                  </a:ext>
                </a:extLst>
              </p:cNvPr>
              <p:cNvGrpSpPr/>
              <p:nvPr/>
            </p:nvGrpSpPr>
            <p:grpSpPr>
              <a:xfrm>
                <a:off x="130630" y="1701589"/>
                <a:ext cx="3195185" cy="1232915"/>
                <a:chOff x="130630" y="1701589"/>
                <a:chExt cx="3195185" cy="1232915"/>
              </a:xfrm>
            </p:grpSpPr>
            <p:pic>
              <p:nvPicPr>
                <p:cNvPr id="39" name="Immagine 38">
                  <a:extLst>
                    <a:ext uri="{FF2B5EF4-FFF2-40B4-BE49-F238E27FC236}">
                      <a16:creationId xmlns:a16="http://schemas.microsoft.com/office/drawing/2014/main" id="{F592E1EA-F514-C964-E577-6B05471F0FA5}"/>
                    </a:ext>
                  </a:extLst>
                </p:cNvPr>
                <p:cNvPicPr>
                  <a:picLocks noChangeAspect="1"/>
                </p:cNvPicPr>
                <p:nvPr/>
              </p:nvPicPr>
              <p:blipFill>
                <a:blip r:embed="rId10"/>
                <a:stretch>
                  <a:fillRect/>
                </a:stretch>
              </p:blipFill>
              <p:spPr>
                <a:xfrm>
                  <a:off x="130630" y="1724412"/>
                  <a:ext cx="3195185" cy="1210092"/>
                </a:xfrm>
                <a:prstGeom prst="rect">
                  <a:avLst/>
                </a:prstGeom>
                <a:ln w="28575">
                  <a:solidFill>
                    <a:schemeClr val="accent4">
                      <a:lumMod val="60000"/>
                      <a:lumOff val="40000"/>
                    </a:schemeClr>
                  </a:solidFill>
                </a:ln>
              </p:spPr>
            </p:pic>
            <p:sp>
              <p:nvSpPr>
                <p:cNvPr id="31" name="CasellaDiTesto 23">
                  <a:extLst>
                    <a:ext uri="{FF2B5EF4-FFF2-40B4-BE49-F238E27FC236}">
                      <a16:creationId xmlns:a16="http://schemas.microsoft.com/office/drawing/2014/main" id="{7BCE7D06-9AA6-70E7-47DF-FE2F8E6CE604}"/>
                    </a:ext>
                  </a:extLst>
                </p:cNvPr>
                <p:cNvSpPr txBox="1"/>
                <p:nvPr/>
              </p:nvSpPr>
              <p:spPr>
                <a:xfrm>
                  <a:off x="2798105" y="1701589"/>
                  <a:ext cx="527709" cy="523220"/>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Fe</a:t>
                  </a:r>
                </a:p>
              </p:txBody>
            </p:sp>
          </p:grpSp>
          <p:grpSp>
            <p:nvGrpSpPr>
              <p:cNvPr id="48" name="Gruppo 47">
                <a:extLst>
                  <a:ext uri="{FF2B5EF4-FFF2-40B4-BE49-F238E27FC236}">
                    <a16:creationId xmlns:a16="http://schemas.microsoft.com/office/drawing/2014/main" id="{59B6DC52-FA7D-C191-151C-68759CB19295}"/>
                  </a:ext>
                </a:extLst>
              </p:cNvPr>
              <p:cNvGrpSpPr/>
              <p:nvPr/>
            </p:nvGrpSpPr>
            <p:grpSpPr>
              <a:xfrm>
                <a:off x="130629" y="2975324"/>
                <a:ext cx="3195185" cy="1210092"/>
                <a:chOff x="130629" y="2975324"/>
                <a:chExt cx="3195185" cy="1210092"/>
              </a:xfrm>
            </p:grpSpPr>
            <p:pic>
              <p:nvPicPr>
                <p:cNvPr id="40" name="Immagine 39">
                  <a:extLst>
                    <a:ext uri="{FF2B5EF4-FFF2-40B4-BE49-F238E27FC236}">
                      <a16:creationId xmlns:a16="http://schemas.microsoft.com/office/drawing/2014/main" id="{95B7C6E6-F57F-8F2F-97D2-A82CDF3BC5F5}"/>
                    </a:ext>
                  </a:extLst>
                </p:cNvPr>
                <p:cNvPicPr>
                  <a:picLocks noChangeAspect="1"/>
                </p:cNvPicPr>
                <p:nvPr/>
              </p:nvPicPr>
              <p:blipFill>
                <a:blip r:embed="rId11"/>
                <a:stretch>
                  <a:fillRect/>
                </a:stretch>
              </p:blipFill>
              <p:spPr>
                <a:xfrm>
                  <a:off x="130629" y="2975324"/>
                  <a:ext cx="3195185" cy="1210092"/>
                </a:xfrm>
                <a:prstGeom prst="rect">
                  <a:avLst/>
                </a:prstGeom>
                <a:ln w="28575">
                  <a:solidFill>
                    <a:schemeClr val="accent4">
                      <a:lumMod val="60000"/>
                      <a:lumOff val="40000"/>
                    </a:schemeClr>
                  </a:solidFill>
                </a:ln>
              </p:spPr>
            </p:pic>
            <p:sp>
              <p:nvSpPr>
                <p:cNvPr id="30" name="CasellaDiTesto 21">
                  <a:extLst>
                    <a:ext uri="{FF2B5EF4-FFF2-40B4-BE49-F238E27FC236}">
                      <a16:creationId xmlns:a16="http://schemas.microsoft.com/office/drawing/2014/main" id="{C367FEDD-651A-1776-937B-6B3130BA5190}"/>
                    </a:ext>
                  </a:extLst>
                </p:cNvPr>
                <p:cNvSpPr txBox="1"/>
                <p:nvPr/>
              </p:nvSpPr>
              <p:spPr>
                <a:xfrm>
                  <a:off x="2855011" y="2998788"/>
                  <a:ext cx="413896" cy="523220"/>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O</a:t>
                  </a:r>
                </a:p>
              </p:txBody>
            </p:sp>
          </p:grpSp>
        </p:grpSp>
        <p:sp>
          <p:nvSpPr>
            <p:cNvPr id="29" name="CasellaDiTesto 18">
              <a:extLst>
                <a:ext uri="{FF2B5EF4-FFF2-40B4-BE49-F238E27FC236}">
                  <a16:creationId xmlns:a16="http://schemas.microsoft.com/office/drawing/2014/main" id="{00B2957A-B846-2E8C-FC1C-464E72B4EA03}"/>
                </a:ext>
              </a:extLst>
            </p:cNvPr>
            <p:cNvSpPr txBox="1"/>
            <p:nvPr/>
          </p:nvSpPr>
          <p:spPr>
            <a:xfrm>
              <a:off x="3253127" y="246899"/>
              <a:ext cx="1018227" cy="523220"/>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Fe - O</a:t>
              </a:r>
            </a:p>
          </p:txBody>
        </p:sp>
        <p:sp>
          <p:nvSpPr>
            <p:cNvPr id="47" name="CasellaDiTesto 46">
              <a:extLst>
                <a:ext uri="{FF2B5EF4-FFF2-40B4-BE49-F238E27FC236}">
                  <a16:creationId xmlns:a16="http://schemas.microsoft.com/office/drawing/2014/main" id="{FA1148BA-C647-ADD8-4543-EB555C4C34E1}"/>
                </a:ext>
              </a:extLst>
            </p:cNvPr>
            <p:cNvSpPr txBox="1"/>
            <p:nvPr/>
          </p:nvSpPr>
          <p:spPr>
            <a:xfrm>
              <a:off x="764577" y="201112"/>
              <a:ext cx="793807" cy="461665"/>
            </a:xfrm>
            <a:prstGeom prst="rect">
              <a:avLst/>
            </a:prstGeom>
            <a:noFill/>
            <a:ln>
              <a:solidFill>
                <a:schemeClr val="bg1"/>
              </a:solidFill>
            </a:ln>
          </p:spPr>
          <p:txBody>
            <a:bodyPr wrap="none" rtlCol="0">
              <a:spAutoFit/>
            </a:bodyPr>
            <a:lstStyle/>
            <a:p>
              <a:r>
                <a:rPr lang="it-IT" sz="2400" dirty="0">
                  <a:solidFill>
                    <a:schemeClr val="bg1"/>
                  </a:solidFill>
                </a:rPr>
                <a:t>H2O</a:t>
              </a:r>
            </a:p>
          </p:txBody>
        </p:sp>
        <p:grpSp>
          <p:nvGrpSpPr>
            <p:cNvPr id="67" name="Gruppo 66">
              <a:extLst>
                <a:ext uri="{FF2B5EF4-FFF2-40B4-BE49-F238E27FC236}">
                  <a16:creationId xmlns:a16="http://schemas.microsoft.com/office/drawing/2014/main" id="{AFD4E64D-FE10-E54D-DE77-119E361D3917}"/>
                </a:ext>
              </a:extLst>
            </p:cNvPr>
            <p:cNvGrpSpPr/>
            <p:nvPr/>
          </p:nvGrpSpPr>
          <p:grpSpPr>
            <a:xfrm>
              <a:off x="4502292" y="2309369"/>
              <a:ext cx="1774457" cy="1066309"/>
              <a:chOff x="2861754" y="3486788"/>
              <a:chExt cx="1774457" cy="1066309"/>
            </a:xfrm>
          </p:grpSpPr>
          <p:pic>
            <p:nvPicPr>
              <p:cNvPr id="50" name="Immagine 49">
                <a:extLst>
                  <a:ext uri="{FF2B5EF4-FFF2-40B4-BE49-F238E27FC236}">
                    <a16:creationId xmlns:a16="http://schemas.microsoft.com/office/drawing/2014/main" id="{9486F6E1-B427-0B9A-D518-01DF664F671D}"/>
                  </a:ext>
                </a:extLst>
              </p:cNvPr>
              <p:cNvPicPr>
                <a:picLocks noChangeAspect="1"/>
              </p:cNvPicPr>
              <p:nvPr/>
            </p:nvPicPr>
            <p:blipFill>
              <a:blip r:embed="rId12"/>
              <a:stretch>
                <a:fillRect/>
              </a:stretch>
            </p:blipFill>
            <p:spPr>
              <a:xfrm>
                <a:off x="2861754" y="3492904"/>
                <a:ext cx="1762729" cy="1060193"/>
              </a:xfrm>
              <a:prstGeom prst="rect">
                <a:avLst/>
              </a:prstGeom>
              <a:ln w="28575">
                <a:solidFill>
                  <a:srgbClr val="FF33CC"/>
                </a:solidFill>
              </a:ln>
            </p:spPr>
          </p:pic>
          <p:sp>
            <p:nvSpPr>
              <p:cNvPr id="55" name="CasellaDiTesto 54">
                <a:extLst>
                  <a:ext uri="{FF2B5EF4-FFF2-40B4-BE49-F238E27FC236}">
                    <a16:creationId xmlns:a16="http://schemas.microsoft.com/office/drawing/2014/main" id="{217D8716-23DA-9D01-E629-D75F05A2EC9A}"/>
                  </a:ext>
                </a:extLst>
              </p:cNvPr>
              <p:cNvSpPr txBox="1"/>
              <p:nvPr/>
            </p:nvSpPr>
            <p:spPr>
              <a:xfrm>
                <a:off x="4222315" y="3486788"/>
                <a:ext cx="413896" cy="523220"/>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O</a:t>
                </a:r>
              </a:p>
            </p:txBody>
          </p:sp>
        </p:grpSp>
        <p:grpSp>
          <p:nvGrpSpPr>
            <p:cNvPr id="66" name="Gruppo 65">
              <a:extLst>
                <a:ext uri="{FF2B5EF4-FFF2-40B4-BE49-F238E27FC236}">
                  <a16:creationId xmlns:a16="http://schemas.microsoft.com/office/drawing/2014/main" id="{27543B8B-6DB5-C9CD-6368-A08343F4151F}"/>
                </a:ext>
              </a:extLst>
            </p:cNvPr>
            <p:cNvGrpSpPr/>
            <p:nvPr/>
          </p:nvGrpSpPr>
          <p:grpSpPr>
            <a:xfrm>
              <a:off x="6338017" y="2306466"/>
              <a:ext cx="1765734" cy="1070147"/>
              <a:chOff x="4697479" y="3483885"/>
              <a:chExt cx="1765734" cy="1070147"/>
            </a:xfrm>
          </p:grpSpPr>
          <p:pic>
            <p:nvPicPr>
              <p:cNvPr id="51" name="Immagine 50">
                <a:extLst>
                  <a:ext uri="{FF2B5EF4-FFF2-40B4-BE49-F238E27FC236}">
                    <a16:creationId xmlns:a16="http://schemas.microsoft.com/office/drawing/2014/main" id="{4A55C151-16B7-F626-E6E4-82E3C52FA710}"/>
                  </a:ext>
                </a:extLst>
              </p:cNvPr>
              <p:cNvPicPr>
                <a:picLocks noChangeAspect="1"/>
              </p:cNvPicPr>
              <p:nvPr/>
            </p:nvPicPr>
            <p:blipFill>
              <a:blip r:embed="rId13"/>
              <a:stretch>
                <a:fillRect/>
              </a:stretch>
            </p:blipFill>
            <p:spPr>
              <a:xfrm>
                <a:off x="4697479" y="3492032"/>
                <a:ext cx="1765734" cy="1062000"/>
              </a:xfrm>
              <a:prstGeom prst="rect">
                <a:avLst/>
              </a:prstGeom>
              <a:ln w="28575">
                <a:solidFill>
                  <a:srgbClr val="FF33CC"/>
                </a:solidFill>
              </a:ln>
            </p:spPr>
          </p:pic>
          <p:sp>
            <p:nvSpPr>
              <p:cNvPr id="56" name="CasellaDiTesto 55">
                <a:extLst>
                  <a:ext uri="{FF2B5EF4-FFF2-40B4-BE49-F238E27FC236}">
                    <a16:creationId xmlns:a16="http://schemas.microsoft.com/office/drawing/2014/main" id="{6CCEFE90-54E4-C37E-B6AE-DC2379DC115D}"/>
                  </a:ext>
                </a:extLst>
              </p:cNvPr>
              <p:cNvSpPr txBox="1"/>
              <p:nvPr/>
            </p:nvSpPr>
            <p:spPr>
              <a:xfrm>
                <a:off x="5893975" y="3483885"/>
                <a:ext cx="527709" cy="523220"/>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Fe</a:t>
                </a:r>
              </a:p>
            </p:txBody>
          </p:sp>
        </p:grpSp>
        <p:grpSp>
          <p:nvGrpSpPr>
            <p:cNvPr id="46" name="Gruppo 45">
              <a:extLst>
                <a:ext uri="{FF2B5EF4-FFF2-40B4-BE49-F238E27FC236}">
                  <a16:creationId xmlns:a16="http://schemas.microsoft.com/office/drawing/2014/main" id="{DCE0601B-E671-CF46-294A-9E7E4A450E71}"/>
                </a:ext>
              </a:extLst>
            </p:cNvPr>
            <p:cNvGrpSpPr/>
            <p:nvPr/>
          </p:nvGrpSpPr>
          <p:grpSpPr>
            <a:xfrm>
              <a:off x="4508381" y="3435730"/>
              <a:ext cx="3745955" cy="2160000"/>
              <a:chOff x="6583624" y="1231292"/>
              <a:chExt cx="3745955" cy="2160000"/>
            </a:xfrm>
          </p:grpSpPr>
          <p:pic>
            <p:nvPicPr>
              <p:cNvPr id="59" name="Immagine 58">
                <a:extLst>
                  <a:ext uri="{FF2B5EF4-FFF2-40B4-BE49-F238E27FC236}">
                    <a16:creationId xmlns:a16="http://schemas.microsoft.com/office/drawing/2014/main" id="{743EB331-9339-68A7-7561-17D15743BD8F}"/>
                  </a:ext>
                </a:extLst>
              </p:cNvPr>
              <p:cNvPicPr>
                <a:picLocks noChangeAspect="1"/>
              </p:cNvPicPr>
              <p:nvPr/>
            </p:nvPicPr>
            <p:blipFill>
              <a:blip r:embed="rId14"/>
              <a:stretch>
                <a:fillRect/>
              </a:stretch>
            </p:blipFill>
            <p:spPr>
              <a:xfrm>
                <a:off x="6583624" y="1231292"/>
                <a:ext cx="3603636" cy="2160000"/>
              </a:xfrm>
              <a:prstGeom prst="rect">
                <a:avLst/>
              </a:prstGeom>
              <a:ln w="28575">
                <a:solidFill>
                  <a:srgbClr val="FF33CC"/>
                </a:solidFill>
              </a:ln>
            </p:spPr>
          </p:pic>
          <p:sp>
            <p:nvSpPr>
              <p:cNvPr id="60" name="CasellaDiTesto 59">
                <a:extLst>
                  <a:ext uri="{FF2B5EF4-FFF2-40B4-BE49-F238E27FC236}">
                    <a16:creationId xmlns:a16="http://schemas.microsoft.com/office/drawing/2014/main" id="{E1465D08-CFC4-5E1C-1A6F-11EB30B8336B}"/>
                  </a:ext>
                </a:extLst>
              </p:cNvPr>
              <p:cNvSpPr txBox="1"/>
              <p:nvPr/>
            </p:nvSpPr>
            <p:spPr>
              <a:xfrm>
                <a:off x="9266116" y="1258355"/>
                <a:ext cx="1063463" cy="523220"/>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C - N</a:t>
                </a:r>
              </a:p>
            </p:txBody>
          </p:sp>
        </p:grpSp>
        <p:grpSp>
          <p:nvGrpSpPr>
            <p:cNvPr id="65" name="Gruppo 64">
              <a:extLst>
                <a:ext uri="{FF2B5EF4-FFF2-40B4-BE49-F238E27FC236}">
                  <a16:creationId xmlns:a16="http://schemas.microsoft.com/office/drawing/2014/main" id="{7A7EFF81-55B7-EDD8-EBD2-4646F00E9747}"/>
                </a:ext>
              </a:extLst>
            </p:cNvPr>
            <p:cNvGrpSpPr/>
            <p:nvPr/>
          </p:nvGrpSpPr>
          <p:grpSpPr>
            <a:xfrm>
              <a:off x="4508381" y="5666152"/>
              <a:ext cx="1762729" cy="1065437"/>
              <a:chOff x="6583624" y="3486788"/>
              <a:chExt cx="1762729" cy="1065437"/>
            </a:xfrm>
          </p:grpSpPr>
          <p:pic>
            <p:nvPicPr>
              <p:cNvPr id="57" name="Immagine 56">
                <a:extLst>
                  <a:ext uri="{FF2B5EF4-FFF2-40B4-BE49-F238E27FC236}">
                    <a16:creationId xmlns:a16="http://schemas.microsoft.com/office/drawing/2014/main" id="{95BA4751-90E9-CDFF-72A3-432DB2C5475E}"/>
                  </a:ext>
                </a:extLst>
              </p:cNvPr>
              <p:cNvPicPr>
                <a:picLocks noChangeAspect="1"/>
              </p:cNvPicPr>
              <p:nvPr/>
            </p:nvPicPr>
            <p:blipFill>
              <a:blip r:embed="rId15"/>
              <a:stretch>
                <a:fillRect/>
              </a:stretch>
            </p:blipFill>
            <p:spPr>
              <a:xfrm>
                <a:off x="6583624" y="3492032"/>
                <a:ext cx="1762729" cy="1060193"/>
              </a:xfrm>
              <a:prstGeom prst="rect">
                <a:avLst/>
              </a:prstGeom>
              <a:ln w="28575">
                <a:solidFill>
                  <a:srgbClr val="FF33CC"/>
                </a:solidFill>
              </a:ln>
            </p:spPr>
          </p:pic>
          <p:sp>
            <p:nvSpPr>
              <p:cNvPr id="61" name="CasellaDiTesto 60">
                <a:extLst>
                  <a:ext uri="{FF2B5EF4-FFF2-40B4-BE49-F238E27FC236}">
                    <a16:creationId xmlns:a16="http://schemas.microsoft.com/office/drawing/2014/main" id="{3391939C-6D72-6F95-E4C5-412E79945ACF}"/>
                  </a:ext>
                </a:extLst>
              </p:cNvPr>
              <p:cNvSpPr txBox="1"/>
              <p:nvPr/>
            </p:nvSpPr>
            <p:spPr>
              <a:xfrm>
                <a:off x="7902490" y="3486788"/>
                <a:ext cx="432284" cy="523220"/>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N</a:t>
                </a:r>
              </a:p>
            </p:txBody>
          </p:sp>
        </p:grpSp>
        <p:grpSp>
          <p:nvGrpSpPr>
            <p:cNvPr id="64" name="Gruppo 63">
              <a:extLst>
                <a:ext uri="{FF2B5EF4-FFF2-40B4-BE49-F238E27FC236}">
                  <a16:creationId xmlns:a16="http://schemas.microsoft.com/office/drawing/2014/main" id="{3DACF0B5-7F19-B873-55A5-5670F4831320}"/>
                </a:ext>
              </a:extLst>
            </p:cNvPr>
            <p:cNvGrpSpPr/>
            <p:nvPr/>
          </p:nvGrpSpPr>
          <p:grpSpPr>
            <a:xfrm>
              <a:off x="6349287" y="5663249"/>
              <a:ext cx="1762730" cy="1060193"/>
              <a:chOff x="8424530" y="3483885"/>
              <a:chExt cx="1762730" cy="1060193"/>
            </a:xfrm>
          </p:grpSpPr>
          <p:pic>
            <p:nvPicPr>
              <p:cNvPr id="58" name="Immagine 57">
                <a:extLst>
                  <a:ext uri="{FF2B5EF4-FFF2-40B4-BE49-F238E27FC236}">
                    <a16:creationId xmlns:a16="http://schemas.microsoft.com/office/drawing/2014/main" id="{3E44607B-8CFD-DA31-49D4-A2B33033093C}"/>
                  </a:ext>
                </a:extLst>
              </p:cNvPr>
              <p:cNvPicPr>
                <a:picLocks noChangeAspect="1"/>
              </p:cNvPicPr>
              <p:nvPr/>
            </p:nvPicPr>
            <p:blipFill>
              <a:blip r:embed="rId16"/>
              <a:stretch>
                <a:fillRect/>
              </a:stretch>
            </p:blipFill>
            <p:spPr>
              <a:xfrm>
                <a:off x="8424530" y="3483885"/>
                <a:ext cx="1762730" cy="1060193"/>
              </a:xfrm>
              <a:prstGeom prst="rect">
                <a:avLst/>
              </a:prstGeom>
              <a:ln w="28575">
                <a:solidFill>
                  <a:srgbClr val="FF33CC"/>
                </a:solidFill>
              </a:ln>
            </p:spPr>
          </p:pic>
          <p:sp>
            <p:nvSpPr>
              <p:cNvPr id="62" name="CasellaDiTesto 61">
                <a:extLst>
                  <a:ext uri="{FF2B5EF4-FFF2-40B4-BE49-F238E27FC236}">
                    <a16:creationId xmlns:a16="http://schemas.microsoft.com/office/drawing/2014/main" id="{0EDB9A8E-EAA4-9105-AA8C-FE124F952D1B}"/>
                  </a:ext>
                </a:extLst>
              </p:cNvPr>
              <p:cNvSpPr txBox="1"/>
              <p:nvPr/>
            </p:nvSpPr>
            <p:spPr>
              <a:xfrm>
                <a:off x="9693019" y="3483885"/>
                <a:ext cx="432284" cy="523220"/>
              </a:xfrm>
              <a:prstGeom prst="rect">
                <a:avLst/>
              </a:prstGeom>
              <a:noFill/>
            </p:spPr>
            <p:txBody>
              <a:bodyPr wrap="square" rtlCol="0">
                <a:spAutoFit/>
              </a:bodyPr>
              <a:lstStyle/>
              <a:p>
                <a:r>
                  <a:rPr lang="it-IT" sz="2800" b="1" dirty="0">
                    <a:solidFill>
                      <a:schemeClr val="bg1"/>
                    </a:solidFill>
                    <a:latin typeface="Arial Narrow" panose="020B0606020202030204" pitchFamily="34" charset="0"/>
                  </a:rPr>
                  <a:t>C</a:t>
                </a:r>
              </a:p>
            </p:txBody>
          </p:sp>
        </p:grpSp>
        <p:grpSp>
          <p:nvGrpSpPr>
            <p:cNvPr id="68" name="Gruppo 67">
              <a:extLst>
                <a:ext uri="{FF2B5EF4-FFF2-40B4-BE49-F238E27FC236}">
                  <a16:creationId xmlns:a16="http://schemas.microsoft.com/office/drawing/2014/main" id="{9BC4DDA7-F73E-C63E-1D19-54E6714F1BC9}"/>
                </a:ext>
              </a:extLst>
            </p:cNvPr>
            <p:cNvGrpSpPr/>
            <p:nvPr/>
          </p:nvGrpSpPr>
          <p:grpSpPr>
            <a:xfrm>
              <a:off x="4497039" y="92337"/>
              <a:ext cx="3601459" cy="2160107"/>
              <a:chOff x="2835481" y="1229415"/>
              <a:chExt cx="3601459" cy="2160107"/>
            </a:xfrm>
          </p:grpSpPr>
          <p:pic>
            <p:nvPicPr>
              <p:cNvPr id="52" name="Immagine 51">
                <a:extLst>
                  <a:ext uri="{FF2B5EF4-FFF2-40B4-BE49-F238E27FC236}">
                    <a16:creationId xmlns:a16="http://schemas.microsoft.com/office/drawing/2014/main" id="{90AE2704-3FB7-F4C4-4692-4BC52DFE9405}"/>
                  </a:ext>
                </a:extLst>
              </p:cNvPr>
              <p:cNvPicPr>
                <a:picLocks noChangeAspect="1"/>
              </p:cNvPicPr>
              <p:nvPr/>
            </p:nvPicPr>
            <p:blipFill>
              <a:blip r:embed="rId17"/>
              <a:stretch>
                <a:fillRect/>
              </a:stretch>
            </p:blipFill>
            <p:spPr>
              <a:xfrm>
                <a:off x="2835481" y="1229415"/>
                <a:ext cx="3601459" cy="2160107"/>
              </a:xfrm>
              <a:prstGeom prst="rect">
                <a:avLst/>
              </a:prstGeom>
              <a:ln w="28575">
                <a:solidFill>
                  <a:srgbClr val="FF33CC"/>
                </a:solidFill>
              </a:ln>
            </p:spPr>
          </p:pic>
          <p:sp>
            <p:nvSpPr>
              <p:cNvPr id="54" name="CasellaDiTesto 53">
                <a:extLst>
                  <a:ext uri="{FF2B5EF4-FFF2-40B4-BE49-F238E27FC236}">
                    <a16:creationId xmlns:a16="http://schemas.microsoft.com/office/drawing/2014/main" id="{B5CAD6F0-2C7B-7869-23DD-3BD1365C7600}"/>
                  </a:ext>
                </a:extLst>
              </p:cNvPr>
              <p:cNvSpPr txBox="1"/>
              <p:nvPr/>
            </p:nvSpPr>
            <p:spPr>
              <a:xfrm>
                <a:off x="5339350" y="1242211"/>
                <a:ext cx="1018227" cy="523220"/>
              </a:xfrm>
              <a:prstGeom prst="rect">
                <a:avLst/>
              </a:prstGeom>
              <a:noFill/>
            </p:spPr>
            <p:txBody>
              <a:bodyPr wrap="none" rtlCol="0">
                <a:spAutoFit/>
              </a:bodyPr>
              <a:lstStyle/>
              <a:p>
                <a:r>
                  <a:rPr lang="it-IT" sz="2800" b="1" dirty="0">
                    <a:solidFill>
                      <a:schemeClr val="bg1"/>
                    </a:solidFill>
                    <a:latin typeface="Arial Narrow" panose="020B0606020202030204" pitchFamily="34" charset="0"/>
                  </a:rPr>
                  <a:t>Fe - O</a:t>
                </a:r>
              </a:p>
            </p:txBody>
          </p:sp>
          <p:sp>
            <p:nvSpPr>
              <p:cNvPr id="63" name="CasellaDiTesto 62">
                <a:extLst>
                  <a:ext uri="{FF2B5EF4-FFF2-40B4-BE49-F238E27FC236}">
                    <a16:creationId xmlns:a16="http://schemas.microsoft.com/office/drawing/2014/main" id="{43E99C20-0CF8-FC7B-55E2-785CE4625ABE}"/>
                  </a:ext>
                </a:extLst>
              </p:cNvPr>
              <p:cNvSpPr txBox="1"/>
              <p:nvPr/>
            </p:nvSpPr>
            <p:spPr>
              <a:xfrm>
                <a:off x="3418436" y="1331633"/>
                <a:ext cx="795411" cy="461665"/>
              </a:xfrm>
              <a:prstGeom prst="rect">
                <a:avLst/>
              </a:prstGeom>
              <a:noFill/>
              <a:ln>
                <a:solidFill>
                  <a:schemeClr val="bg1"/>
                </a:solidFill>
              </a:ln>
            </p:spPr>
            <p:txBody>
              <a:bodyPr wrap="none" rtlCol="0">
                <a:spAutoFit/>
              </a:bodyPr>
              <a:lstStyle/>
              <a:p>
                <a:r>
                  <a:rPr lang="it-IT" sz="2400" dirty="0">
                    <a:solidFill>
                      <a:schemeClr val="bg1"/>
                    </a:solidFill>
                  </a:rPr>
                  <a:t>GSH</a:t>
                </a:r>
              </a:p>
            </p:txBody>
          </p:sp>
        </p:grpSp>
        <p:sp>
          <p:nvSpPr>
            <p:cNvPr id="4" name="CasellaDiTesto 3">
              <a:extLst>
                <a:ext uri="{FF2B5EF4-FFF2-40B4-BE49-F238E27FC236}">
                  <a16:creationId xmlns:a16="http://schemas.microsoft.com/office/drawing/2014/main" id="{29AF5BAF-AB4C-C2FA-E012-79CB5F7B7071}"/>
                </a:ext>
              </a:extLst>
            </p:cNvPr>
            <p:cNvSpPr txBox="1"/>
            <p:nvPr/>
          </p:nvSpPr>
          <p:spPr>
            <a:xfrm>
              <a:off x="275171" y="187249"/>
              <a:ext cx="437940" cy="461665"/>
            </a:xfrm>
            <a:prstGeom prst="rect">
              <a:avLst/>
            </a:prstGeom>
            <a:noFill/>
          </p:spPr>
          <p:txBody>
            <a:bodyPr wrap="none" rtlCol="0">
              <a:spAutoFit/>
            </a:bodyPr>
            <a:lstStyle/>
            <a:p>
              <a:r>
                <a:rPr lang="it-IT" sz="2400" dirty="0">
                  <a:solidFill>
                    <a:schemeClr val="bg1"/>
                  </a:solidFill>
                </a:rPr>
                <a:t>a)</a:t>
              </a:r>
            </a:p>
          </p:txBody>
        </p:sp>
        <p:sp>
          <p:nvSpPr>
            <p:cNvPr id="6" name="CasellaDiTesto 5">
              <a:extLst>
                <a:ext uri="{FF2B5EF4-FFF2-40B4-BE49-F238E27FC236}">
                  <a16:creationId xmlns:a16="http://schemas.microsoft.com/office/drawing/2014/main" id="{63E1087D-0B7B-AE7B-07FA-C889711BB4F7}"/>
                </a:ext>
              </a:extLst>
            </p:cNvPr>
            <p:cNvSpPr txBox="1"/>
            <p:nvPr/>
          </p:nvSpPr>
          <p:spPr>
            <a:xfrm>
              <a:off x="4604662" y="211232"/>
              <a:ext cx="447558" cy="461665"/>
            </a:xfrm>
            <a:prstGeom prst="rect">
              <a:avLst/>
            </a:prstGeom>
            <a:noFill/>
          </p:spPr>
          <p:txBody>
            <a:bodyPr wrap="none" rtlCol="0">
              <a:spAutoFit/>
            </a:bodyPr>
            <a:lstStyle/>
            <a:p>
              <a:r>
                <a:rPr lang="it-IT" sz="2400" dirty="0">
                  <a:solidFill>
                    <a:schemeClr val="bg1"/>
                  </a:solidFill>
                </a:rPr>
                <a:t>b)</a:t>
              </a:r>
            </a:p>
          </p:txBody>
        </p:sp>
        <p:sp>
          <p:nvSpPr>
            <p:cNvPr id="32" name="CasellaDiTesto 31">
              <a:extLst>
                <a:ext uri="{FF2B5EF4-FFF2-40B4-BE49-F238E27FC236}">
                  <a16:creationId xmlns:a16="http://schemas.microsoft.com/office/drawing/2014/main" id="{72A1E47D-0375-44BE-17BB-61B6E3FC76C8}"/>
                </a:ext>
              </a:extLst>
            </p:cNvPr>
            <p:cNvSpPr txBox="1"/>
            <p:nvPr/>
          </p:nvSpPr>
          <p:spPr>
            <a:xfrm>
              <a:off x="8215032" y="190506"/>
              <a:ext cx="436338" cy="461665"/>
            </a:xfrm>
            <a:prstGeom prst="rect">
              <a:avLst/>
            </a:prstGeom>
            <a:noFill/>
          </p:spPr>
          <p:txBody>
            <a:bodyPr wrap="square" rtlCol="0">
              <a:spAutoFit/>
            </a:bodyPr>
            <a:lstStyle/>
            <a:p>
              <a:r>
                <a:rPr lang="it-IT" sz="2400" dirty="0">
                  <a:solidFill>
                    <a:schemeClr val="bg1"/>
                  </a:solidFill>
                </a:rPr>
                <a:t>c)</a:t>
              </a:r>
            </a:p>
          </p:txBody>
        </p:sp>
      </p:grpSp>
      <p:sp>
        <p:nvSpPr>
          <p:cNvPr id="9" name="CasellaDiTesto 8">
            <a:extLst>
              <a:ext uri="{FF2B5EF4-FFF2-40B4-BE49-F238E27FC236}">
                <a16:creationId xmlns:a16="http://schemas.microsoft.com/office/drawing/2014/main" id="{8CE7834F-7037-8AF7-98AE-A2065FF9789C}"/>
              </a:ext>
            </a:extLst>
          </p:cNvPr>
          <p:cNvSpPr txBox="1"/>
          <p:nvPr/>
        </p:nvSpPr>
        <p:spPr>
          <a:xfrm>
            <a:off x="436644" y="172850"/>
            <a:ext cx="7859844" cy="769441"/>
          </a:xfrm>
          <a:prstGeom prst="rect">
            <a:avLst/>
          </a:prstGeom>
          <a:noFill/>
        </p:spPr>
        <p:txBody>
          <a:bodyPr wrap="none" rtlCol="0">
            <a:spAutoFit/>
          </a:bodyPr>
          <a:lstStyle/>
          <a:p>
            <a:r>
              <a:rPr lang="it-IT" sz="4400" dirty="0" err="1"/>
              <a:t>Compositional</a:t>
            </a:r>
            <a:r>
              <a:rPr lang="it-IT" sz="4400" dirty="0"/>
              <a:t> </a:t>
            </a:r>
            <a:r>
              <a:rPr lang="it-IT" sz="4400" dirty="0" err="1"/>
              <a:t>characterization</a:t>
            </a:r>
            <a:endParaRPr lang="it-IT" sz="4400" dirty="0"/>
          </a:p>
        </p:txBody>
      </p:sp>
    </p:spTree>
    <p:extLst>
      <p:ext uri="{BB962C8B-B14F-4D97-AF65-F5344CB8AC3E}">
        <p14:creationId xmlns:p14="http://schemas.microsoft.com/office/powerpoint/2010/main" val="8006959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2" name="Gruppo 11">
            <a:extLst>
              <a:ext uri="{FF2B5EF4-FFF2-40B4-BE49-F238E27FC236}">
                <a16:creationId xmlns:a16="http://schemas.microsoft.com/office/drawing/2014/main" id="{77DD0392-5A5E-A0DF-275B-182135D78AD9}"/>
              </a:ext>
            </a:extLst>
          </p:cNvPr>
          <p:cNvGrpSpPr/>
          <p:nvPr/>
        </p:nvGrpSpPr>
        <p:grpSpPr>
          <a:xfrm>
            <a:off x="7993583" y="-1869"/>
            <a:ext cx="4198417" cy="3503068"/>
            <a:chOff x="6973655" y="-8915"/>
            <a:chExt cx="4240779" cy="3538414"/>
          </a:xfrm>
        </p:grpSpPr>
        <p:grpSp>
          <p:nvGrpSpPr>
            <p:cNvPr id="35" name="Gruppo 34">
              <a:extLst>
                <a:ext uri="{FF2B5EF4-FFF2-40B4-BE49-F238E27FC236}">
                  <a16:creationId xmlns:a16="http://schemas.microsoft.com/office/drawing/2014/main" id="{61576747-E1C0-6117-C6D6-F9A71FACEF94}"/>
                </a:ext>
              </a:extLst>
            </p:cNvPr>
            <p:cNvGrpSpPr/>
            <p:nvPr/>
          </p:nvGrpSpPr>
          <p:grpSpPr>
            <a:xfrm>
              <a:off x="7097652" y="34011"/>
              <a:ext cx="4116782" cy="3284608"/>
              <a:chOff x="3974598" y="0"/>
              <a:chExt cx="4258879" cy="3397981"/>
            </a:xfrm>
          </p:grpSpPr>
          <p:pic>
            <p:nvPicPr>
              <p:cNvPr id="36" name="Immagine 35">
                <a:extLst>
                  <a:ext uri="{FF2B5EF4-FFF2-40B4-BE49-F238E27FC236}">
                    <a16:creationId xmlns:a16="http://schemas.microsoft.com/office/drawing/2014/main" id="{FD4AEA9A-9DAA-FE09-8216-8DF1ADD4209C}"/>
                  </a:ext>
                </a:extLst>
              </p:cNvPr>
              <p:cNvPicPr>
                <a:picLocks noChangeAspect="1"/>
              </p:cNvPicPr>
              <p:nvPr/>
            </p:nvPicPr>
            <p:blipFill>
              <a:blip r:embed="rId2"/>
              <a:stretch>
                <a:fillRect/>
              </a:stretch>
            </p:blipFill>
            <p:spPr>
              <a:xfrm>
                <a:off x="3974598" y="0"/>
                <a:ext cx="4258879" cy="3397981"/>
              </a:xfrm>
              <a:prstGeom prst="rect">
                <a:avLst/>
              </a:prstGeom>
            </p:spPr>
          </p:pic>
          <p:sp>
            <p:nvSpPr>
              <p:cNvPr id="37" name="Ovale 36">
                <a:extLst>
                  <a:ext uri="{FF2B5EF4-FFF2-40B4-BE49-F238E27FC236}">
                    <a16:creationId xmlns:a16="http://schemas.microsoft.com/office/drawing/2014/main" id="{6C7B2ADA-F04B-2805-14D4-B2560DA0AAFF}"/>
                  </a:ext>
                </a:extLst>
              </p:cNvPr>
              <p:cNvSpPr/>
              <p:nvPr/>
            </p:nvSpPr>
            <p:spPr>
              <a:xfrm>
                <a:off x="7450932" y="1502765"/>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38" name="Stella a 5 punte 37">
                <a:extLst>
                  <a:ext uri="{FF2B5EF4-FFF2-40B4-BE49-F238E27FC236}">
                    <a16:creationId xmlns:a16="http://schemas.microsoft.com/office/drawing/2014/main" id="{38CD465E-A902-C151-24B6-CEDE00382319}"/>
                  </a:ext>
                </a:extLst>
              </p:cNvPr>
              <p:cNvSpPr/>
              <p:nvPr/>
            </p:nvSpPr>
            <p:spPr>
              <a:xfrm>
                <a:off x="7422960" y="1319961"/>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39" name="Stella a 5 punte 38">
                <a:extLst>
                  <a:ext uri="{FF2B5EF4-FFF2-40B4-BE49-F238E27FC236}">
                    <a16:creationId xmlns:a16="http://schemas.microsoft.com/office/drawing/2014/main" id="{A105182D-115F-DB24-ECCA-DBA8D84F7724}"/>
                  </a:ext>
                </a:extLst>
              </p:cNvPr>
              <p:cNvSpPr/>
              <p:nvPr/>
            </p:nvSpPr>
            <p:spPr>
              <a:xfrm>
                <a:off x="5673241" y="1865806"/>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40" name="Ovale 39">
                <a:extLst>
                  <a:ext uri="{FF2B5EF4-FFF2-40B4-BE49-F238E27FC236}">
                    <a16:creationId xmlns:a16="http://schemas.microsoft.com/office/drawing/2014/main" id="{4C8AF2A8-14E7-FC2E-CE80-BFD507402001}"/>
                  </a:ext>
                </a:extLst>
              </p:cNvPr>
              <p:cNvSpPr/>
              <p:nvPr/>
            </p:nvSpPr>
            <p:spPr>
              <a:xfrm>
                <a:off x="5529308" y="1917577"/>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41" name="Ovale 40">
                <a:extLst>
                  <a:ext uri="{FF2B5EF4-FFF2-40B4-BE49-F238E27FC236}">
                    <a16:creationId xmlns:a16="http://schemas.microsoft.com/office/drawing/2014/main" id="{71C858EE-0FF3-946C-EBA8-57D1BFF28B07}"/>
                  </a:ext>
                </a:extLst>
              </p:cNvPr>
              <p:cNvSpPr/>
              <p:nvPr/>
            </p:nvSpPr>
            <p:spPr>
              <a:xfrm>
                <a:off x="4491011" y="145306"/>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42" name="Ovale 41">
                <a:extLst>
                  <a:ext uri="{FF2B5EF4-FFF2-40B4-BE49-F238E27FC236}">
                    <a16:creationId xmlns:a16="http://schemas.microsoft.com/office/drawing/2014/main" id="{5D3999BF-0753-E484-C882-F1DB3BC764DC}"/>
                  </a:ext>
                </a:extLst>
              </p:cNvPr>
              <p:cNvSpPr/>
              <p:nvPr/>
            </p:nvSpPr>
            <p:spPr>
              <a:xfrm>
                <a:off x="4654605" y="576942"/>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43" name="Ovale 42">
                <a:extLst>
                  <a:ext uri="{FF2B5EF4-FFF2-40B4-BE49-F238E27FC236}">
                    <a16:creationId xmlns:a16="http://schemas.microsoft.com/office/drawing/2014/main" id="{4CFAD34B-303F-3B1B-3E9F-11545BB47116}"/>
                  </a:ext>
                </a:extLst>
              </p:cNvPr>
              <p:cNvSpPr/>
              <p:nvPr/>
            </p:nvSpPr>
            <p:spPr>
              <a:xfrm>
                <a:off x="4972447" y="1735076"/>
                <a:ext cx="136969"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44" name="Stella a 5 punte 43">
                <a:extLst>
                  <a:ext uri="{FF2B5EF4-FFF2-40B4-BE49-F238E27FC236}">
                    <a16:creationId xmlns:a16="http://schemas.microsoft.com/office/drawing/2014/main" id="{3BA07969-DAC1-CB09-D803-FEEC86394EE7}"/>
                  </a:ext>
                </a:extLst>
              </p:cNvPr>
              <p:cNvSpPr/>
              <p:nvPr/>
            </p:nvSpPr>
            <p:spPr>
              <a:xfrm>
                <a:off x="4944474" y="1547017"/>
                <a:ext cx="192914" cy="178964"/>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45" name="Stella a 5 punte 44">
                <a:extLst>
                  <a:ext uri="{FF2B5EF4-FFF2-40B4-BE49-F238E27FC236}">
                    <a16:creationId xmlns:a16="http://schemas.microsoft.com/office/drawing/2014/main" id="{B6D8404D-E81E-59CC-F49E-83A62077140E}"/>
                  </a:ext>
                </a:extLst>
              </p:cNvPr>
              <p:cNvSpPr/>
              <p:nvPr/>
            </p:nvSpPr>
            <p:spPr>
              <a:xfrm>
                <a:off x="6223437" y="465140"/>
                <a:ext cx="192914" cy="178963"/>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sp>
            <p:nvSpPr>
              <p:cNvPr id="46" name="Ovale 45">
                <a:extLst>
                  <a:ext uri="{FF2B5EF4-FFF2-40B4-BE49-F238E27FC236}">
                    <a16:creationId xmlns:a16="http://schemas.microsoft.com/office/drawing/2014/main" id="{10C02AED-9DEB-CA50-EFA4-D3A7E676776A}"/>
                  </a:ext>
                </a:extLst>
              </p:cNvPr>
              <p:cNvSpPr/>
              <p:nvPr/>
            </p:nvSpPr>
            <p:spPr>
              <a:xfrm>
                <a:off x="6251410" y="221425"/>
                <a:ext cx="136968" cy="139773"/>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bg1"/>
                  </a:solidFill>
                </a:endParaRPr>
              </a:p>
            </p:txBody>
          </p:sp>
          <p:sp>
            <p:nvSpPr>
              <p:cNvPr id="47" name="CasellaDiTesto 46">
                <a:extLst>
                  <a:ext uri="{FF2B5EF4-FFF2-40B4-BE49-F238E27FC236}">
                    <a16:creationId xmlns:a16="http://schemas.microsoft.com/office/drawing/2014/main" id="{68551D6D-709D-6E7E-5461-6AD86180AABD}"/>
                  </a:ext>
                </a:extLst>
              </p:cNvPr>
              <p:cNvSpPr txBox="1"/>
              <p:nvPr/>
            </p:nvSpPr>
            <p:spPr>
              <a:xfrm>
                <a:off x="6380698" y="136028"/>
                <a:ext cx="670302" cy="326524"/>
              </a:xfrm>
              <a:prstGeom prst="rect">
                <a:avLst/>
              </a:prstGeom>
              <a:noFill/>
            </p:spPr>
            <p:txBody>
              <a:bodyPr wrap="none" rtlCol="0">
                <a:spAutoFit/>
              </a:bodyPr>
              <a:lstStyle/>
              <a:p>
                <a:r>
                  <a:rPr lang="it-IT" sz="1600" dirty="0"/>
                  <a:t>Fe</a:t>
                </a:r>
                <a:r>
                  <a:rPr lang="it-IT" sz="1600" baseline="-25000" dirty="0"/>
                  <a:t>2</a:t>
                </a:r>
                <a:r>
                  <a:rPr lang="it-IT" sz="1600" dirty="0"/>
                  <a:t>O</a:t>
                </a:r>
                <a:r>
                  <a:rPr lang="it-IT" sz="1600" baseline="-25000" dirty="0"/>
                  <a:t>3</a:t>
                </a:r>
              </a:p>
            </p:txBody>
          </p:sp>
          <p:sp>
            <p:nvSpPr>
              <p:cNvPr id="48" name="CasellaDiTesto 47">
                <a:extLst>
                  <a:ext uri="{FF2B5EF4-FFF2-40B4-BE49-F238E27FC236}">
                    <a16:creationId xmlns:a16="http://schemas.microsoft.com/office/drawing/2014/main" id="{EA312A63-DD06-ADF8-7294-E65CD27A040C}"/>
                  </a:ext>
                </a:extLst>
              </p:cNvPr>
              <p:cNvSpPr txBox="1"/>
              <p:nvPr/>
            </p:nvSpPr>
            <p:spPr>
              <a:xfrm>
                <a:off x="6380698" y="422253"/>
                <a:ext cx="670302" cy="326524"/>
              </a:xfrm>
              <a:prstGeom prst="rect">
                <a:avLst/>
              </a:prstGeom>
              <a:noFill/>
            </p:spPr>
            <p:txBody>
              <a:bodyPr wrap="none" rtlCol="0">
                <a:spAutoFit/>
              </a:bodyPr>
              <a:lstStyle/>
              <a:p>
                <a:r>
                  <a:rPr lang="it-IT" sz="1600" dirty="0"/>
                  <a:t>Fe</a:t>
                </a:r>
                <a:r>
                  <a:rPr lang="it-IT" sz="1600" baseline="-25000" dirty="0"/>
                  <a:t>3</a:t>
                </a:r>
                <a:r>
                  <a:rPr lang="it-IT" sz="1600" dirty="0"/>
                  <a:t>O</a:t>
                </a:r>
                <a:r>
                  <a:rPr lang="it-IT" sz="1600" baseline="-25000" dirty="0"/>
                  <a:t>4</a:t>
                </a:r>
              </a:p>
            </p:txBody>
          </p:sp>
        </p:grpSp>
        <p:sp>
          <p:nvSpPr>
            <p:cNvPr id="7" name="CasellaDiTesto 6">
              <a:extLst>
                <a:ext uri="{FF2B5EF4-FFF2-40B4-BE49-F238E27FC236}">
                  <a16:creationId xmlns:a16="http://schemas.microsoft.com/office/drawing/2014/main" id="{9A4066D3-6867-2FE3-A798-02120B76E391}"/>
                </a:ext>
              </a:extLst>
            </p:cNvPr>
            <p:cNvSpPr txBox="1"/>
            <p:nvPr/>
          </p:nvSpPr>
          <p:spPr>
            <a:xfrm>
              <a:off x="8344408" y="3008305"/>
              <a:ext cx="1949316" cy="369332"/>
            </a:xfrm>
            <a:prstGeom prst="rect">
              <a:avLst/>
            </a:prstGeom>
            <a:solidFill>
              <a:schemeClr val="bg1"/>
            </a:solidFill>
            <a:ln>
              <a:solidFill>
                <a:schemeClr val="bg1"/>
              </a:solidFill>
            </a:ln>
          </p:spPr>
          <p:txBody>
            <a:bodyPr wrap="none" rtlCol="0">
              <a:spAutoFit/>
            </a:bodyPr>
            <a:lstStyle/>
            <a:p>
              <a:r>
                <a:rPr lang="it-IT" dirty="0"/>
                <a:t>Raman Shift cm</a:t>
              </a:r>
              <a:r>
                <a:rPr lang="it-IT" baseline="30000" dirty="0"/>
                <a:t>-1</a:t>
              </a:r>
            </a:p>
          </p:txBody>
        </p:sp>
        <p:pic>
          <p:nvPicPr>
            <p:cNvPr id="9" name="Immagine 8" descr="Immagine che contiene testo, schermata, Diagramma, linea&#10;&#10;Il contenuto generato dall'IA potrebbe non essere corretto.">
              <a:extLst>
                <a:ext uri="{FF2B5EF4-FFF2-40B4-BE49-F238E27FC236}">
                  <a16:creationId xmlns:a16="http://schemas.microsoft.com/office/drawing/2014/main" id="{04B960CF-8AAF-0C81-42D3-0BA1345DEACA}"/>
                </a:ext>
              </a:extLst>
            </p:cNvPr>
            <p:cNvPicPr>
              <a:picLocks noChangeAspect="1"/>
            </p:cNvPicPr>
            <p:nvPr/>
          </p:nvPicPr>
          <p:blipFill>
            <a:blip r:embed="rId3"/>
            <a:srcRect r="90286"/>
            <a:stretch>
              <a:fillRect/>
            </a:stretch>
          </p:blipFill>
          <p:spPr>
            <a:xfrm>
              <a:off x="6973655" y="-8915"/>
              <a:ext cx="428788" cy="3538414"/>
            </a:xfrm>
            <a:prstGeom prst="rect">
              <a:avLst/>
            </a:prstGeom>
          </p:spPr>
        </p:pic>
      </p:grpSp>
      <p:sp>
        <p:nvSpPr>
          <p:cNvPr id="50" name="CasellaDiTesto 49">
            <a:extLst>
              <a:ext uri="{FF2B5EF4-FFF2-40B4-BE49-F238E27FC236}">
                <a16:creationId xmlns:a16="http://schemas.microsoft.com/office/drawing/2014/main" id="{D837E284-E428-A471-716D-32AC8093F518}"/>
              </a:ext>
            </a:extLst>
          </p:cNvPr>
          <p:cNvSpPr txBox="1"/>
          <p:nvPr/>
        </p:nvSpPr>
        <p:spPr>
          <a:xfrm>
            <a:off x="192949" y="218395"/>
            <a:ext cx="7859844" cy="769441"/>
          </a:xfrm>
          <a:prstGeom prst="rect">
            <a:avLst/>
          </a:prstGeom>
          <a:noFill/>
        </p:spPr>
        <p:txBody>
          <a:bodyPr wrap="none" rtlCol="0">
            <a:spAutoFit/>
          </a:bodyPr>
          <a:lstStyle/>
          <a:p>
            <a:r>
              <a:rPr lang="it-IT" sz="4400" dirty="0" err="1"/>
              <a:t>Compositional</a:t>
            </a:r>
            <a:r>
              <a:rPr lang="it-IT" sz="4400" dirty="0"/>
              <a:t> </a:t>
            </a:r>
            <a:r>
              <a:rPr lang="it-IT" sz="4400" dirty="0" err="1"/>
              <a:t>characterization</a:t>
            </a:r>
            <a:endParaRPr lang="it-IT" sz="4400" dirty="0"/>
          </a:p>
        </p:txBody>
      </p:sp>
      <p:pic>
        <p:nvPicPr>
          <p:cNvPr id="6" name="Immagine 5" descr="Immagine che contiene testo, schermata, Diagramma, linea&#10;&#10;Il contenuto generato dall'IA potrebbe non essere corretto.">
            <a:extLst>
              <a:ext uri="{FF2B5EF4-FFF2-40B4-BE49-F238E27FC236}">
                <a16:creationId xmlns:a16="http://schemas.microsoft.com/office/drawing/2014/main" id="{C564505E-8AFE-8D8A-7BB7-E56248AE8B5E}"/>
              </a:ext>
            </a:extLst>
          </p:cNvPr>
          <p:cNvPicPr>
            <a:picLocks noChangeAspect="1"/>
          </p:cNvPicPr>
          <p:nvPr/>
        </p:nvPicPr>
        <p:blipFill>
          <a:blip r:embed="rId3"/>
          <a:stretch>
            <a:fillRect/>
          </a:stretch>
        </p:blipFill>
        <p:spPr>
          <a:xfrm>
            <a:off x="7818776" y="3444612"/>
            <a:ext cx="4252727" cy="3409115"/>
          </a:xfrm>
          <a:prstGeom prst="rect">
            <a:avLst/>
          </a:prstGeom>
        </p:spPr>
      </p:pic>
      <p:grpSp>
        <p:nvGrpSpPr>
          <p:cNvPr id="56" name="Gruppo 55">
            <a:extLst>
              <a:ext uri="{FF2B5EF4-FFF2-40B4-BE49-F238E27FC236}">
                <a16:creationId xmlns:a16="http://schemas.microsoft.com/office/drawing/2014/main" id="{651ABF52-B5FC-D908-6587-2A3FB8DD2475}"/>
              </a:ext>
            </a:extLst>
          </p:cNvPr>
          <p:cNvGrpSpPr/>
          <p:nvPr/>
        </p:nvGrpSpPr>
        <p:grpSpPr>
          <a:xfrm>
            <a:off x="635004" y="1911797"/>
            <a:ext cx="5799585" cy="4514507"/>
            <a:chOff x="1319878" y="1136893"/>
            <a:chExt cx="5799585" cy="4514507"/>
          </a:xfrm>
        </p:grpSpPr>
        <p:grpSp>
          <p:nvGrpSpPr>
            <p:cNvPr id="51" name="Gruppo 50">
              <a:extLst>
                <a:ext uri="{FF2B5EF4-FFF2-40B4-BE49-F238E27FC236}">
                  <a16:creationId xmlns:a16="http://schemas.microsoft.com/office/drawing/2014/main" id="{1F2836EC-B9FC-ED2C-90D1-5D64A831C2D4}"/>
                </a:ext>
              </a:extLst>
            </p:cNvPr>
            <p:cNvGrpSpPr/>
            <p:nvPr/>
          </p:nvGrpSpPr>
          <p:grpSpPr>
            <a:xfrm>
              <a:off x="1319878" y="1834820"/>
              <a:ext cx="5799585" cy="3816580"/>
              <a:chOff x="743067" y="1429762"/>
              <a:chExt cx="5799585" cy="3816580"/>
            </a:xfrm>
          </p:grpSpPr>
          <p:pic>
            <p:nvPicPr>
              <p:cNvPr id="65" name="Immagine 64">
                <a:extLst>
                  <a:ext uri="{FF2B5EF4-FFF2-40B4-BE49-F238E27FC236}">
                    <a16:creationId xmlns:a16="http://schemas.microsoft.com/office/drawing/2014/main" id="{52A5887D-2CC9-3BE5-5F87-581C9408386E}"/>
                  </a:ext>
                </a:extLst>
              </p:cNvPr>
              <p:cNvPicPr>
                <a:picLocks noChangeAspect="1"/>
              </p:cNvPicPr>
              <p:nvPr/>
            </p:nvPicPr>
            <p:blipFill>
              <a:blip r:embed="rId4"/>
              <a:stretch>
                <a:fillRect/>
              </a:stretch>
            </p:blipFill>
            <p:spPr>
              <a:xfrm>
                <a:off x="755565" y="1429762"/>
                <a:ext cx="1852962" cy="1852962"/>
              </a:xfrm>
              <a:prstGeom prst="rect">
                <a:avLst/>
              </a:prstGeom>
            </p:spPr>
          </p:pic>
          <p:grpSp>
            <p:nvGrpSpPr>
              <p:cNvPr id="90" name="Gruppo 89">
                <a:extLst>
                  <a:ext uri="{FF2B5EF4-FFF2-40B4-BE49-F238E27FC236}">
                    <a16:creationId xmlns:a16="http://schemas.microsoft.com/office/drawing/2014/main" id="{BE75F178-7320-1469-1493-515B2A2DB3B1}"/>
                  </a:ext>
                </a:extLst>
              </p:cNvPr>
              <p:cNvGrpSpPr/>
              <p:nvPr/>
            </p:nvGrpSpPr>
            <p:grpSpPr>
              <a:xfrm>
                <a:off x="2678177" y="1435890"/>
                <a:ext cx="1871034" cy="1861841"/>
                <a:chOff x="5290503" y="1747857"/>
                <a:chExt cx="1744563" cy="1735992"/>
              </a:xfrm>
            </p:grpSpPr>
            <p:grpSp>
              <p:nvGrpSpPr>
                <p:cNvPr id="96" name="Gruppo 95">
                  <a:extLst>
                    <a:ext uri="{FF2B5EF4-FFF2-40B4-BE49-F238E27FC236}">
                      <a16:creationId xmlns:a16="http://schemas.microsoft.com/office/drawing/2014/main" id="{0E91E831-DE2A-0171-96FF-60FA52364559}"/>
                    </a:ext>
                  </a:extLst>
                </p:cNvPr>
                <p:cNvGrpSpPr/>
                <p:nvPr/>
              </p:nvGrpSpPr>
              <p:grpSpPr>
                <a:xfrm>
                  <a:off x="5290503" y="1747857"/>
                  <a:ext cx="1744563" cy="1735992"/>
                  <a:chOff x="3440501" y="1254065"/>
                  <a:chExt cx="2251744" cy="2240682"/>
                </a:xfrm>
              </p:grpSpPr>
              <p:grpSp>
                <p:nvGrpSpPr>
                  <p:cNvPr id="98" name="Gruppo 97">
                    <a:extLst>
                      <a:ext uri="{FF2B5EF4-FFF2-40B4-BE49-F238E27FC236}">
                        <a16:creationId xmlns:a16="http://schemas.microsoft.com/office/drawing/2014/main" id="{F2C77714-A54E-1EF2-CD00-77237FEE3C8D}"/>
                      </a:ext>
                    </a:extLst>
                  </p:cNvPr>
                  <p:cNvGrpSpPr/>
                  <p:nvPr/>
                </p:nvGrpSpPr>
                <p:grpSpPr>
                  <a:xfrm>
                    <a:off x="3453972" y="1256474"/>
                    <a:ext cx="2238273" cy="2238273"/>
                    <a:chOff x="3453972" y="1256474"/>
                    <a:chExt cx="2238273" cy="2238273"/>
                  </a:xfrm>
                </p:grpSpPr>
                <p:pic>
                  <p:nvPicPr>
                    <p:cNvPr id="100" name="Immagine 99">
                      <a:extLst>
                        <a:ext uri="{FF2B5EF4-FFF2-40B4-BE49-F238E27FC236}">
                          <a16:creationId xmlns:a16="http://schemas.microsoft.com/office/drawing/2014/main" id="{08EBC936-5100-68A4-9C8F-F2A7961A0D7B}"/>
                        </a:ext>
                      </a:extLst>
                    </p:cNvPr>
                    <p:cNvPicPr>
                      <a:picLocks noChangeAspect="1"/>
                    </p:cNvPicPr>
                    <p:nvPr/>
                  </p:nvPicPr>
                  <p:blipFill>
                    <a:blip r:embed="rId5"/>
                    <a:stretch>
                      <a:fillRect/>
                    </a:stretch>
                  </p:blipFill>
                  <p:spPr>
                    <a:xfrm>
                      <a:off x="3453972" y="1256474"/>
                      <a:ext cx="2238273" cy="2238273"/>
                    </a:xfrm>
                    <a:prstGeom prst="rect">
                      <a:avLst/>
                    </a:prstGeom>
                    <a:ln w="28575">
                      <a:noFill/>
                    </a:ln>
                  </p:spPr>
                </p:pic>
                <p:sp>
                  <p:nvSpPr>
                    <p:cNvPr id="101" name="CasellaDiTesto 100">
                      <a:extLst>
                        <a:ext uri="{FF2B5EF4-FFF2-40B4-BE49-F238E27FC236}">
                          <a16:creationId xmlns:a16="http://schemas.microsoft.com/office/drawing/2014/main" id="{DE13CCB4-1098-20A6-7C2F-F9F92E8DE518}"/>
                        </a:ext>
                      </a:extLst>
                    </p:cNvPr>
                    <p:cNvSpPr txBox="1"/>
                    <p:nvPr/>
                  </p:nvSpPr>
                  <p:spPr>
                    <a:xfrm>
                      <a:off x="3500496" y="2909307"/>
                      <a:ext cx="856940" cy="481523"/>
                    </a:xfrm>
                    <a:prstGeom prst="rect">
                      <a:avLst/>
                    </a:prstGeom>
                    <a:noFill/>
                  </p:spPr>
                  <p:txBody>
                    <a:bodyPr wrap="none" rtlCol="0">
                      <a:spAutoFit/>
                    </a:bodyPr>
                    <a:lstStyle/>
                    <a:p>
                      <a:r>
                        <a:rPr lang="it-IT" sz="2000" dirty="0">
                          <a:solidFill>
                            <a:schemeClr val="bg1"/>
                          </a:solidFill>
                        </a:rPr>
                        <a:t>5 nm</a:t>
                      </a:r>
                    </a:p>
                  </p:txBody>
                </p:sp>
              </p:grpSp>
              <p:sp>
                <p:nvSpPr>
                  <p:cNvPr id="99" name="Rettangolo 98">
                    <a:extLst>
                      <a:ext uri="{FF2B5EF4-FFF2-40B4-BE49-F238E27FC236}">
                        <a16:creationId xmlns:a16="http://schemas.microsoft.com/office/drawing/2014/main" id="{1B6E7EB4-AC65-15A2-5AB7-8EA955CC37D6}"/>
                      </a:ext>
                    </a:extLst>
                  </p:cNvPr>
                  <p:cNvSpPr/>
                  <p:nvPr/>
                </p:nvSpPr>
                <p:spPr>
                  <a:xfrm>
                    <a:off x="3440501" y="1254065"/>
                    <a:ext cx="2251744" cy="2237702"/>
                  </a:xfrm>
                  <a:prstGeom prst="rect">
                    <a:avLst/>
                  </a:prstGeom>
                  <a:noFill/>
                  <a:ln w="381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97" name="CasellaDiTesto 96">
                  <a:extLst>
                    <a:ext uri="{FF2B5EF4-FFF2-40B4-BE49-F238E27FC236}">
                      <a16:creationId xmlns:a16="http://schemas.microsoft.com/office/drawing/2014/main" id="{89A72DED-D7E0-B5AA-1022-6D21A87D9ED4}"/>
                    </a:ext>
                  </a:extLst>
                </p:cNvPr>
                <p:cNvSpPr txBox="1"/>
                <p:nvPr/>
              </p:nvSpPr>
              <p:spPr>
                <a:xfrm>
                  <a:off x="5335501" y="1795932"/>
                  <a:ext cx="795411" cy="461665"/>
                </a:xfrm>
                <a:prstGeom prst="rect">
                  <a:avLst/>
                </a:prstGeom>
                <a:noFill/>
                <a:ln>
                  <a:solidFill>
                    <a:schemeClr val="bg1"/>
                  </a:solidFill>
                </a:ln>
              </p:spPr>
              <p:txBody>
                <a:bodyPr wrap="none" rtlCol="0">
                  <a:spAutoFit/>
                </a:bodyPr>
                <a:lstStyle/>
                <a:p>
                  <a:r>
                    <a:rPr lang="it-IT" sz="2400" dirty="0">
                      <a:solidFill>
                        <a:schemeClr val="bg1"/>
                      </a:solidFill>
                    </a:rPr>
                    <a:t>GSH</a:t>
                  </a:r>
                </a:p>
              </p:txBody>
            </p:sp>
          </p:grpSp>
          <p:grpSp>
            <p:nvGrpSpPr>
              <p:cNvPr id="78" name="Gruppo 77">
                <a:extLst>
                  <a:ext uri="{FF2B5EF4-FFF2-40B4-BE49-F238E27FC236}">
                    <a16:creationId xmlns:a16="http://schemas.microsoft.com/office/drawing/2014/main" id="{CB970FF1-EF4B-950A-8D83-651CAF091BC5}"/>
                  </a:ext>
                </a:extLst>
              </p:cNvPr>
              <p:cNvGrpSpPr/>
              <p:nvPr/>
            </p:nvGrpSpPr>
            <p:grpSpPr>
              <a:xfrm>
                <a:off x="4611032" y="1439324"/>
                <a:ext cx="1871034" cy="1874889"/>
                <a:chOff x="3464749" y="1748696"/>
                <a:chExt cx="1744563" cy="1748157"/>
              </a:xfrm>
            </p:grpSpPr>
            <p:grpSp>
              <p:nvGrpSpPr>
                <p:cNvPr id="84" name="Gruppo 83">
                  <a:extLst>
                    <a:ext uri="{FF2B5EF4-FFF2-40B4-BE49-F238E27FC236}">
                      <a16:creationId xmlns:a16="http://schemas.microsoft.com/office/drawing/2014/main" id="{FC0190CC-CA2F-7C7C-ABE9-31392F8FDD7A}"/>
                    </a:ext>
                  </a:extLst>
                </p:cNvPr>
                <p:cNvGrpSpPr/>
                <p:nvPr/>
              </p:nvGrpSpPr>
              <p:grpSpPr>
                <a:xfrm>
                  <a:off x="3464749" y="1748696"/>
                  <a:ext cx="1744563" cy="1748157"/>
                  <a:chOff x="995514" y="1238364"/>
                  <a:chExt cx="2251744" cy="2256383"/>
                </a:xfrm>
              </p:grpSpPr>
              <p:grpSp>
                <p:nvGrpSpPr>
                  <p:cNvPr id="86" name="Gruppo 85">
                    <a:extLst>
                      <a:ext uri="{FF2B5EF4-FFF2-40B4-BE49-F238E27FC236}">
                        <a16:creationId xmlns:a16="http://schemas.microsoft.com/office/drawing/2014/main" id="{7B24A7EE-7C8A-1294-9AB7-2B3798FE2785}"/>
                      </a:ext>
                    </a:extLst>
                  </p:cNvPr>
                  <p:cNvGrpSpPr/>
                  <p:nvPr/>
                </p:nvGrpSpPr>
                <p:grpSpPr>
                  <a:xfrm>
                    <a:off x="1008985" y="1256474"/>
                    <a:ext cx="2238273" cy="2238273"/>
                    <a:chOff x="1008985" y="1256474"/>
                    <a:chExt cx="2238273" cy="2238273"/>
                  </a:xfrm>
                </p:grpSpPr>
                <p:pic>
                  <p:nvPicPr>
                    <p:cNvPr id="88" name="Immagine 87">
                      <a:extLst>
                        <a:ext uri="{FF2B5EF4-FFF2-40B4-BE49-F238E27FC236}">
                          <a16:creationId xmlns:a16="http://schemas.microsoft.com/office/drawing/2014/main" id="{51B4B561-D234-7471-80CC-8A7C62F4D755}"/>
                        </a:ext>
                      </a:extLst>
                    </p:cNvPr>
                    <p:cNvPicPr>
                      <a:picLocks noChangeAspect="1"/>
                    </p:cNvPicPr>
                    <p:nvPr/>
                  </p:nvPicPr>
                  <p:blipFill>
                    <a:blip r:embed="rId6"/>
                    <a:stretch>
                      <a:fillRect/>
                    </a:stretch>
                  </p:blipFill>
                  <p:spPr>
                    <a:xfrm>
                      <a:off x="1008985" y="1256474"/>
                      <a:ext cx="2238273" cy="2238273"/>
                    </a:xfrm>
                    <a:prstGeom prst="rect">
                      <a:avLst/>
                    </a:prstGeom>
                  </p:spPr>
                </p:pic>
                <p:sp>
                  <p:nvSpPr>
                    <p:cNvPr id="89" name="CasellaDiTesto 88">
                      <a:extLst>
                        <a:ext uri="{FF2B5EF4-FFF2-40B4-BE49-F238E27FC236}">
                          <a16:creationId xmlns:a16="http://schemas.microsoft.com/office/drawing/2014/main" id="{F45CE703-6C24-5B54-E93D-0034A589D27E}"/>
                        </a:ext>
                      </a:extLst>
                    </p:cNvPr>
                    <p:cNvSpPr txBox="1"/>
                    <p:nvPr/>
                  </p:nvSpPr>
                  <p:spPr>
                    <a:xfrm>
                      <a:off x="1103428" y="2857810"/>
                      <a:ext cx="856940" cy="481523"/>
                    </a:xfrm>
                    <a:prstGeom prst="rect">
                      <a:avLst/>
                    </a:prstGeom>
                    <a:noFill/>
                  </p:spPr>
                  <p:txBody>
                    <a:bodyPr wrap="none" rtlCol="0">
                      <a:spAutoFit/>
                    </a:bodyPr>
                    <a:lstStyle/>
                    <a:p>
                      <a:r>
                        <a:rPr lang="it-IT" sz="2000" dirty="0">
                          <a:solidFill>
                            <a:schemeClr val="bg1"/>
                          </a:solidFill>
                        </a:rPr>
                        <a:t>5 nm</a:t>
                      </a:r>
                    </a:p>
                  </p:txBody>
                </p:sp>
              </p:grpSp>
              <p:sp>
                <p:nvSpPr>
                  <p:cNvPr id="87" name="Rettangolo 86">
                    <a:extLst>
                      <a:ext uri="{FF2B5EF4-FFF2-40B4-BE49-F238E27FC236}">
                        <a16:creationId xmlns:a16="http://schemas.microsoft.com/office/drawing/2014/main" id="{6180F017-3B13-5703-F333-10BEB4E23138}"/>
                      </a:ext>
                    </a:extLst>
                  </p:cNvPr>
                  <p:cNvSpPr/>
                  <p:nvPr/>
                </p:nvSpPr>
                <p:spPr>
                  <a:xfrm>
                    <a:off x="995514" y="1238364"/>
                    <a:ext cx="2251744" cy="2237702"/>
                  </a:xfrm>
                  <a:prstGeom prst="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sp>
              <p:nvSpPr>
                <p:cNvPr id="85" name="CasellaDiTesto 84">
                  <a:extLst>
                    <a:ext uri="{FF2B5EF4-FFF2-40B4-BE49-F238E27FC236}">
                      <a16:creationId xmlns:a16="http://schemas.microsoft.com/office/drawing/2014/main" id="{F36145C6-EBFF-DDE7-B8B8-3C2A933DE39E}"/>
                    </a:ext>
                  </a:extLst>
                </p:cNvPr>
                <p:cNvSpPr txBox="1"/>
                <p:nvPr/>
              </p:nvSpPr>
              <p:spPr>
                <a:xfrm>
                  <a:off x="3517323" y="1794209"/>
                  <a:ext cx="1085041" cy="461665"/>
                </a:xfrm>
                <a:prstGeom prst="rect">
                  <a:avLst/>
                </a:prstGeom>
                <a:noFill/>
                <a:ln>
                  <a:solidFill>
                    <a:schemeClr val="bg1"/>
                  </a:solidFill>
                </a:ln>
              </p:spPr>
              <p:txBody>
                <a:bodyPr wrap="none" rtlCol="0">
                  <a:spAutoFit/>
                </a:bodyPr>
                <a:lstStyle/>
                <a:p>
                  <a:r>
                    <a:rPr lang="it-IT" sz="2400" dirty="0">
                      <a:solidFill>
                        <a:schemeClr val="bg1"/>
                      </a:solidFill>
                    </a:rPr>
                    <a:t>Citrate</a:t>
                  </a:r>
                </a:p>
              </p:txBody>
            </p:sp>
          </p:grpSp>
          <p:grpSp>
            <p:nvGrpSpPr>
              <p:cNvPr id="70" name="Gruppo 69">
                <a:extLst>
                  <a:ext uri="{FF2B5EF4-FFF2-40B4-BE49-F238E27FC236}">
                    <a16:creationId xmlns:a16="http://schemas.microsoft.com/office/drawing/2014/main" id="{10E908B9-9FA2-1727-B097-36BBC4FDD2F3}"/>
                  </a:ext>
                </a:extLst>
              </p:cNvPr>
              <p:cNvGrpSpPr/>
              <p:nvPr/>
            </p:nvGrpSpPr>
            <p:grpSpPr>
              <a:xfrm>
                <a:off x="743067" y="1435875"/>
                <a:ext cx="1871034" cy="1859366"/>
                <a:chOff x="1647456" y="1747857"/>
                <a:chExt cx="1744563" cy="1733684"/>
              </a:xfrm>
            </p:grpSpPr>
            <p:sp>
              <p:nvSpPr>
                <p:cNvPr id="76" name="CasellaDiTesto 75">
                  <a:extLst>
                    <a:ext uri="{FF2B5EF4-FFF2-40B4-BE49-F238E27FC236}">
                      <a16:creationId xmlns:a16="http://schemas.microsoft.com/office/drawing/2014/main" id="{B0AB7F66-54A6-2D24-6F85-D148D385251A}"/>
                    </a:ext>
                  </a:extLst>
                </p:cNvPr>
                <p:cNvSpPr txBox="1"/>
                <p:nvPr/>
              </p:nvSpPr>
              <p:spPr>
                <a:xfrm>
                  <a:off x="1732113" y="1843862"/>
                  <a:ext cx="737702" cy="461665"/>
                </a:xfrm>
                <a:prstGeom prst="rect">
                  <a:avLst/>
                </a:prstGeom>
                <a:noFill/>
                <a:ln>
                  <a:solidFill>
                    <a:schemeClr val="bg1"/>
                  </a:solidFill>
                </a:ln>
              </p:spPr>
              <p:txBody>
                <a:bodyPr wrap="none" rtlCol="0">
                  <a:spAutoFit/>
                </a:bodyPr>
                <a:lstStyle/>
                <a:p>
                  <a:r>
                    <a:rPr lang="it-IT" sz="2400" dirty="0">
                      <a:solidFill>
                        <a:schemeClr val="bg1"/>
                      </a:solidFill>
                    </a:rPr>
                    <a:t>H</a:t>
                  </a:r>
                  <a:r>
                    <a:rPr lang="it-IT" sz="2400" baseline="-25000" dirty="0">
                      <a:solidFill>
                        <a:schemeClr val="bg1"/>
                      </a:solidFill>
                    </a:rPr>
                    <a:t>2</a:t>
                  </a:r>
                  <a:r>
                    <a:rPr lang="it-IT" sz="2400" dirty="0">
                      <a:solidFill>
                        <a:schemeClr val="bg1"/>
                      </a:solidFill>
                    </a:rPr>
                    <a:t>O</a:t>
                  </a:r>
                </a:p>
              </p:txBody>
            </p:sp>
            <p:sp>
              <p:nvSpPr>
                <p:cNvPr id="77" name="Rettangolo 76">
                  <a:extLst>
                    <a:ext uri="{FF2B5EF4-FFF2-40B4-BE49-F238E27FC236}">
                      <a16:creationId xmlns:a16="http://schemas.microsoft.com/office/drawing/2014/main" id="{A9AA1325-0E72-6F56-CD71-A06150AB3E4E}"/>
                    </a:ext>
                  </a:extLst>
                </p:cNvPr>
                <p:cNvSpPr/>
                <p:nvPr/>
              </p:nvSpPr>
              <p:spPr>
                <a:xfrm>
                  <a:off x="1647456" y="1747857"/>
                  <a:ext cx="1744563" cy="1733684"/>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bg1"/>
                    </a:solidFill>
                  </a:endParaRPr>
                </a:p>
              </p:txBody>
            </p:sp>
          </p:grpSp>
          <p:grpSp>
            <p:nvGrpSpPr>
              <p:cNvPr id="2" name="Gruppo 1">
                <a:extLst>
                  <a:ext uri="{FF2B5EF4-FFF2-40B4-BE49-F238E27FC236}">
                    <a16:creationId xmlns:a16="http://schemas.microsoft.com/office/drawing/2014/main" id="{34D63C6B-0066-21B8-8C04-CCF1ADC1E37A}"/>
                  </a:ext>
                </a:extLst>
              </p:cNvPr>
              <p:cNvGrpSpPr/>
              <p:nvPr/>
            </p:nvGrpSpPr>
            <p:grpSpPr>
              <a:xfrm>
                <a:off x="744782" y="3353857"/>
                <a:ext cx="1917187" cy="1892485"/>
                <a:chOff x="607170" y="1897285"/>
                <a:chExt cx="1708805" cy="1686788"/>
              </a:xfrm>
            </p:grpSpPr>
            <p:pic>
              <p:nvPicPr>
                <p:cNvPr id="3" name="Picture 3">
                  <a:extLst>
                    <a:ext uri="{FF2B5EF4-FFF2-40B4-BE49-F238E27FC236}">
                      <a16:creationId xmlns:a16="http://schemas.microsoft.com/office/drawing/2014/main" id="{7245B61E-BC37-192D-848F-7F2B1161F7BC}"/>
                    </a:ext>
                  </a:extLst>
                </p:cNvPr>
                <p:cNvPicPr>
                  <a:picLocks noChangeAspect="1"/>
                </p:cNvPicPr>
                <p:nvPr/>
              </p:nvPicPr>
              <p:blipFill rotWithShape="1">
                <a:blip r:embed="rId7"/>
                <a:srcRect l="32564" t="32565" r="32564" b="32565"/>
                <a:stretch/>
              </p:blipFill>
              <p:spPr>
                <a:xfrm>
                  <a:off x="607170" y="1897285"/>
                  <a:ext cx="1655196" cy="1656010"/>
                </a:xfrm>
                <a:prstGeom prst="rect">
                  <a:avLst/>
                </a:prstGeom>
                <a:ln w="28575">
                  <a:solidFill>
                    <a:schemeClr val="accent6"/>
                  </a:solidFill>
                </a:ln>
              </p:spPr>
            </p:pic>
            <p:sp>
              <p:nvSpPr>
                <p:cNvPr id="4" name="TextBox 7">
                  <a:extLst>
                    <a:ext uri="{FF2B5EF4-FFF2-40B4-BE49-F238E27FC236}">
                      <a16:creationId xmlns:a16="http://schemas.microsoft.com/office/drawing/2014/main" id="{2FF1DDBB-CCDF-8A9A-5E0E-CB348FDEA77F}"/>
                    </a:ext>
                  </a:extLst>
                </p:cNvPr>
                <p:cNvSpPr txBox="1"/>
                <p:nvPr/>
              </p:nvSpPr>
              <p:spPr>
                <a:xfrm>
                  <a:off x="772146" y="2250261"/>
                  <a:ext cx="986589" cy="369332"/>
                </a:xfrm>
                <a:prstGeom prst="rect">
                  <a:avLst/>
                </a:prstGeom>
                <a:noFill/>
              </p:spPr>
              <p:txBody>
                <a:bodyPr wrap="square" rtlCol="0">
                  <a:spAutoFit/>
                </a:bodyPr>
                <a:lstStyle/>
                <a:p>
                  <a:r>
                    <a:rPr lang="en-US" b="1" dirty="0">
                      <a:solidFill>
                        <a:schemeClr val="bg1"/>
                      </a:solidFill>
                      <a:latin typeface="Arial Narrow" panose="020B0606020202030204" pitchFamily="34" charset="0"/>
                    </a:rPr>
                    <a:t>(02-2)</a:t>
                  </a:r>
                </a:p>
              </p:txBody>
            </p:sp>
            <p:sp>
              <p:nvSpPr>
                <p:cNvPr id="8" name="TextBox 8">
                  <a:extLst>
                    <a:ext uri="{FF2B5EF4-FFF2-40B4-BE49-F238E27FC236}">
                      <a16:creationId xmlns:a16="http://schemas.microsoft.com/office/drawing/2014/main" id="{01B74557-44CF-8872-525E-A63DE60E52DC}"/>
                    </a:ext>
                  </a:extLst>
                </p:cNvPr>
                <p:cNvSpPr txBox="1"/>
                <p:nvPr/>
              </p:nvSpPr>
              <p:spPr>
                <a:xfrm>
                  <a:off x="1362320" y="2177131"/>
                  <a:ext cx="792829" cy="369332"/>
                </a:xfrm>
                <a:prstGeom prst="rect">
                  <a:avLst/>
                </a:prstGeom>
                <a:noFill/>
              </p:spPr>
              <p:txBody>
                <a:bodyPr wrap="square" rtlCol="0">
                  <a:spAutoFit/>
                </a:bodyPr>
                <a:lstStyle/>
                <a:p>
                  <a:r>
                    <a:rPr lang="en-US" b="1" dirty="0">
                      <a:solidFill>
                        <a:schemeClr val="bg1"/>
                      </a:solidFill>
                      <a:latin typeface="Arial Narrow" panose="020B0606020202030204" pitchFamily="34" charset="0"/>
                    </a:rPr>
                    <a:t>(20-2)</a:t>
                  </a:r>
                </a:p>
              </p:txBody>
            </p:sp>
            <p:sp>
              <p:nvSpPr>
                <p:cNvPr id="10" name="TextBox 9">
                  <a:extLst>
                    <a:ext uri="{FF2B5EF4-FFF2-40B4-BE49-F238E27FC236}">
                      <a16:creationId xmlns:a16="http://schemas.microsoft.com/office/drawing/2014/main" id="{23AFFF6C-CF82-7383-92C2-A7171742E317}"/>
                    </a:ext>
                  </a:extLst>
                </p:cNvPr>
                <p:cNvSpPr txBox="1"/>
                <p:nvPr/>
              </p:nvSpPr>
              <p:spPr>
                <a:xfrm>
                  <a:off x="1591857" y="2490094"/>
                  <a:ext cx="724118" cy="369332"/>
                </a:xfrm>
                <a:prstGeom prst="rect">
                  <a:avLst/>
                </a:prstGeom>
                <a:noFill/>
              </p:spPr>
              <p:txBody>
                <a:bodyPr wrap="square" rtlCol="0">
                  <a:spAutoFit/>
                </a:bodyPr>
                <a:lstStyle/>
                <a:p>
                  <a:pPr algn="r"/>
                  <a:r>
                    <a:rPr lang="en-US" b="1" dirty="0">
                      <a:solidFill>
                        <a:schemeClr val="bg1"/>
                      </a:solidFill>
                      <a:latin typeface="Arial Narrow" panose="020B0606020202030204" pitchFamily="34" charset="0"/>
                    </a:rPr>
                    <a:t>(2-20)</a:t>
                  </a:r>
                </a:p>
              </p:txBody>
            </p:sp>
            <p:sp>
              <p:nvSpPr>
                <p:cNvPr id="11" name="TextBox 10">
                  <a:extLst>
                    <a:ext uri="{FF2B5EF4-FFF2-40B4-BE49-F238E27FC236}">
                      <a16:creationId xmlns:a16="http://schemas.microsoft.com/office/drawing/2014/main" id="{0F650537-BA7A-E6DE-239C-61CD3C499FCF}"/>
                    </a:ext>
                  </a:extLst>
                </p:cNvPr>
                <p:cNvSpPr txBox="1"/>
                <p:nvPr/>
              </p:nvSpPr>
              <p:spPr>
                <a:xfrm>
                  <a:off x="887016" y="3214741"/>
                  <a:ext cx="1400526" cy="369332"/>
                </a:xfrm>
                <a:prstGeom prst="rect">
                  <a:avLst/>
                </a:prstGeom>
                <a:noFill/>
              </p:spPr>
              <p:txBody>
                <a:bodyPr wrap="square" rtlCol="0">
                  <a:spAutoFit/>
                </a:bodyPr>
                <a:lstStyle/>
                <a:p>
                  <a:pPr algn="r"/>
                  <a:r>
                    <a:rPr lang="en-US" b="1" dirty="0">
                      <a:solidFill>
                        <a:schemeClr val="bg1"/>
                      </a:solidFill>
                      <a:latin typeface="Arial Narrow" panose="020B0606020202030204" pitchFamily="34" charset="0"/>
                    </a:rPr>
                    <a:t>[111] Fe</a:t>
                  </a:r>
                  <a:r>
                    <a:rPr lang="en-US" b="1" baseline="-25000" dirty="0">
                      <a:solidFill>
                        <a:schemeClr val="bg1"/>
                      </a:solidFill>
                      <a:latin typeface="Arial Narrow" panose="020B0606020202030204" pitchFamily="34" charset="0"/>
                    </a:rPr>
                    <a:t>3</a:t>
                  </a:r>
                  <a:r>
                    <a:rPr lang="en-US" b="1" dirty="0">
                      <a:solidFill>
                        <a:schemeClr val="bg1"/>
                      </a:solidFill>
                      <a:latin typeface="Arial Narrow" panose="020B0606020202030204" pitchFamily="34" charset="0"/>
                    </a:rPr>
                    <a:t>O</a:t>
                  </a:r>
                  <a:r>
                    <a:rPr lang="en-US" b="1" baseline="-25000" dirty="0">
                      <a:solidFill>
                        <a:schemeClr val="bg1"/>
                      </a:solidFill>
                      <a:latin typeface="Arial Narrow" panose="020B0606020202030204" pitchFamily="34" charset="0"/>
                    </a:rPr>
                    <a:t>4</a:t>
                  </a:r>
                </a:p>
              </p:txBody>
            </p:sp>
            <p:sp>
              <p:nvSpPr>
                <p:cNvPr id="13" name="Oval 11">
                  <a:extLst>
                    <a:ext uri="{FF2B5EF4-FFF2-40B4-BE49-F238E27FC236}">
                      <a16:creationId xmlns:a16="http://schemas.microsoft.com/office/drawing/2014/main" id="{161027CD-9577-C34C-9356-1A8DDB78C2CA}"/>
                    </a:ext>
                  </a:extLst>
                </p:cNvPr>
                <p:cNvSpPr/>
                <p:nvPr/>
              </p:nvSpPr>
              <p:spPr>
                <a:xfrm>
                  <a:off x="1252852" y="2515685"/>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 12">
                  <a:extLst>
                    <a:ext uri="{FF2B5EF4-FFF2-40B4-BE49-F238E27FC236}">
                      <a16:creationId xmlns:a16="http://schemas.microsoft.com/office/drawing/2014/main" id="{396F4EB1-FF8A-7CD8-130C-F75E77957E83}"/>
                    </a:ext>
                  </a:extLst>
                </p:cNvPr>
                <p:cNvSpPr/>
                <p:nvPr/>
              </p:nvSpPr>
              <p:spPr>
                <a:xfrm>
                  <a:off x="1451059" y="2462400"/>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 13">
                  <a:extLst>
                    <a:ext uri="{FF2B5EF4-FFF2-40B4-BE49-F238E27FC236}">
                      <a16:creationId xmlns:a16="http://schemas.microsoft.com/office/drawing/2014/main" id="{A3BFFAAF-7892-A36A-1084-CB0955010B7A}"/>
                    </a:ext>
                  </a:extLst>
                </p:cNvPr>
                <p:cNvSpPr/>
                <p:nvPr/>
              </p:nvSpPr>
              <p:spPr>
                <a:xfrm>
                  <a:off x="1587279" y="2618882"/>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6" name="Gruppo 15">
                <a:extLst>
                  <a:ext uri="{FF2B5EF4-FFF2-40B4-BE49-F238E27FC236}">
                    <a16:creationId xmlns:a16="http://schemas.microsoft.com/office/drawing/2014/main" id="{E40B8935-A26E-3D6C-D9B8-8964FDD7FF7B}"/>
                  </a:ext>
                </a:extLst>
              </p:cNvPr>
              <p:cNvGrpSpPr/>
              <p:nvPr/>
            </p:nvGrpSpPr>
            <p:grpSpPr>
              <a:xfrm>
                <a:off x="2684972" y="3354079"/>
                <a:ext cx="1957170" cy="1874372"/>
                <a:chOff x="2404417" y="1894632"/>
                <a:chExt cx="1744442" cy="1670644"/>
              </a:xfrm>
            </p:grpSpPr>
            <p:pic>
              <p:nvPicPr>
                <p:cNvPr id="17" name="Immagine 27">
                  <a:extLst>
                    <a:ext uri="{FF2B5EF4-FFF2-40B4-BE49-F238E27FC236}">
                      <a16:creationId xmlns:a16="http://schemas.microsoft.com/office/drawing/2014/main" id="{87FC1990-76E0-AA4C-4CA3-E6B14995F1E4}"/>
                    </a:ext>
                  </a:extLst>
                </p:cNvPr>
                <p:cNvPicPr>
                  <a:picLocks noChangeAspect="1"/>
                </p:cNvPicPr>
                <p:nvPr/>
              </p:nvPicPr>
              <p:blipFill rotWithShape="1">
                <a:blip r:embed="rId8"/>
                <a:srcRect l="37364" t="37382" r="37909" b="37891"/>
                <a:stretch/>
              </p:blipFill>
              <p:spPr>
                <a:xfrm>
                  <a:off x="2404417" y="1894632"/>
                  <a:ext cx="1656000" cy="1656000"/>
                </a:xfrm>
                <a:prstGeom prst="rect">
                  <a:avLst/>
                </a:prstGeom>
                <a:ln w="28575">
                  <a:solidFill>
                    <a:srgbClr val="5B9BD5"/>
                  </a:solidFill>
                </a:ln>
              </p:spPr>
            </p:pic>
            <p:sp>
              <p:nvSpPr>
                <p:cNvPr id="18" name="CasellaDiTesto 20">
                  <a:extLst>
                    <a:ext uri="{FF2B5EF4-FFF2-40B4-BE49-F238E27FC236}">
                      <a16:creationId xmlns:a16="http://schemas.microsoft.com/office/drawing/2014/main" id="{174185C9-CAFC-B877-B670-EE901953E57F}"/>
                    </a:ext>
                  </a:extLst>
                </p:cNvPr>
                <p:cNvSpPr txBox="1"/>
                <p:nvPr/>
              </p:nvSpPr>
              <p:spPr>
                <a:xfrm>
                  <a:off x="2560539" y="1894632"/>
                  <a:ext cx="689612"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(2-20)</a:t>
                  </a:r>
                </a:p>
              </p:txBody>
            </p:sp>
            <p:sp>
              <p:nvSpPr>
                <p:cNvPr id="19" name="CasellaDiTesto 21">
                  <a:extLst>
                    <a:ext uri="{FF2B5EF4-FFF2-40B4-BE49-F238E27FC236}">
                      <a16:creationId xmlns:a16="http://schemas.microsoft.com/office/drawing/2014/main" id="{E17AAEA8-F825-5EEB-AC69-2278E6AF726C}"/>
                    </a:ext>
                  </a:extLst>
                </p:cNvPr>
                <p:cNvSpPr txBox="1"/>
                <p:nvPr/>
              </p:nvSpPr>
              <p:spPr>
                <a:xfrm>
                  <a:off x="2975206" y="3226722"/>
                  <a:ext cx="1065100" cy="338554"/>
                </a:xfrm>
                <a:prstGeom prst="rect">
                  <a:avLst/>
                </a:prstGeom>
                <a:noFill/>
              </p:spPr>
              <p:txBody>
                <a:bodyPr wrap="none" rtlCol="0">
                  <a:spAutoFit/>
                </a:bodyPr>
                <a:lstStyle/>
                <a:p>
                  <a:r>
                    <a:rPr lang="it-IT" b="1" dirty="0">
                      <a:solidFill>
                        <a:schemeClr val="bg1"/>
                      </a:solidFill>
                      <a:latin typeface="Arial Narrow" panose="020B0606020202030204" pitchFamily="34" charset="0"/>
                    </a:rPr>
                    <a:t>[110] Fe</a:t>
                  </a:r>
                  <a:r>
                    <a:rPr lang="it-IT" b="1" baseline="-25000" dirty="0">
                      <a:solidFill>
                        <a:schemeClr val="bg1"/>
                      </a:solidFill>
                      <a:latin typeface="Arial Narrow" panose="020B0606020202030204" pitchFamily="34" charset="0"/>
                    </a:rPr>
                    <a:t>3</a:t>
                  </a:r>
                  <a:r>
                    <a:rPr lang="it-IT" b="1" dirty="0">
                      <a:solidFill>
                        <a:schemeClr val="bg1"/>
                      </a:solidFill>
                      <a:latin typeface="Arial Narrow" panose="020B0606020202030204" pitchFamily="34" charset="0"/>
                    </a:rPr>
                    <a:t>O</a:t>
                  </a:r>
                  <a:r>
                    <a:rPr lang="it-IT" b="1" baseline="-25000" dirty="0">
                      <a:solidFill>
                        <a:schemeClr val="bg1"/>
                      </a:solidFill>
                      <a:latin typeface="Arial Narrow" panose="020B0606020202030204" pitchFamily="34" charset="0"/>
                    </a:rPr>
                    <a:t>4</a:t>
                  </a:r>
                  <a:endParaRPr lang="it-IT" b="1" dirty="0">
                    <a:solidFill>
                      <a:schemeClr val="bg1"/>
                    </a:solidFill>
                    <a:latin typeface="Arial Narrow" panose="020B0606020202030204" pitchFamily="34" charset="0"/>
                  </a:endParaRPr>
                </a:p>
              </p:txBody>
            </p:sp>
            <p:sp>
              <p:nvSpPr>
                <p:cNvPr id="20" name="CasellaDiTesto 22">
                  <a:extLst>
                    <a:ext uri="{FF2B5EF4-FFF2-40B4-BE49-F238E27FC236}">
                      <a16:creationId xmlns:a16="http://schemas.microsoft.com/office/drawing/2014/main" id="{C5853724-98F8-AAF4-70C7-4BDC2E387CFA}"/>
                    </a:ext>
                  </a:extLst>
                </p:cNvPr>
                <p:cNvSpPr txBox="1"/>
                <p:nvPr/>
              </p:nvSpPr>
              <p:spPr>
                <a:xfrm>
                  <a:off x="3521764" y="1915067"/>
                  <a:ext cx="627095"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(004)</a:t>
                  </a:r>
                </a:p>
              </p:txBody>
            </p:sp>
            <p:sp>
              <p:nvSpPr>
                <p:cNvPr id="21" name="CasellaDiTesto 23">
                  <a:extLst>
                    <a:ext uri="{FF2B5EF4-FFF2-40B4-BE49-F238E27FC236}">
                      <a16:creationId xmlns:a16="http://schemas.microsoft.com/office/drawing/2014/main" id="{EC716BBD-D5F4-AFD0-4849-0390C6D8DE67}"/>
                    </a:ext>
                  </a:extLst>
                </p:cNvPr>
                <p:cNvSpPr txBox="1"/>
                <p:nvPr/>
              </p:nvSpPr>
              <p:spPr>
                <a:xfrm>
                  <a:off x="2438703" y="2366971"/>
                  <a:ext cx="752129"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(1-1-3)</a:t>
                  </a:r>
                </a:p>
              </p:txBody>
            </p:sp>
            <p:sp>
              <p:nvSpPr>
                <p:cNvPr id="22" name="CasellaDiTesto 28">
                  <a:extLst>
                    <a:ext uri="{FF2B5EF4-FFF2-40B4-BE49-F238E27FC236}">
                      <a16:creationId xmlns:a16="http://schemas.microsoft.com/office/drawing/2014/main" id="{6AC62A0C-7EF8-A2A6-FCC9-FF30B9E04579}"/>
                    </a:ext>
                  </a:extLst>
                </p:cNvPr>
                <p:cNvSpPr txBox="1"/>
                <p:nvPr/>
              </p:nvSpPr>
              <p:spPr>
                <a:xfrm>
                  <a:off x="2621805" y="2834573"/>
                  <a:ext cx="741742"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(-11-3)</a:t>
                  </a:r>
                </a:p>
              </p:txBody>
            </p:sp>
            <p:sp>
              <p:nvSpPr>
                <p:cNvPr id="23" name="Oval 21">
                  <a:extLst>
                    <a:ext uri="{FF2B5EF4-FFF2-40B4-BE49-F238E27FC236}">
                      <a16:creationId xmlns:a16="http://schemas.microsoft.com/office/drawing/2014/main" id="{6158F730-C727-7A54-72CF-90F4D7E57382}"/>
                    </a:ext>
                  </a:extLst>
                </p:cNvPr>
                <p:cNvSpPr/>
                <p:nvPr/>
              </p:nvSpPr>
              <p:spPr>
                <a:xfrm>
                  <a:off x="2573365" y="3073617"/>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 22">
                  <a:extLst>
                    <a:ext uri="{FF2B5EF4-FFF2-40B4-BE49-F238E27FC236}">
                      <a16:creationId xmlns:a16="http://schemas.microsoft.com/office/drawing/2014/main" id="{E87DC5DB-CE3C-FD13-F507-E5B1305B8902}"/>
                    </a:ext>
                  </a:extLst>
                </p:cNvPr>
                <p:cNvSpPr/>
                <p:nvPr/>
              </p:nvSpPr>
              <p:spPr>
                <a:xfrm>
                  <a:off x="2611093" y="2745106"/>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Oval 23">
                  <a:extLst>
                    <a:ext uri="{FF2B5EF4-FFF2-40B4-BE49-F238E27FC236}">
                      <a16:creationId xmlns:a16="http://schemas.microsoft.com/office/drawing/2014/main" id="{5DDF7FF2-4920-8D9D-E748-5A38CFA4D9D6}"/>
                    </a:ext>
                  </a:extLst>
                </p:cNvPr>
                <p:cNvSpPr/>
                <p:nvPr/>
              </p:nvSpPr>
              <p:spPr>
                <a:xfrm>
                  <a:off x="2934088" y="2231114"/>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 24">
                  <a:extLst>
                    <a:ext uri="{FF2B5EF4-FFF2-40B4-BE49-F238E27FC236}">
                      <a16:creationId xmlns:a16="http://schemas.microsoft.com/office/drawing/2014/main" id="{852660F1-FDA7-8034-800A-9000C52652C0}"/>
                    </a:ext>
                  </a:extLst>
                </p:cNvPr>
                <p:cNvSpPr/>
                <p:nvPr/>
              </p:nvSpPr>
              <p:spPr>
                <a:xfrm>
                  <a:off x="3507757" y="2162565"/>
                  <a:ext cx="96880" cy="10656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7" name="Gruppo 26">
                <a:extLst>
                  <a:ext uri="{FF2B5EF4-FFF2-40B4-BE49-F238E27FC236}">
                    <a16:creationId xmlns:a16="http://schemas.microsoft.com/office/drawing/2014/main" id="{EE1CCC24-1361-1B42-2922-27E39E5E5546}"/>
                  </a:ext>
                </a:extLst>
              </p:cNvPr>
              <p:cNvGrpSpPr/>
              <p:nvPr/>
            </p:nvGrpSpPr>
            <p:grpSpPr>
              <a:xfrm>
                <a:off x="4624122" y="3338494"/>
                <a:ext cx="1918530" cy="1907221"/>
                <a:chOff x="4223871" y="1880929"/>
                <a:chExt cx="1710002" cy="1699922"/>
              </a:xfrm>
            </p:grpSpPr>
            <p:pic>
              <p:nvPicPr>
                <p:cNvPr id="28" name="Immagine 12">
                  <a:extLst>
                    <a:ext uri="{FF2B5EF4-FFF2-40B4-BE49-F238E27FC236}">
                      <a16:creationId xmlns:a16="http://schemas.microsoft.com/office/drawing/2014/main" id="{71291CC1-1452-431D-51DE-EB8F3342EC51}"/>
                    </a:ext>
                  </a:extLst>
                </p:cNvPr>
                <p:cNvPicPr>
                  <a:picLocks noChangeAspect="1"/>
                </p:cNvPicPr>
                <p:nvPr/>
              </p:nvPicPr>
              <p:blipFill rotWithShape="1">
                <a:blip r:embed="rId9"/>
                <a:srcRect l="36925" t="36621" r="37879" b="38182"/>
                <a:stretch/>
              </p:blipFill>
              <p:spPr>
                <a:xfrm>
                  <a:off x="4223871" y="1894632"/>
                  <a:ext cx="1656000" cy="1656000"/>
                </a:xfrm>
                <a:prstGeom prst="rect">
                  <a:avLst/>
                </a:prstGeom>
                <a:ln w="28575">
                  <a:solidFill>
                    <a:schemeClr val="accent2"/>
                  </a:solidFill>
                </a:ln>
              </p:spPr>
            </p:pic>
            <p:sp>
              <p:nvSpPr>
                <p:cNvPr id="29" name="Ovale 13">
                  <a:extLst>
                    <a:ext uri="{FF2B5EF4-FFF2-40B4-BE49-F238E27FC236}">
                      <a16:creationId xmlns:a16="http://schemas.microsoft.com/office/drawing/2014/main" id="{F6935691-54C9-FF04-20ED-56EF14F501CA}"/>
                    </a:ext>
                  </a:extLst>
                </p:cNvPr>
                <p:cNvSpPr/>
                <p:nvPr/>
              </p:nvSpPr>
              <p:spPr>
                <a:xfrm>
                  <a:off x="4979871" y="2105131"/>
                  <a:ext cx="144000" cy="144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Ovale 14">
                  <a:extLst>
                    <a:ext uri="{FF2B5EF4-FFF2-40B4-BE49-F238E27FC236}">
                      <a16:creationId xmlns:a16="http://schemas.microsoft.com/office/drawing/2014/main" id="{15B89D96-8876-6E03-F664-61067F0C947B}"/>
                    </a:ext>
                  </a:extLst>
                </p:cNvPr>
                <p:cNvSpPr/>
                <p:nvPr/>
              </p:nvSpPr>
              <p:spPr>
                <a:xfrm>
                  <a:off x="5374507" y="2222971"/>
                  <a:ext cx="144000" cy="144000"/>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17">
                  <a:extLst>
                    <a:ext uri="{FF2B5EF4-FFF2-40B4-BE49-F238E27FC236}">
                      <a16:creationId xmlns:a16="http://schemas.microsoft.com/office/drawing/2014/main" id="{0573B6F4-CFC8-C5C0-A17A-F68C70C434FD}"/>
                    </a:ext>
                  </a:extLst>
                </p:cNvPr>
                <p:cNvSpPr txBox="1"/>
                <p:nvPr/>
              </p:nvSpPr>
              <p:spPr>
                <a:xfrm>
                  <a:off x="4223871" y="1880929"/>
                  <a:ext cx="880369"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{-101-5}</a:t>
                  </a:r>
                </a:p>
              </p:txBody>
            </p:sp>
            <p:sp>
              <p:nvSpPr>
                <p:cNvPr id="32" name="CasellaDiTesto 18">
                  <a:extLst>
                    <a:ext uri="{FF2B5EF4-FFF2-40B4-BE49-F238E27FC236}">
                      <a16:creationId xmlns:a16="http://schemas.microsoft.com/office/drawing/2014/main" id="{995FC66A-7245-3AAD-498D-215F2BF6F25C}"/>
                    </a:ext>
                  </a:extLst>
                </p:cNvPr>
                <p:cNvSpPr txBox="1"/>
                <p:nvPr/>
              </p:nvSpPr>
              <p:spPr>
                <a:xfrm>
                  <a:off x="4664055" y="2320606"/>
                  <a:ext cx="942887"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{-1-12-2}</a:t>
                  </a:r>
                </a:p>
              </p:txBody>
            </p:sp>
            <p:sp>
              <p:nvSpPr>
                <p:cNvPr id="49" name="CasellaDiTesto 19">
                  <a:extLst>
                    <a:ext uri="{FF2B5EF4-FFF2-40B4-BE49-F238E27FC236}">
                      <a16:creationId xmlns:a16="http://schemas.microsoft.com/office/drawing/2014/main" id="{A727EF8E-9AAE-6106-712E-030F2DF14800}"/>
                    </a:ext>
                  </a:extLst>
                </p:cNvPr>
                <p:cNvSpPr txBox="1"/>
                <p:nvPr/>
              </p:nvSpPr>
              <p:spPr>
                <a:xfrm>
                  <a:off x="5239452" y="3211519"/>
                  <a:ext cx="694421" cy="369332"/>
                </a:xfrm>
                <a:prstGeom prst="rect">
                  <a:avLst/>
                </a:prstGeom>
                <a:noFill/>
              </p:spPr>
              <p:txBody>
                <a:bodyPr wrap="none" rtlCol="0">
                  <a:spAutoFit/>
                </a:bodyPr>
                <a:lstStyle/>
                <a:p>
                  <a:r>
                    <a:rPr lang="it-IT" b="1" dirty="0">
                      <a:solidFill>
                        <a:schemeClr val="bg1"/>
                      </a:solidFill>
                      <a:latin typeface="Arial Narrow" panose="020B0606020202030204" pitchFamily="34" charset="0"/>
                    </a:rPr>
                    <a:t>Fe</a:t>
                  </a:r>
                  <a:r>
                    <a:rPr lang="it-IT" b="1" baseline="-25000" dirty="0">
                      <a:solidFill>
                        <a:schemeClr val="bg1"/>
                      </a:solidFill>
                      <a:latin typeface="Arial Narrow" panose="020B0606020202030204" pitchFamily="34" charset="0"/>
                    </a:rPr>
                    <a:t>2</a:t>
                  </a:r>
                  <a:r>
                    <a:rPr lang="it-IT" b="1" dirty="0">
                      <a:solidFill>
                        <a:schemeClr val="bg1"/>
                      </a:solidFill>
                      <a:latin typeface="Arial Narrow" panose="020B0606020202030204" pitchFamily="34" charset="0"/>
                    </a:rPr>
                    <a:t>O</a:t>
                  </a:r>
                  <a:r>
                    <a:rPr lang="it-IT" b="1" baseline="-25000" dirty="0">
                      <a:solidFill>
                        <a:schemeClr val="bg1"/>
                      </a:solidFill>
                      <a:latin typeface="Arial Narrow" panose="020B0606020202030204" pitchFamily="34" charset="0"/>
                    </a:rPr>
                    <a:t>3</a:t>
                  </a:r>
                </a:p>
              </p:txBody>
            </p:sp>
          </p:grpSp>
        </p:grpSp>
        <p:sp>
          <p:nvSpPr>
            <p:cNvPr id="55" name="CasellaDiTesto 54">
              <a:extLst>
                <a:ext uri="{FF2B5EF4-FFF2-40B4-BE49-F238E27FC236}">
                  <a16:creationId xmlns:a16="http://schemas.microsoft.com/office/drawing/2014/main" id="{2EE239C7-AD04-0E57-2395-F53A7602C390}"/>
                </a:ext>
              </a:extLst>
            </p:cNvPr>
            <p:cNvSpPr txBox="1"/>
            <p:nvPr/>
          </p:nvSpPr>
          <p:spPr>
            <a:xfrm>
              <a:off x="2377085" y="1136893"/>
              <a:ext cx="3965445" cy="646331"/>
            </a:xfrm>
            <a:prstGeom prst="rect">
              <a:avLst/>
            </a:prstGeom>
            <a:noFill/>
          </p:spPr>
          <p:txBody>
            <a:bodyPr wrap="none" rtlCol="0">
              <a:spAutoFit/>
            </a:bodyPr>
            <a:lstStyle/>
            <a:p>
              <a:r>
                <a:rPr lang="it-IT" sz="3600" u="sng" dirty="0"/>
                <a:t>HR-TEM </a:t>
              </a:r>
              <a:r>
                <a:rPr lang="en-AU" sz="3600" u="sng" dirty="0"/>
                <a:t>Diffraction</a:t>
              </a:r>
            </a:p>
          </p:txBody>
        </p:sp>
      </p:grpSp>
      <p:sp>
        <p:nvSpPr>
          <p:cNvPr id="57" name="CasellaDiTesto 56">
            <a:extLst>
              <a:ext uri="{FF2B5EF4-FFF2-40B4-BE49-F238E27FC236}">
                <a16:creationId xmlns:a16="http://schemas.microsoft.com/office/drawing/2014/main" id="{52C5330A-63CA-E5AC-9197-CA5D31927EEF}"/>
              </a:ext>
            </a:extLst>
          </p:cNvPr>
          <p:cNvSpPr txBox="1"/>
          <p:nvPr/>
        </p:nvSpPr>
        <p:spPr>
          <a:xfrm>
            <a:off x="9445547" y="912572"/>
            <a:ext cx="1699311" cy="646331"/>
          </a:xfrm>
          <a:prstGeom prst="rect">
            <a:avLst/>
          </a:prstGeom>
          <a:noFill/>
        </p:spPr>
        <p:txBody>
          <a:bodyPr wrap="none" rtlCol="0">
            <a:spAutoFit/>
          </a:bodyPr>
          <a:lstStyle/>
          <a:p>
            <a:r>
              <a:rPr lang="it-IT" sz="3600" u="sng" dirty="0"/>
              <a:t>RAMAN</a:t>
            </a:r>
          </a:p>
        </p:txBody>
      </p:sp>
      <p:sp>
        <p:nvSpPr>
          <p:cNvPr id="58" name="CasellaDiTesto 57">
            <a:extLst>
              <a:ext uri="{FF2B5EF4-FFF2-40B4-BE49-F238E27FC236}">
                <a16:creationId xmlns:a16="http://schemas.microsoft.com/office/drawing/2014/main" id="{145B165E-7314-4293-636E-67925C3A94A7}"/>
              </a:ext>
            </a:extLst>
          </p:cNvPr>
          <p:cNvSpPr txBox="1"/>
          <p:nvPr/>
        </p:nvSpPr>
        <p:spPr>
          <a:xfrm>
            <a:off x="9563998" y="4241462"/>
            <a:ext cx="1037463" cy="646331"/>
          </a:xfrm>
          <a:prstGeom prst="rect">
            <a:avLst/>
          </a:prstGeom>
          <a:noFill/>
        </p:spPr>
        <p:txBody>
          <a:bodyPr wrap="none" rtlCol="0">
            <a:spAutoFit/>
          </a:bodyPr>
          <a:lstStyle/>
          <a:p>
            <a:r>
              <a:rPr lang="it-IT" sz="3600" u="sng" dirty="0"/>
              <a:t>XRD</a:t>
            </a:r>
          </a:p>
        </p:txBody>
      </p:sp>
    </p:spTree>
    <p:extLst>
      <p:ext uri="{BB962C8B-B14F-4D97-AF65-F5344CB8AC3E}">
        <p14:creationId xmlns:p14="http://schemas.microsoft.com/office/powerpoint/2010/main" val="1122554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87F00EA-E593-FD30-73AB-76C32A1FBD91}"/>
            </a:ext>
          </a:extLst>
        </p:cNvPr>
        <p:cNvGrpSpPr/>
        <p:nvPr/>
      </p:nvGrpSpPr>
      <p:grpSpPr>
        <a:xfrm>
          <a:off x="0" y="0"/>
          <a:ext cx="0" cy="0"/>
          <a:chOff x="0" y="0"/>
          <a:chExt cx="0" cy="0"/>
        </a:xfrm>
      </p:grpSpPr>
      <p:grpSp>
        <p:nvGrpSpPr>
          <p:cNvPr id="4" name="Gruppo 3">
            <a:extLst>
              <a:ext uri="{FF2B5EF4-FFF2-40B4-BE49-F238E27FC236}">
                <a16:creationId xmlns:a16="http://schemas.microsoft.com/office/drawing/2014/main" id="{9D5ED830-7E93-5E7F-B49E-37B4414A48D5}"/>
              </a:ext>
            </a:extLst>
          </p:cNvPr>
          <p:cNvGrpSpPr/>
          <p:nvPr/>
        </p:nvGrpSpPr>
        <p:grpSpPr>
          <a:xfrm>
            <a:off x="7014272" y="3508749"/>
            <a:ext cx="5288564" cy="3179730"/>
            <a:chOff x="6556512" y="5030786"/>
            <a:chExt cx="5288564" cy="3179730"/>
          </a:xfrm>
        </p:grpSpPr>
        <p:sp>
          <p:nvSpPr>
            <p:cNvPr id="10" name="CasellaDiTesto 9">
              <a:extLst>
                <a:ext uri="{FF2B5EF4-FFF2-40B4-BE49-F238E27FC236}">
                  <a16:creationId xmlns:a16="http://schemas.microsoft.com/office/drawing/2014/main" id="{C62E823D-54EA-E494-7731-6D6868D03EDA}"/>
                </a:ext>
              </a:extLst>
            </p:cNvPr>
            <p:cNvSpPr txBox="1"/>
            <p:nvPr/>
          </p:nvSpPr>
          <p:spPr>
            <a:xfrm>
              <a:off x="6556512" y="7564185"/>
              <a:ext cx="5288564" cy="646331"/>
            </a:xfrm>
            <a:prstGeom prst="rect">
              <a:avLst/>
            </a:prstGeom>
            <a:noFill/>
          </p:spPr>
          <p:txBody>
            <a:bodyPr wrap="none" rtlCol="0">
              <a:spAutoFit/>
            </a:bodyPr>
            <a:lstStyle/>
            <a:p>
              <a:r>
                <a:rPr lang="it-IT" sz="3600" dirty="0"/>
                <a:t>SQID </a:t>
              </a:r>
              <a:r>
                <a:rPr lang="it-IT" sz="3600" dirty="0" err="1"/>
                <a:t>measurements</a:t>
              </a:r>
              <a:r>
                <a:rPr lang="it-IT" sz="3600" dirty="0"/>
                <a:t> M(T)</a:t>
              </a:r>
              <a:endParaRPr lang="en-AU" sz="3600" u="sng" dirty="0"/>
            </a:p>
          </p:txBody>
        </p:sp>
        <p:pic>
          <p:nvPicPr>
            <p:cNvPr id="28" name="Immagine 27" descr="Immagine che contiene testo, linea, schermata, diagramma&#10;&#10;Il contenuto generato dall'IA potrebbe non essere corretto.">
              <a:extLst>
                <a:ext uri="{FF2B5EF4-FFF2-40B4-BE49-F238E27FC236}">
                  <a16:creationId xmlns:a16="http://schemas.microsoft.com/office/drawing/2014/main" id="{BABE5DC6-74D6-EAB3-DDA4-87EDFBE41D61}"/>
                </a:ext>
              </a:extLst>
            </p:cNvPr>
            <p:cNvPicPr>
              <a:picLocks noChangeAspect="1"/>
            </p:cNvPicPr>
            <p:nvPr/>
          </p:nvPicPr>
          <p:blipFill>
            <a:blip r:embed="rId3"/>
            <a:stretch>
              <a:fillRect/>
            </a:stretch>
          </p:blipFill>
          <p:spPr>
            <a:xfrm>
              <a:off x="7620257" y="5030786"/>
              <a:ext cx="3578661" cy="2633354"/>
            </a:xfrm>
            <a:prstGeom prst="rect">
              <a:avLst/>
            </a:prstGeom>
          </p:spPr>
        </p:pic>
        <p:sp>
          <p:nvSpPr>
            <p:cNvPr id="5" name="CasellaDiTesto 4">
              <a:extLst>
                <a:ext uri="{FF2B5EF4-FFF2-40B4-BE49-F238E27FC236}">
                  <a16:creationId xmlns:a16="http://schemas.microsoft.com/office/drawing/2014/main" id="{9FC522E0-22F8-F6CA-3DA0-3E894240F591}"/>
                </a:ext>
              </a:extLst>
            </p:cNvPr>
            <p:cNvSpPr txBox="1"/>
            <p:nvPr/>
          </p:nvSpPr>
          <p:spPr>
            <a:xfrm>
              <a:off x="9409587" y="6624531"/>
              <a:ext cx="875053" cy="338554"/>
            </a:xfrm>
            <a:prstGeom prst="rect">
              <a:avLst/>
            </a:prstGeom>
            <a:noFill/>
            <a:ln>
              <a:solidFill>
                <a:schemeClr val="tx1"/>
              </a:solidFill>
            </a:ln>
          </p:spPr>
          <p:txBody>
            <a:bodyPr wrap="square" rtlCol="0">
              <a:spAutoFit/>
            </a:bodyPr>
            <a:lstStyle/>
            <a:p>
              <a:r>
                <a:rPr lang="it-IT" sz="1600" dirty="0"/>
                <a:t>500 Oe</a:t>
              </a:r>
            </a:p>
          </p:txBody>
        </p:sp>
      </p:grpSp>
      <p:grpSp>
        <p:nvGrpSpPr>
          <p:cNvPr id="7" name="Gruppo 6">
            <a:extLst>
              <a:ext uri="{FF2B5EF4-FFF2-40B4-BE49-F238E27FC236}">
                <a16:creationId xmlns:a16="http://schemas.microsoft.com/office/drawing/2014/main" id="{985D0C5F-57D8-1BD6-40B1-EBCB9BC4CEF4}"/>
              </a:ext>
            </a:extLst>
          </p:cNvPr>
          <p:cNvGrpSpPr/>
          <p:nvPr/>
        </p:nvGrpSpPr>
        <p:grpSpPr>
          <a:xfrm>
            <a:off x="192949" y="1161691"/>
            <a:ext cx="7505497" cy="3407844"/>
            <a:chOff x="117819" y="3120669"/>
            <a:chExt cx="7505497" cy="3407844"/>
          </a:xfrm>
        </p:grpSpPr>
        <p:sp>
          <p:nvSpPr>
            <p:cNvPr id="2" name="CasellaDiTesto 1">
              <a:extLst>
                <a:ext uri="{FF2B5EF4-FFF2-40B4-BE49-F238E27FC236}">
                  <a16:creationId xmlns:a16="http://schemas.microsoft.com/office/drawing/2014/main" id="{B8ADDEA5-2230-A2C6-AC9D-82CC71A17836}"/>
                </a:ext>
              </a:extLst>
            </p:cNvPr>
            <p:cNvSpPr txBox="1"/>
            <p:nvPr/>
          </p:nvSpPr>
          <p:spPr>
            <a:xfrm>
              <a:off x="1140643" y="3120669"/>
              <a:ext cx="5394362" cy="646331"/>
            </a:xfrm>
            <a:prstGeom prst="rect">
              <a:avLst/>
            </a:prstGeom>
            <a:noFill/>
          </p:spPr>
          <p:txBody>
            <a:bodyPr wrap="none" rtlCol="0">
              <a:spAutoFit/>
            </a:bodyPr>
            <a:lstStyle/>
            <a:p>
              <a:r>
                <a:rPr lang="it-IT" sz="3600" dirty="0"/>
                <a:t>SQID </a:t>
              </a:r>
              <a:r>
                <a:rPr lang="it-IT" sz="3600" dirty="0" err="1"/>
                <a:t>measurements</a:t>
              </a:r>
              <a:r>
                <a:rPr lang="it-IT" sz="3600" dirty="0"/>
                <a:t> M(H)</a:t>
              </a:r>
              <a:endParaRPr lang="en-AU" sz="3600" u="sng" dirty="0"/>
            </a:p>
          </p:txBody>
        </p:sp>
        <p:pic>
          <p:nvPicPr>
            <p:cNvPr id="6" name="Immagine 5" descr="Immagine che contiene testo, linea, diagramma, Diagramma&#10;&#10;Il contenuto generato dall'IA potrebbe non essere corretto.">
              <a:extLst>
                <a:ext uri="{FF2B5EF4-FFF2-40B4-BE49-F238E27FC236}">
                  <a16:creationId xmlns:a16="http://schemas.microsoft.com/office/drawing/2014/main" id="{4E91DC97-A1DD-4E96-8F65-61A412EFBADC}"/>
                </a:ext>
              </a:extLst>
            </p:cNvPr>
            <p:cNvPicPr>
              <a:picLocks noChangeAspect="1"/>
            </p:cNvPicPr>
            <p:nvPr/>
          </p:nvPicPr>
          <p:blipFill>
            <a:blip r:embed="rId4"/>
            <a:stretch>
              <a:fillRect/>
            </a:stretch>
          </p:blipFill>
          <p:spPr>
            <a:xfrm>
              <a:off x="117819" y="3813842"/>
              <a:ext cx="3710881" cy="2714671"/>
            </a:xfrm>
            <a:prstGeom prst="rect">
              <a:avLst/>
            </a:prstGeom>
          </p:spPr>
        </p:pic>
        <p:pic>
          <p:nvPicPr>
            <p:cNvPr id="15" name="Immagine 14" descr="Immagine che contiene testo, linea, diagramma, Diagramma&#10;&#10;Il contenuto generato dall'IA potrebbe non essere corretto.">
              <a:extLst>
                <a:ext uri="{FF2B5EF4-FFF2-40B4-BE49-F238E27FC236}">
                  <a16:creationId xmlns:a16="http://schemas.microsoft.com/office/drawing/2014/main" id="{30CC3B27-E5C6-5F06-C4B9-9EC63058C519}"/>
                </a:ext>
              </a:extLst>
            </p:cNvPr>
            <p:cNvPicPr>
              <a:picLocks noChangeAspect="1"/>
            </p:cNvPicPr>
            <p:nvPr/>
          </p:nvPicPr>
          <p:blipFill>
            <a:blip r:embed="rId5"/>
            <a:stretch>
              <a:fillRect/>
            </a:stretch>
          </p:blipFill>
          <p:spPr>
            <a:xfrm>
              <a:off x="4023908" y="3769250"/>
              <a:ext cx="3599408" cy="2714470"/>
            </a:xfrm>
            <a:prstGeom prst="rect">
              <a:avLst/>
            </a:prstGeom>
          </p:spPr>
        </p:pic>
        <p:sp>
          <p:nvSpPr>
            <p:cNvPr id="18" name="CasellaDiTesto 17">
              <a:extLst>
                <a:ext uri="{FF2B5EF4-FFF2-40B4-BE49-F238E27FC236}">
                  <a16:creationId xmlns:a16="http://schemas.microsoft.com/office/drawing/2014/main" id="{54DC7364-F6A4-7D99-AA3B-0F0A42657E90}"/>
                </a:ext>
              </a:extLst>
            </p:cNvPr>
            <p:cNvSpPr txBox="1"/>
            <p:nvPr/>
          </p:nvSpPr>
          <p:spPr>
            <a:xfrm>
              <a:off x="2285395" y="5643445"/>
              <a:ext cx="664232" cy="338554"/>
            </a:xfrm>
            <a:prstGeom prst="rect">
              <a:avLst/>
            </a:prstGeom>
            <a:noFill/>
            <a:ln>
              <a:solidFill>
                <a:schemeClr val="tx1"/>
              </a:solidFill>
            </a:ln>
          </p:spPr>
          <p:txBody>
            <a:bodyPr wrap="square" rtlCol="0">
              <a:spAutoFit/>
            </a:bodyPr>
            <a:lstStyle/>
            <a:p>
              <a:r>
                <a:rPr lang="it-IT" sz="1600" dirty="0"/>
                <a:t>300 K</a:t>
              </a:r>
            </a:p>
          </p:txBody>
        </p:sp>
        <p:sp>
          <p:nvSpPr>
            <p:cNvPr id="22" name="CasellaDiTesto 21">
              <a:extLst>
                <a:ext uri="{FF2B5EF4-FFF2-40B4-BE49-F238E27FC236}">
                  <a16:creationId xmlns:a16="http://schemas.microsoft.com/office/drawing/2014/main" id="{D2C91328-6887-A94E-4D76-00092A74AEE3}"/>
                </a:ext>
              </a:extLst>
            </p:cNvPr>
            <p:cNvSpPr txBox="1"/>
            <p:nvPr/>
          </p:nvSpPr>
          <p:spPr>
            <a:xfrm>
              <a:off x="6259977" y="5643445"/>
              <a:ext cx="471939" cy="338554"/>
            </a:xfrm>
            <a:prstGeom prst="rect">
              <a:avLst/>
            </a:prstGeom>
            <a:noFill/>
            <a:ln>
              <a:solidFill>
                <a:schemeClr val="tx1"/>
              </a:solidFill>
            </a:ln>
          </p:spPr>
          <p:txBody>
            <a:bodyPr wrap="square" rtlCol="0">
              <a:spAutoFit/>
            </a:bodyPr>
            <a:lstStyle/>
            <a:p>
              <a:r>
                <a:rPr lang="it-IT" sz="1600" dirty="0"/>
                <a:t>5 K</a:t>
              </a:r>
            </a:p>
          </p:txBody>
        </p:sp>
        <p:pic>
          <p:nvPicPr>
            <p:cNvPr id="26" name="Immagine 25" descr="Immagine che contiene linea, testo, diagramma, Diagramma&#10;&#10;Il contenuto generato dall'IA potrebbe non essere corretto.">
              <a:extLst>
                <a:ext uri="{FF2B5EF4-FFF2-40B4-BE49-F238E27FC236}">
                  <a16:creationId xmlns:a16="http://schemas.microsoft.com/office/drawing/2014/main" id="{DD35EDE2-4793-150D-3CB0-B194F040AD38}"/>
                </a:ext>
              </a:extLst>
            </p:cNvPr>
            <p:cNvPicPr>
              <a:picLocks noChangeAspect="1"/>
            </p:cNvPicPr>
            <p:nvPr/>
          </p:nvPicPr>
          <p:blipFill>
            <a:blip r:embed="rId6"/>
            <a:stretch>
              <a:fillRect/>
            </a:stretch>
          </p:blipFill>
          <p:spPr>
            <a:xfrm>
              <a:off x="698535" y="3953350"/>
              <a:ext cx="1377973" cy="1013702"/>
            </a:xfrm>
            <a:prstGeom prst="rect">
              <a:avLst/>
            </a:prstGeom>
          </p:spPr>
        </p:pic>
      </p:grpSp>
      <p:sp>
        <p:nvSpPr>
          <p:cNvPr id="8" name="CasellaDiTesto 7">
            <a:extLst>
              <a:ext uri="{FF2B5EF4-FFF2-40B4-BE49-F238E27FC236}">
                <a16:creationId xmlns:a16="http://schemas.microsoft.com/office/drawing/2014/main" id="{6452B998-690F-8C85-7A81-A5A6A8B110C3}"/>
              </a:ext>
            </a:extLst>
          </p:cNvPr>
          <p:cNvSpPr txBox="1"/>
          <p:nvPr/>
        </p:nvSpPr>
        <p:spPr>
          <a:xfrm>
            <a:off x="192949" y="218395"/>
            <a:ext cx="6939592" cy="769441"/>
          </a:xfrm>
          <a:prstGeom prst="rect">
            <a:avLst/>
          </a:prstGeom>
          <a:noFill/>
        </p:spPr>
        <p:txBody>
          <a:bodyPr wrap="none" rtlCol="0">
            <a:spAutoFit/>
          </a:bodyPr>
          <a:lstStyle/>
          <a:p>
            <a:r>
              <a:rPr lang="it-IT" sz="4400" dirty="0" err="1"/>
              <a:t>Magnetical</a:t>
            </a:r>
            <a:r>
              <a:rPr lang="it-IT" sz="4400" dirty="0"/>
              <a:t> </a:t>
            </a:r>
            <a:r>
              <a:rPr lang="it-IT" sz="4400" dirty="0" err="1"/>
              <a:t>characterization</a:t>
            </a:r>
            <a:endParaRPr lang="it-IT" sz="4400" dirty="0"/>
          </a:p>
        </p:txBody>
      </p:sp>
    </p:spTree>
    <p:extLst>
      <p:ext uri="{BB962C8B-B14F-4D97-AF65-F5344CB8AC3E}">
        <p14:creationId xmlns:p14="http://schemas.microsoft.com/office/powerpoint/2010/main" val="9779451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6FF432-DA88-C094-0183-48A81CC37F03}"/>
            </a:ext>
          </a:extLst>
        </p:cNvPr>
        <p:cNvGrpSpPr/>
        <p:nvPr/>
      </p:nvGrpSpPr>
      <p:grpSpPr>
        <a:xfrm>
          <a:off x="0" y="0"/>
          <a:ext cx="0" cy="0"/>
          <a:chOff x="0" y="0"/>
          <a:chExt cx="0" cy="0"/>
        </a:xfrm>
      </p:grpSpPr>
      <p:grpSp>
        <p:nvGrpSpPr>
          <p:cNvPr id="51" name="Gruppo 50">
            <a:extLst>
              <a:ext uri="{FF2B5EF4-FFF2-40B4-BE49-F238E27FC236}">
                <a16:creationId xmlns:a16="http://schemas.microsoft.com/office/drawing/2014/main" id="{B34D720E-F7D4-7A52-6DFE-A919D059131B}"/>
              </a:ext>
            </a:extLst>
          </p:cNvPr>
          <p:cNvGrpSpPr/>
          <p:nvPr/>
        </p:nvGrpSpPr>
        <p:grpSpPr>
          <a:xfrm>
            <a:off x="216287" y="442565"/>
            <a:ext cx="12170359" cy="6188949"/>
            <a:chOff x="239996" y="435995"/>
            <a:chExt cx="13635474" cy="6933998"/>
          </a:xfrm>
        </p:grpSpPr>
        <p:sp>
          <p:nvSpPr>
            <p:cNvPr id="43" name="Text 0">
              <a:extLst>
                <a:ext uri="{FF2B5EF4-FFF2-40B4-BE49-F238E27FC236}">
                  <a16:creationId xmlns:a16="http://schemas.microsoft.com/office/drawing/2014/main" id="{B100A8B5-E292-4B9F-D9FC-CE5DC74CE026}"/>
                </a:ext>
              </a:extLst>
            </p:cNvPr>
            <p:cNvSpPr/>
            <p:nvPr/>
          </p:nvSpPr>
          <p:spPr>
            <a:xfrm>
              <a:off x="240338" y="435995"/>
              <a:ext cx="13042821" cy="285750"/>
            </a:xfrm>
            <a:prstGeom prst="rect">
              <a:avLst/>
            </a:prstGeom>
            <a:noFill/>
            <a:ln/>
          </p:spPr>
          <p:txBody>
            <a:bodyPr wrap="none" lIns="0" tIns="0" rIns="0" bIns="0" rtlCol="0" anchor="t"/>
            <a:lstStyle/>
            <a:p>
              <a:pPr marL="0" indent="0" algn="l">
                <a:lnSpc>
                  <a:spcPts val="2250"/>
                </a:lnSpc>
                <a:buNone/>
              </a:pPr>
              <a:endParaRPr lang="en-US" sz="1400" dirty="0"/>
            </a:p>
          </p:txBody>
        </p:sp>
        <p:sp>
          <p:nvSpPr>
            <p:cNvPr id="44" name="Text 1">
              <a:extLst>
                <a:ext uri="{FF2B5EF4-FFF2-40B4-BE49-F238E27FC236}">
                  <a16:creationId xmlns:a16="http://schemas.microsoft.com/office/drawing/2014/main" id="{C08E1DAD-7456-06AC-696B-2B7F3F2D20CA}"/>
                </a:ext>
              </a:extLst>
            </p:cNvPr>
            <p:cNvSpPr/>
            <p:nvPr/>
          </p:nvSpPr>
          <p:spPr>
            <a:xfrm>
              <a:off x="240338" y="922603"/>
              <a:ext cx="13042821" cy="285750"/>
            </a:xfrm>
            <a:prstGeom prst="rect">
              <a:avLst/>
            </a:prstGeom>
            <a:noFill/>
            <a:ln/>
          </p:spPr>
          <p:txBody>
            <a:bodyPr wrap="none" lIns="0" tIns="0" rIns="0" bIns="0" rtlCol="0" anchor="t"/>
            <a:lstStyle/>
            <a:p>
              <a:pPr marL="0" indent="0" algn="l">
                <a:lnSpc>
                  <a:spcPts val="2250"/>
                </a:lnSpc>
                <a:buNone/>
              </a:pPr>
              <a:endParaRPr lang="en-US" sz="1400" dirty="0"/>
            </a:p>
          </p:txBody>
        </p:sp>
        <p:sp>
          <p:nvSpPr>
            <p:cNvPr id="45" name="Text 2">
              <a:extLst>
                <a:ext uri="{FF2B5EF4-FFF2-40B4-BE49-F238E27FC236}">
                  <a16:creationId xmlns:a16="http://schemas.microsoft.com/office/drawing/2014/main" id="{90D2A079-7D7A-6230-3D0B-4BB90155C77E}"/>
                </a:ext>
              </a:extLst>
            </p:cNvPr>
            <p:cNvSpPr/>
            <p:nvPr/>
          </p:nvSpPr>
          <p:spPr>
            <a:xfrm>
              <a:off x="239996" y="490572"/>
              <a:ext cx="12319508" cy="1273780"/>
            </a:xfrm>
            <a:prstGeom prst="rect">
              <a:avLst/>
            </a:prstGeom>
            <a:noFill/>
            <a:ln/>
          </p:spPr>
          <p:txBody>
            <a:bodyPr wrap="square" lIns="0" tIns="0" rIns="0" bIns="0" rtlCol="0" anchor="t">
              <a:spAutoFit/>
            </a:bodyPr>
            <a:lstStyle/>
            <a:p>
              <a:pPr marL="0" indent="0" algn="l">
                <a:lnSpc>
                  <a:spcPts val="4350"/>
                </a:lnSpc>
                <a:buNone/>
              </a:pPr>
              <a:r>
                <a:rPr lang="en-US" sz="3900" b="1" dirty="0">
                  <a:solidFill>
                    <a:srgbClr val="9A6D32"/>
                  </a:solidFill>
                  <a:latin typeface="Titillium Web Bold" pitchFamily="34" charset="0"/>
                  <a:ea typeface="Titillium Web Bold" pitchFamily="34" charset="-122"/>
                  <a:cs typeface="Titillium Web Bold" pitchFamily="34" charset="-120"/>
                </a:rPr>
                <a:t>Spettroscopia dei Difetti Emettitori di Singoli Fotoni nel Diamante</a:t>
              </a:r>
              <a:endParaRPr lang="en-US" sz="3900" dirty="0"/>
            </a:p>
          </p:txBody>
        </p:sp>
        <p:sp>
          <p:nvSpPr>
            <p:cNvPr id="46" name="Text 3">
              <a:extLst>
                <a:ext uri="{FF2B5EF4-FFF2-40B4-BE49-F238E27FC236}">
                  <a16:creationId xmlns:a16="http://schemas.microsoft.com/office/drawing/2014/main" id="{15A4B582-7A89-8943-4872-496113381C4F}"/>
                </a:ext>
              </a:extLst>
            </p:cNvPr>
            <p:cNvSpPr/>
            <p:nvPr/>
          </p:nvSpPr>
          <p:spPr>
            <a:xfrm>
              <a:off x="240338" y="2171250"/>
              <a:ext cx="2545641" cy="2571750"/>
            </a:xfrm>
            <a:prstGeom prst="rect">
              <a:avLst/>
            </a:prstGeom>
            <a:noFill/>
            <a:ln/>
          </p:spPr>
          <p:txBody>
            <a:bodyPr wrap="square" lIns="0" tIns="0" rIns="0" bIns="0" rtlCol="0" anchor="t"/>
            <a:lstStyle/>
            <a:p>
              <a:pPr marL="0" indent="0" algn="l">
                <a:lnSpc>
                  <a:spcPts val="2250"/>
                </a:lnSpc>
                <a:buNone/>
              </a:pPr>
              <a:r>
                <a:rPr lang="it-IT" b="1" noProof="0" dirty="0">
                  <a:solidFill>
                    <a:srgbClr val="555F77"/>
                  </a:solidFill>
                  <a:latin typeface="Titillium Web Bold" pitchFamily="34" charset="0"/>
                  <a:ea typeface="Titillium Web Bold" pitchFamily="34" charset="-122"/>
                  <a:cs typeface="Titillium Web Bold" pitchFamily="34" charset="-120"/>
                </a:rPr>
                <a:t>Questo studio esplora le proprietà spettroscopiche dei centri di colore nel diamante che fungono da emettitori di singoli fotoni (SPE). Questi difetti atomici mostrano caratteristiche di </a:t>
              </a:r>
              <a:r>
                <a:rPr lang="it-IT" b="1" noProof="0" dirty="0" err="1">
                  <a:solidFill>
                    <a:srgbClr val="555F77"/>
                  </a:solidFill>
                  <a:latin typeface="Titillium Web Bold" pitchFamily="34" charset="0"/>
                  <a:ea typeface="Titillium Web Bold" pitchFamily="34" charset="-122"/>
                  <a:cs typeface="Titillium Web Bold" pitchFamily="34" charset="-120"/>
                </a:rPr>
                <a:t>antibunching</a:t>
              </a:r>
              <a:r>
                <a:rPr lang="it-IT" b="1" noProof="0" dirty="0">
                  <a:solidFill>
                    <a:srgbClr val="555F77"/>
                  </a:solidFill>
                  <a:latin typeface="Titillium Web Bold" pitchFamily="34" charset="0"/>
                  <a:ea typeface="Titillium Web Bold" pitchFamily="34" charset="-122"/>
                  <a:cs typeface="Titillium Web Bold" pitchFamily="34" charset="-120"/>
                </a:rPr>
                <a:t>, e quindi emissione di fotoni singoli.</a:t>
              </a:r>
              <a:endParaRPr lang="it-IT" noProof="0" dirty="0"/>
            </a:p>
          </p:txBody>
        </p:sp>
        <p:sp>
          <p:nvSpPr>
            <p:cNvPr id="47" name="Text 4">
              <a:extLst>
                <a:ext uri="{FF2B5EF4-FFF2-40B4-BE49-F238E27FC236}">
                  <a16:creationId xmlns:a16="http://schemas.microsoft.com/office/drawing/2014/main" id="{B75DA807-32F6-E9FA-541A-7C695489A69D}"/>
                </a:ext>
              </a:extLst>
            </p:cNvPr>
            <p:cNvSpPr/>
            <p:nvPr/>
          </p:nvSpPr>
          <p:spPr>
            <a:xfrm>
              <a:off x="240338" y="6455593"/>
              <a:ext cx="2394704" cy="914400"/>
            </a:xfrm>
            <a:prstGeom prst="rect">
              <a:avLst/>
            </a:prstGeom>
            <a:noFill/>
            <a:ln/>
          </p:spPr>
          <p:txBody>
            <a:bodyPr wrap="square" lIns="0" tIns="0" rIns="0" bIns="0" rtlCol="0" anchor="t"/>
            <a:lstStyle/>
            <a:p>
              <a:pPr marL="0" indent="0" algn="ctr">
                <a:lnSpc>
                  <a:spcPts val="1800"/>
                </a:lnSpc>
                <a:buNone/>
              </a:pPr>
              <a:r>
                <a:rPr lang="en-US" sz="1200" dirty="0">
                  <a:solidFill>
                    <a:srgbClr val="555F77"/>
                  </a:solidFill>
                  <a:latin typeface="Titillium Web Bold" pitchFamily="34" charset="0"/>
                  <a:ea typeface="Titillium Web Bold" pitchFamily="34" charset="-122"/>
                  <a:cs typeface="Titillium Web Bold" pitchFamily="34" charset="-120"/>
                </a:rPr>
                <a:t>Amanuel Michael Berhane, </a:t>
              </a:r>
              <a:r>
                <a:rPr lang="en-US" sz="1200" i="1" dirty="0">
                  <a:solidFill>
                    <a:srgbClr val="555F77"/>
                  </a:solidFill>
                  <a:latin typeface="Titillium Web Bold" pitchFamily="34" charset="0"/>
                  <a:ea typeface="Titillium Web Bold" pitchFamily="34" charset="-122"/>
                  <a:cs typeface="Titillium Web Bold" pitchFamily="34" charset="-120"/>
                </a:rPr>
                <a:t>Spectroscopy of single photon emitting defects in Gallium Nitride and Diamond, </a:t>
              </a:r>
              <a:r>
                <a:rPr lang="en-US" sz="1200" dirty="0">
                  <a:solidFill>
                    <a:srgbClr val="555F77"/>
                  </a:solidFill>
                  <a:latin typeface="Titillium Web Bold" pitchFamily="34" charset="0"/>
                  <a:ea typeface="Titillium Web Bold" pitchFamily="34" charset="-122"/>
                  <a:cs typeface="Titillium Web Bold" pitchFamily="34" charset="-120"/>
                </a:rPr>
                <a:t>2018</a:t>
              </a:r>
              <a:endParaRPr lang="en-US" sz="1200" dirty="0"/>
            </a:p>
          </p:txBody>
        </p:sp>
        <p:sp>
          <p:nvSpPr>
            <p:cNvPr id="48" name="Text 5">
              <a:extLst>
                <a:ext uri="{FF2B5EF4-FFF2-40B4-BE49-F238E27FC236}">
                  <a16:creationId xmlns:a16="http://schemas.microsoft.com/office/drawing/2014/main" id="{AF4EDB62-F1AB-9014-EA39-961AAE09158F}"/>
                </a:ext>
              </a:extLst>
            </p:cNvPr>
            <p:cNvSpPr/>
            <p:nvPr/>
          </p:nvSpPr>
          <p:spPr>
            <a:xfrm>
              <a:off x="240338" y="6270652"/>
              <a:ext cx="2394704" cy="285750"/>
            </a:xfrm>
            <a:prstGeom prst="rect">
              <a:avLst/>
            </a:prstGeom>
            <a:noFill/>
            <a:ln/>
          </p:spPr>
          <p:txBody>
            <a:bodyPr wrap="none" lIns="0" tIns="0" rIns="0" bIns="0" rtlCol="0" anchor="t"/>
            <a:lstStyle/>
            <a:p>
              <a:pPr marL="0" indent="0" algn="l">
                <a:lnSpc>
                  <a:spcPts val="2250"/>
                </a:lnSpc>
                <a:buNone/>
              </a:pPr>
              <a:endParaRPr lang="en-US" sz="1400" dirty="0"/>
            </a:p>
          </p:txBody>
        </p:sp>
        <p:pic>
          <p:nvPicPr>
            <p:cNvPr id="49" name="Image 1" descr="preencoded.png">
              <a:extLst>
                <a:ext uri="{FF2B5EF4-FFF2-40B4-BE49-F238E27FC236}">
                  <a16:creationId xmlns:a16="http://schemas.microsoft.com/office/drawing/2014/main" id="{436B4D49-6E97-59D8-ACF8-C1526E3BF68F}"/>
                </a:ext>
              </a:extLst>
            </p:cNvPr>
            <p:cNvPicPr>
              <a:picLocks noChangeAspect="1"/>
            </p:cNvPicPr>
            <p:nvPr/>
          </p:nvPicPr>
          <p:blipFill>
            <a:blip r:embed="rId2"/>
            <a:stretch>
              <a:fillRect/>
            </a:stretch>
          </p:blipFill>
          <p:spPr>
            <a:xfrm>
              <a:off x="3078431" y="2037719"/>
              <a:ext cx="10394083" cy="4020883"/>
            </a:xfrm>
            <a:prstGeom prst="rect">
              <a:avLst/>
            </a:prstGeom>
          </p:spPr>
        </p:pic>
        <p:sp>
          <p:nvSpPr>
            <p:cNvPr id="50" name="Text 6">
              <a:extLst>
                <a:ext uri="{FF2B5EF4-FFF2-40B4-BE49-F238E27FC236}">
                  <a16:creationId xmlns:a16="http://schemas.microsoft.com/office/drawing/2014/main" id="{A718E391-1EC1-DBD1-4F36-E2196083EE82}"/>
                </a:ext>
              </a:extLst>
            </p:cNvPr>
            <p:cNvSpPr/>
            <p:nvPr/>
          </p:nvSpPr>
          <p:spPr>
            <a:xfrm>
              <a:off x="3078431" y="6331969"/>
              <a:ext cx="10797039" cy="571500"/>
            </a:xfrm>
            <a:prstGeom prst="rect">
              <a:avLst/>
            </a:prstGeom>
            <a:noFill/>
            <a:ln/>
          </p:spPr>
          <p:txBody>
            <a:bodyPr wrap="square" lIns="0" tIns="0" rIns="0" bIns="0" rtlCol="0" anchor="t"/>
            <a:lstStyle/>
            <a:p>
              <a:pPr marL="0" indent="0" algn="l">
                <a:lnSpc>
                  <a:spcPts val="2250"/>
                </a:lnSpc>
                <a:buNone/>
              </a:pPr>
              <a:r>
                <a:rPr lang="en-US" b="1" dirty="0">
                  <a:solidFill>
                    <a:srgbClr val="555F77"/>
                  </a:solidFill>
                  <a:latin typeface="Titillium Web Bold" pitchFamily="34" charset="0"/>
                  <a:ea typeface="Titillium Web Bold" pitchFamily="34" charset="-122"/>
                  <a:cs typeface="Titillium Web Bold" pitchFamily="34" charset="-120"/>
                </a:rPr>
                <a:t>(a) Struttura atomica del centro NV nella cella unitaria del diamante (b) Spettro di un centro NV che mostra il picco di fluorescenza del NV- a 637 nm.</a:t>
              </a:r>
              <a:endParaRPr lang="en-US" dirty="0"/>
            </a:p>
          </p:txBody>
        </p:sp>
      </p:grpSp>
    </p:spTree>
    <p:extLst>
      <p:ext uri="{BB962C8B-B14F-4D97-AF65-F5344CB8AC3E}">
        <p14:creationId xmlns:p14="http://schemas.microsoft.com/office/powerpoint/2010/main" val="18743282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2D0AFB-5C4D-2549-CE1B-676C35549C35}"/>
            </a:ext>
          </a:extLst>
        </p:cNvPr>
        <p:cNvGrpSpPr/>
        <p:nvPr/>
      </p:nvGrpSpPr>
      <p:grpSpPr>
        <a:xfrm>
          <a:off x="0" y="0"/>
          <a:ext cx="0" cy="0"/>
          <a:chOff x="0" y="0"/>
          <a:chExt cx="0" cy="0"/>
        </a:xfrm>
      </p:grpSpPr>
      <p:sp>
        <p:nvSpPr>
          <p:cNvPr id="23" name="Text 1">
            <a:extLst>
              <a:ext uri="{FF2B5EF4-FFF2-40B4-BE49-F238E27FC236}">
                <a16:creationId xmlns:a16="http://schemas.microsoft.com/office/drawing/2014/main" id="{D1FFAE59-3CB8-DF99-3B85-F5A0A069DEF0}"/>
              </a:ext>
            </a:extLst>
          </p:cNvPr>
          <p:cNvSpPr/>
          <p:nvPr/>
        </p:nvSpPr>
        <p:spPr>
          <a:xfrm>
            <a:off x="96617" y="248246"/>
            <a:ext cx="8596782" cy="480595"/>
          </a:xfrm>
          <a:prstGeom prst="rect">
            <a:avLst/>
          </a:prstGeom>
          <a:noFill/>
          <a:ln/>
        </p:spPr>
        <p:txBody>
          <a:bodyPr wrap="none" lIns="0" tIns="0" rIns="0" bIns="0" rtlCol="0" anchor="t"/>
          <a:lstStyle/>
          <a:p>
            <a:pPr marL="0" indent="0" algn="l">
              <a:lnSpc>
                <a:spcPts val="4150"/>
              </a:lnSpc>
              <a:buNone/>
            </a:pPr>
            <a:r>
              <a:rPr lang="en-US" sz="3600" b="1" dirty="0">
                <a:solidFill>
                  <a:srgbClr val="9A6D32"/>
                </a:solidFill>
                <a:latin typeface="Titillium Web Bold" pitchFamily="34" charset="0"/>
                <a:ea typeface="Titillium Web Bold" pitchFamily="34" charset="-122"/>
                <a:cs typeface="Titillium Web Bold" pitchFamily="34" charset="-120"/>
              </a:rPr>
              <a:t>Diamante con centri NV: robustezza e lettura di spin</a:t>
            </a:r>
            <a:endParaRPr lang="en-US" sz="3600" dirty="0"/>
          </a:p>
        </p:txBody>
      </p:sp>
      <p:sp>
        <p:nvSpPr>
          <p:cNvPr id="24" name="Shape 3">
            <a:extLst>
              <a:ext uri="{FF2B5EF4-FFF2-40B4-BE49-F238E27FC236}">
                <a16:creationId xmlns:a16="http://schemas.microsoft.com/office/drawing/2014/main" id="{15919C6F-B485-226A-2619-BB1B491B6980}"/>
              </a:ext>
            </a:extLst>
          </p:cNvPr>
          <p:cNvSpPr/>
          <p:nvPr/>
        </p:nvSpPr>
        <p:spPr>
          <a:xfrm>
            <a:off x="96617" y="1040655"/>
            <a:ext cx="3827860" cy="1299686"/>
          </a:xfrm>
          <a:prstGeom prst="roundRect">
            <a:avLst>
              <a:gd name="adj" fmla="val 8454"/>
            </a:avLst>
          </a:prstGeom>
          <a:solidFill>
            <a:srgbClr val="FFFFFF"/>
          </a:solidFill>
          <a:ln w="22860">
            <a:solidFill>
              <a:srgbClr val="BCCADB"/>
            </a:solidFill>
            <a:prstDash val="solid"/>
          </a:ln>
        </p:spPr>
        <p:txBody>
          <a:bodyPr/>
          <a:lstStyle/>
          <a:p>
            <a:endParaRPr lang="it-IT" sz="2000"/>
          </a:p>
        </p:txBody>
      </p:sp>
      <p:sp>
        <p:nvSpPr>
          <p:cNvPr id="25" name="Shape 4">
            <a:extLst>
              <a:ext uri="{FF2B5EF4-FFF2-40B4-BE49-F238E27FC236}">
                <a16:creationId xmlns:a16="http://schemas.microsoft.com/office/drawing/2014/main" id="{96A32547-A76B-5AE6-69E8-8533C62D54F0}"/>
              </a:ext>
            </a:extLst>
          </p:cNvPr>
          <p:cNvSpPr/>
          <p:nvPr/>
        </p:nvSpPr>
        <p:spPr>
          <a:xfrm>
            <a:off x="75951" y="1040655"/>
            <a:ext cx="82664" cy="1173340"/>
          </a:xfrm>
          <a:prstGeom prst="roundRect">
            <a:avLst>
              <a:gd name="adj" fmla="val 78140"/>
            </a:avLst>
          </a:prstGeom>
          <a:solidFill>
            <a:srgbClr val="2B65AF"/>
          </a:solidFill>
          <a:ln/>
        </p:spPr>
        <p:txBody>
          <a:bodyPr/>
          <a:lstStyle/>
          <a:p>
            <a:endParaRPr lang="it-IT" sz="2000"/>
          </a:p>
        </p:txBody>
      </p:sp>
      <p:sp>
        <p:nvSpPr>
          <p:cNvPr id="26" name="Text 5">
            <a:extLst>
              <a:ext uri="{FF2B5EF4-FFF2-40B4-BE49-F238E27FC236}">
                <a16:creationId xmlns:a16="http://schemas.microsoft.com/office/drawing/2014/main" id="{7F113EA2-7953-259E-0298-8DF937D50D23}"/>
              </a:ext>
            </a:extLst>
          </p:cNvPr>
          <p:cNvSpPr/>
          <p:nvPr/>
        </p:nvSpPr>
        <p:spPr>
          <a:xfrm>
            <a:off x="305883" y="1215025"/>
            <a:ext cx="1922379" cy="240243"/>
          </a:xfrm>
          <a:prstGeom prst="rect">
            <a:avLst/>
          </a:prstGeom>
          <a:noFill/>
          <a:ln/>
        </p:spPr>
        <p:txBody>
          <a:bodyPr wrap="none" lIns="0" tIns="0" rIns="0" bIns="0" rtlCol="0" anchor="t"/>
          <a:lstStyle/>
          <a:p>
            <a:pPr marL="0" indent="0" algn="l">
              <a:lnSpc>
                <a:spcPts val="2050"/>
              </a:lnSpc>
              <a:buNone/>
            </a:pPr>
            <a:r>
              <a:rPr lang="en-US" b="1" dirty="0">
                <a:solidFill>
                  <a:srgbClr val="555F77"/>
                </a:solidFill>
                <a:latin typeface="Titillium Web Bold" pitchFamily="34" charset="0"/>
                <a:ea typeface="Titillium Web Bold" pitchFamily="34" charset="-122"/>
                <a:cs typeface="Titillium Web Bold" pitchFamily="34" charset="-120"/>
              </a:rPr>
              <a:t>Stabilità ottima</a:t>
            </a:r>
            <a:endParaRPr lang="en-US" dirty="0"/>
          </a:p>
        </p:txBody>
      </p:sp>
      <p:sp>
        <p:nvSpPr>
          <p:cNvPr id="27" name="Text 6">
            <a:extLst>
              <a:ext uri="{FF2B5EF4-FFF2-40B4-BE49-F238E27FC236}">
                <a16:creationId xmlns:a16="http://schemas.microsoft.com/office/drawing/2014/main" id="{8ACE1438-8848-BE94-EFA6-15020B86CEE3}"/>
              </a:ext>
            </a:extLst>
          </p:cNvPr>
          <p:cNvSpPr/>
          <p:nvPr/>
        </p:nvSpPr>
        <p:spPr>
          <a:xfrm>
            <a:off x="312319" y="1547513"/>
            <a:ext cx="3652322" cy="492112"/>
          </a:xfrm>
          <a:prstGeom prst="rect">
            <a:avLst/>
          </a:prstGeom>
          <a:noFill/>
          <a:ln/>
        </p:spPr>
        <p:txBody>
          <a:bodyPr wrap="square" lIns="0" tIns="0" rIns="0" bIns="0" rtlCol="0" anchor="t"/>
          <a:lstStyle/>
          <a:p>
            <a:pPr marL="0" indent="0" algn="l">
              <a:lnSpc>
                <a:spcPts val="2100"/>
              </a:lnSpc>
              <a:buNone/>
            </a:pPr>
            <a:r>
              <a:rPr lang="en-US" sz="1400" dirty="0">
                <a:solidFill>
                  <a:srgbClr val="555F77"/>
                </a:solidFill>
                <a:latin typeface="Titillium Web Bold" pitchFamily="34" charset="0"/>
                <a:ea typeface="Titillium Web Bold" pitchFamily="34" charset="-122"/>
                <a:cs typeface="Titillium Web Bold" pitchFamily="34" charset="-120"/>
              </a:rPr>
              <a:t>Fotoluminescenza intensa e stabile a temperatura ambiente, anche in condizioni ambientali variabili</a:t>
            </a:r>
            <a:endParaRPr lang="en-US" sz="1400" dirty="0"/>
          </a:p>
        </p:txBody>
      </p:sp>
      <p:sp>
        <p:nvSpPr>
          <p:cNvPr id="28" name="Shape 7">
            <a:extLst>
              <a:ext uri="{FF2B5EF4-FFF2-40B4-BE49-F238E27FC236}">
                <a16:creationId xmlns:a16="http://schemas.microsoft.com/office/drawing/2014/main" id="{4FB1BC08-2BC5-84C6-726C-DA0C914EB0EF}"/>
              </a:ext>
            </a:extLst>
          </p:cNvPr>
          <p:cNvSpPr/>
          <p:nvPr/>
        </p:nvSpPr>
        <p:spPr>
          <a:xfrm>
            <a:off x="4078181" y="1040654"/>
            <a:ext cx="3827860" cy="1275326"/>
          </a:xfrm>
          <a:prstGeom prst="roundRect">
            <a:avLst>
              <a:gd name="adj" fmla="val 8454"/>
            </a:avLst>
          </a:prstGeom>
          <a:solidFill>
            <a:srgbClr val="FFFFFF"/>
          </a:solidFill>
          <a:ln w="22860">
            <a:solidFill>
              <a:srgbClr val="BCCADB"/>
            </a:solidFill>
            <a:prstDash val="solid"/>
          </a:ln>
        </p:spPr>
        <p:txBody>
          <a:bodyPr/>
          <a:lstStyle/>
          <a:p>
            <a:endParaRPr lang="it-IT" sz="2000"/>
          </a:p>
        </p:txBody>
      </p:sp>
      <p:sp>
        <p:nvSpPr>
          <p:cNvPr id="29" name="Shape 8">
            <a:extLst>
              <a:ext uri="{FF2B5EF4-FFF2-40B4-BE49-F238E27FC236}">
                <a16:creationId xmlns:a16="http://schemas.microsoft.com/office/drawing/2014/main" id="{93A1A483-F316-7A11-E0A9-BD08AE2E73D5}"/>
              </a:ext>
            </a:extLst>
          </p:cNvPr>
          <p:cNvSpPr/>
          <p:nvPr/>
        </p:nvSpPr>
        <p:spPr>
          <a:xfrm>
            <a:off x="4057515" y="1040655"/>
            <a:ext cx="82664" cy="1173340"/>
          </a:xfrm>
          <a:prstGeom prst="roundRect">
            <a:avLst>
              <a:gd name="adj" fmla="val 78140"/>
            </a:avLst>
          </a:prstGeom>
          <a:solidFill>
            <a:srgbClr val="2B65AF"/>
          </a:solidFill>
          <a:ln/>
        </p:spPr>
        <p:txBody>
          <a:bodyPr/>
          <a:lstStyle/>
          <a:p>
            <a:endParaRPr lang="it-IT" sz="2000"/>
          </a:p>
        </p:txBody>
      </p:sp>
      <p:sp>
        <p:nvSpPr>
          <p:cNvPr id="30" name="Text 9">
            <a:extLst>
              <a:ext uri="{FF2B5EF4-FFF2-40B4-BE49-F238E27FC236}">
                <a16:creationId xmlns:a16="http://schemas.microsoft.com/office/drawing/2014/main" id="{81CA4427-F6AD-B819-1AE7-CDD6F0A12F07}"/>
              </a:ext>
            </a:extLst>
          </p:cNvPr>
          <p:cNvSpPr/>
          <p:nvPr/>
        </p:nvSpPr>
        <p:spPr>
          <a:xfrm>
            <a:off x="4314550" y="1215025"/>
            <a:ext cx="1922379" cy="240243"/>
          </a:xfrm>
          <a:prstGeom prst="rect">
            <a:avLst/>
          </a:prstGeom>
          <a:noFill/>
          <a:ln/>
        </p:spPr>
        <p:txBody>
          <a:bodyPr wrap="none" lIns="0" tIns="0" rIns="0" bIns="0" rtlCol="0" anchor="t"/>
          <a:lstStyle/>
          <a:p>
            <a:pPr marL="0" indent="0" algn="l">
              <a:lnSpc>
                <a:spcPts val="2050"/>
              </a:lnSpc>
              <a:buNone/>
            </a:pPr>
            <a:r>
              <a:rPr lang="en-US" b="1" dirty="0">
                <a:solidFill>
                  <a:srgbClr val="555F77"/>
                </a:solidFill>
                <a:latin typeface="Titillium Web Bold" pitchFamily="34" charset="0"/>
                <a:ea typeface="Titillium Web Bold" pitchFamily="34" charset="-122"/>
                <a:cs typeface="Titillium Web Bold" pitchFamily="34" charset="-120"/>
              </a:rPr>
              <a:t>Proprietà di spin</a:t>
            </a:r>
            <a:endParaRPr lang="en-US" dirty="0"/>
          </a:p>
        </p:txBody>
      </p:sp>
      <p:sp>
        <p:nvSpPr>
          <p:cNvPr id="31" name="Text 10">
            <a:extLst>
              <a:ext uri="{FF2B5EF4-FFF2-40B4-BE49-F238E27FC236}">
                <a16:creationId xmlns:a16="http://schemas.microsoft.com/office/drawing/2014/main" id="{B717A415-3FD9-3FDC-C049-F26D11985EAD}"/>
              </a:ext>
            </a:extLst>
          </p:cNvPr>
          <p:cNvSpPr/>
          <p:nvPr/>
        </p:nvSpPr>
        <p:spPr>
          <a:xfrm>
            <a:off x="4314550" y="1547513"/>
            <a:ext cx="3417121" cy="492112"/>
          </a:xfrm>
          <a:prstGeom prst="rect">
            <a:avLst/>
          </a:prstGeom>
          <a:noFill/>
          <a:ln/>
        </p:spPr>
        <p:txBody>
          <a:bodyPr wrap="square" lIns="0" tIns="0" rIns="0" bIns="0" rtlCol="0" anchor="t"/>
          <a:lstStyle/>
          <a:p>
            <a:pPr marL="0" indent="0" algn="l">
              <a:lnSpc>
                <a:spcPts val="2100"/>
              </a:lnSpc>
              <a:buNone/>
            </a:pPr>
            <a:r>
              <a:rPr lang="en-US" sz="1400" dirty="0">
                <a:solidFill>
                  <a:srgbClr val="555F77"/>
                </a:solidFill>
                <a:latin typeface="Titillium Web Bold" pitchFamily="34" charset="0"/>
                <a:ea typeface="Titillium Web Bold" pitchFamily="34" charset="-122"/>
                <a:cs typeface="Titillium Web Bold" pitchFamily="34" charset="-120"/>
              </a:rPr>
              <a:t>Accesso ottico allo stato di spin, utile per magnetometria e termometria quantistica</a:t>
            </a:r>
            <a:endParaRPr lang="en-US" sz="1400" dirty="0"/>
          </a:p>
        </p:txBody>
      </p:sp>
      <p:sp>
        <p:nvSpPr>
          <p:cNvPr id="32" name="Shape 11">
            <a:extLst>
              <a:ext uri="{FF2B5EF4-FFF2-40B4-BE49-F238E27FC236}">
                <a16:creationId xmlns:a16="http://schemas.microsoft.com/office/drawing/2014/main" id="{F7894EED-EB84-7E22-2720-062B1AB2C3B9}"/>
              </a:ext>
            </a:extLst>
          </p:cNvPr>
          <p:cNvSpPr/>
          <p:nvPr/>
        </p:nvSpPr>
        <p:spPr>
          <a:xfrm>
            <a:off x="8059746" y="1040655"/>
            <a:ext cx="3827860" cy="1299686"/>
          </a:xfrm>
          <a:prstGeom prst="roundRect">
            <a:avLst>
              <a:gd name="adj" fmla="val 8454"/>
            </a:avLst>
          </a:prstGeom>
          <a:solidFill>
            <a:srgbClr val="FFFFFF"/>
          </a:solidFill>
          <a:ln w="22860">
            <a:solidFill>
              <a:srgbClr val="BCCADB"/>
            </a:solidFill>
            <a:prstDash val="solid"/>
          </a:ln>
        </p:spPr>
        <p:txBody>
          <a:bodyPr/>
          <a:lstStyle/>
          <a:p>
            <a:endParaRPr lang="it-IT" sz="2000"/>
          </a:p>
        </p:txBody>
      </p:sp>
      <p:sp>
        <p:nvSpPr>
          <p:cNvPr id="33" name="Shape 12">
            <a:extLst>
              <a:ext uri="{FF2B5EF4-FFF2-40B4-BE49-F238E27FC236}">
                <a16:creationId xmlns:a16="http://schemas.microsoft.com/office/drawing/2014/main" id="{68E394CE-E202-238B-7051-75DFFF07E598}"/>
              </a:ext>
            </a:extLst>
          </p:cNvPr>
          <p:cNvSpPr/>
          <p:nvPr/>
        </p:nvSpPr>
        <p:spPr>
          <a:xfrm>
            <a:off x="8039080" y="1040655"/>
            <a:ext cx="82664" cy="1173340"/>
          </a:xfrm>
          <a:prstGeom prst="roundRect">
            <a:avLst>
              <a:gd name="adj" fmla="val 78140"/>
            </a:avLst>
          </a:prstGeom>
          <a:solidFill>
            <a:srgbClr val="2B65AF"/>
          </a:solidFill>
          <a:ln/>
        </p:spPr>
        <p:txBody>
          <a:bodyPr/>
          <a:lstStyle/>
          <a:p>
            <a:endParaRPr lang="it-IT" sz="2000"/>
          </a:p>
        </p:txBody>
      </p:sp>
      <p:sp>
        <p:nvSpPr>
          <p:cNvPr id="34" name="Text 13">
            <a:extLst>
              <a:ext uri="{FF2B5EF4-FFF2-40B4-BE49-F238E27FC236}">
                <a16:creationId xmlns:a16="http://schemas.microsoft.com/office/drawing/2014/main" id="{6DA29DC7-D1D2-BF20-F4E8-A8C114E57081}"/>
              </a:ext>
            </a:extLst>
          </p:cNvPr>
          <p:cNvSpPr/>
          <p:nvPr/>
        </p:nvSpPr>
        <p:spPr>
          <a:xfrm>
            <a:off x="8296114" y="1215025"/>
            <a:ext cx="1922379" cy="240243"/>
          </a:xfrm>
          <a:prstGeom prst="rect">
            <a:avLst/>
          </a:prstGeom>
          <a:noFill/>
          <a:ln/>
        </p:spPr>
        <p:txBody>
          <a:bodyPr wrap="none" lIns="0" tIns="0" rIns="0" bIns="0" rtlCol="0" anchor="t"/>
          <a:lstStyle/>
          <a:p>
            <a:pPr marL="0" indent="0" algn="l">
              <a:lnSpc>
                <a:spcPts val="2050"/>
              </a:lnSpc>
              <a:buNone/>
            </a:pPr>
            <a:r>
              <a:rPr lang="en-US" b="1" dirty="0">
                <a:solidFill>
                  <a:srgbClr val="555F77"/>
                </a:solidFill>
                <a:latin typeface="Titillium Web Bold" pitchFamily="34" charset="0"/>
                <a:ea typeface="Titillium Web Bold" pitchFamily="34" charset="-122"/>
                <a:cs typeface="Titillium Web Bold" pitchFamily="34" charset="-120"/>
              </a:rPr>
              <a:t>Versatilità di formato</a:t>
            </a:r>
            <a:endParaRPr lang="en-US" dirty="0"/>
          </a:p>
        </p:txBody>
      </p:sp>
      <p:sp>
        <p:nvSpPr>
          <p:cNvPr id="35" name="Text 14">
            <a:extLst>
              <a:ext uri="{FF2B5EF4-FFF2-40B4-BE49-F238E27FC236}">
                <a16:creationId xmlns:a16="http://schemas.microsoft.com/office/drawing/2014/main" id="{723C94A2-69CB-880D-3F62-3E5F4FE50582}"/>
              </a:ext>
            </a:extLst>
          </p:cNvPr>
          <p:cNvSpPr/>
          <p:nvPr/>
        </p:nvSpPr>
        <p:spPr>
          <a:xfrm>
            <a:off x="8296114" y="1547513"/>
            <a:ext cx="3417121" cy="492112"/>
          </a:xfrm>
          <a:prstGeom prst="rect">
            <a:avLst/>
          </a:prstGeom>
          <a:noFill/>
          <a:ln/>
        </p:spPr>
        <p:txBody>
          <a:bodyPr wrap="square" lIns="0" tIns="0" rIns="0" bIns="0" rtlCol="0" anchor="t"/>
          <a:lstStyle/>
          <a:p>
            <a:pPr marL="0" indent="0" algn="l">
              <a:lnSpc>
                <a:spcPts val="2100"/>
              </a:lnSpc>
              <a:buNone/>
            </a:pPr>
            <a:r>
              <a:rPr lang="en-US" sz="1400" dirty="0">
                <a:solidFill>
                  <a:srgbClr val="555F77"/>
                </a:solidFill>
                <a:latin typeface="Titillium Web Bold" pitchFamily="34" charset="0"/>
                <a:ea typeface="Titillium Web Bold" pitchFamily="34" charset="-122"/>
                <a:cs typeface="Titillium Web Bold" pitchFamily="34" charset="-120"/>
              </a:rPr>
              <a:t>Disponibile come punte AFM, film sottili o nanoparticelle per diverse geometrie di sensing</a:t>
            </a:r>
            <a:endParaRPr lang="en-US" sz="1400" dirty="0"/>
          </a:p>
        </p:txBody>
      </p:sp>
      <p:pic>
        <p:nvPicPr>
          <p:cNvPr id="36" name="Image 1" descr="preencoded.png">
            <a:extLst>
              <a:ext uri="{FF2B5EF4-FFF2-40B4-BE49-F238E27FC236}">
                <a16:creationId xmlns:a16="http://schemas.microsoft.com/office/drawing/2014/main" id="{A7026A0D-F1C8-6E94-F556-791DA9DD3284}"/>
              </a:ext>
            </a:extLst>
          </p:cNvPr>
          <p:cNvPicPr>
            <a:picLocks noChangeAspect="1"/>
          </p:cNvPicPr>
          <p:nvPr/>
        </p:nvPicPr>
        <p:blipFill>
          <a:blip r:embed="rId2"/>
          <a:stretch>
            <a:fillRect/>
          </a:stretch>
        </p:blipFill>
        <p:spPr>
          <a:xfrm>
            <a:off x="259527" y="2607047"/>
            <a:ext cx="5565017" cy="3592156"/>
          </a:xfrm>
          <a:prstGeom prst="rect">
            <a:avLst/>
          </a:prstGeom>
        </p:spPr>
      </p:pic>
      <p:sp>
        <p:nvSpPr>
          <p:cNvPr id="37" name="Text 15">
            <a:extLst>
              <a:ext uri="{FF2B5EF4-FFF2-40B4-BE49-F238E27FC236}">
                <a16:creationId xmlns:a16="http://schemas.microsoft.com/office/drawing/2014/main" id="{DE9BBDEE-218C-105D-76C3-23574DD08FEC}"/>
              </a:ext>
            </a:extLst>
          </p:cNvPr>
          <p:cNvSpPr/>
          <p:nvPr/>
        </p:nvSpPr>
        <p:spPr>
          <a:xfrm>
            <a:off x="6159787" y="2943842"/>
            <a:ext cx="2306856" cy="288249"/>
          </a:xfrm>
          <a:prstGeom prst="rect">
            <a:avLst/>
          </a:prstGeom>
          <a:noFill/>
          <a:ln/>
        </p:spPr>
        <p:txBody>
          <a:bodyPr wrap="none" lIns="0" tIns="0" rIns="0" bIns="0" rtlCol="0" anchor="t"/>
          <a:lstStyle/>
          <a:p>
            <a:pPr marL="0" indent="0" algn="l">
              <a:lnSpc>
                <a:spcPts val="2500"/>
              </a:lnSpc>
              <a:buNone/>
            </a:pPr>
            <a:r>
              <a:rPr lang="en-US" sz="2400" b="1" dirty="0" err="1">
                <a:solidFill>
                  <a:srgbClr val="9A6D32"/>
                </a:solidFill>
                <a:latin typeface="Titillium Web Bold" pitchFamily="34" charset="0"/>
                <a:ea typeface="Titillium Web Bold" pitchFamily="34" charset="-122"/>
                <a:cs typeface="Titillium Web Bold" pitchFamily="34" charset="-120"/>
              </a:rPr>
              <a:t>Caratteristiche</a:t>
            </a:r>
            <a:r>
              <a:rPr lang="en-US" sz="2400" b="1" dirty="0">
                <a:solidFill>
                  <a:srgbClr val="9A6D32"/>
                </a:solidFill>
                <a:latin typeface="Titillium Web Bold" pitchFamily="34" charset="0"/>
                <a:ea typeface="Titillium Web Bold" pitchFamily="34" charset="-122"/>
                <a:cs typeface="Titillium Web Bold" pitchFamily="34" charset="-120"/>
              </a:rPr>
              <a:t>:</a:t>
            </a:r>
            <a:endParaRPr lang="en-US" sz="2400" dirty="0"/>
          </a:p>
        </p:txBody>
      </p:sp>
      <p:sp>
        <p:nvSpPr>
          <p:cNvPr id="38" name="Text 16">
            <a:extLst>
              <a:ext uri="{FF2B5EF4-FFF2-40B4-BE49-F238E27FC236}">
                <a16:creationId xmlns:a16="http://schemas.microsoft.com/office/drawing/2014/main" id="{D3B41E33-E626-4C6F-92B7-6430DCAAEA83}"/>
              </a:ext>
            </a:extLst>
          </p:cNvPr>
          <p:cNvSpPr/>
          <p:nvPr/>
        </p:nvSpPr>
        <p:spPr>
          <a:xfrm>
            <a:off x="6159788" y="3385796"/>
            <a:ext cx="4058706" cy="615032"/>
          </a:xfrm>
          <a:prstGeom prst="rect">
            <a:avLst/>
          </a:prstGeom>
          <a:noFill/>
          <a:ln/>
        </p:spPr>
        <p:txBody>
          <a:bodyPr wrap="square" lIns="0" tIns="0" rIns="0" bIns="0" rtlCol="0" anchor="t"/>
          <a:lstStyle/>
          <a:p>
            <a:pPr marL="0" indent="0" algn="l">
              <a:lnSpc>
                <a:spcPts val="2650"/>
              </a:lnSpc>
              <a:buNone/>
            </a:pPr>
            <a:r>
              <a:rPr lang="en-US" dirty="0" err="1">
                <a:solidFill>
                  <a:srgbClr val="555F77"/>
                </a:solidFill>
                <a:latin typeface="Titillium Web Bold" pitchFamily="34" charset="0"/>
                <a:ea typeface="Titillium Web Bold" pitchFamily="34" charset="-122"/>
                <a:cs typeface="Titillium Web Bold" pitchFamily="34" charset="-120"/>
              </a:rPr>
              <a:t>Limitazione</a:t>
            </a:r>
            <a:r>
              <a:rPr lang="en-US" dirty="0">
                <a:solidFill>
                  <a:srgbClr val="555F77"/>
                </a:solidFill>
                <a:latin typeface="Titillium Web Bold" pitchFamily="34" charset="0"/>
                <a:ea typeface="Titillium Web Bold" pitchFamily="34" charset="-122"/>
                <a:cs typeface="Titillium Web Bold" pitchFamily="34" charset="-120"/>
              </a:rPr>
              <a:t> </a:t>
            </a:r>
            <a:r>
              <a:rPr lang="en-US" dirty="0" err="1">
                <a:solidFill>
                  <a:srgbClr val="555F77"/>
                </a:solidFill>
                <a:latin typeface="Titillium Web Bold" pitchFamily="34" charset="0"/>
                <a:ea typeface="Titillium Web Bold" pitchFamily="34" charset="-122"/>
                <a:cs typeface="Titillium Web Bold" pitchFamily="34" charset="-120"/>
              </a:rPr>
              <a:t>principale</a:t>
            </a:r>
            <a:r>
              <a:rPr lang="en-US" dirty="0">
                <a:solidFill>
                  <a:srgbClr val="555F77"/>
                </a:solidFill>
                <a:latin typeface="Titillium Web Bold" pitchFamily="34" charset="0"/>
                <a:ea typeface="Titillium Web Bold" pitchFamily="34" charset="-122"/>
                <a:cs typeface="Titillium Web Bold" pitchFamily="34" charset="-120"/>
              </a:rPr>
              <a:t>: </a:t>
            </a:r>
            <a:r>
              <a:rPr lang="en-US" dirty="0" err="1">
                <a:solidFill>
                  <a:srgbClr val="555F77"/>
                </a:solidFill>
                <a:latin typeface="Titillium Web Bold" pitchFamily="34" charset="0"/>
                <a:ea typeface="Titillium Web Bold" pitchFamily="34" charset="-122"/>
                <a:cs typeface="Titillium Web Bold" pitchFamily="34" charset="-120"/>
              </a:rPr>
              <a:t>Richiede</a:t>
            </a:r>
            <a:r>
              <a:rPr lang="en-US" dirty="0">
                <a:solidFill>
                  <a:srgbClr val="555F77"/>
                </a:solidFill>
                <a:latin typeface="Titillium Web Bold" pitchFamily="34" charset="0"/>
                <a:ea typeface="Titillium Web Bold" pitchFamily="34" charset="-122"/>
                <a:cs typeface="Titillium Web Bold" pitchFamily="34" charset="-120"/>
              </a:rPr>
              <a:t> strumentazione e processi di fabbricazione altamente specializzati</a:t>
            </a:r>
            <a:endParaRPr lang="en-US" dirty="0"/>
          </a:p>
        </p:txBody>
      </p:sp>
      <p:sp>
        <p:nvSpPr>
          <p:cNvPr id="39" name="Text 17">
            <a:extLst>
              <a:ext uri="{FF2B5EF4-FFF2-40B4-BE49-F238E27FC236}">
                <a16:creationId xmlns:a16="http://schemas.microsoft.com/office/drawing/2014/main" id="{4EF3069E-8181-13CE-4257-534703DC42EB}"/>
              </a:ext>
            </a:extLst>
          </p:cNvPr>
          <p:cNvSpPr/>
          <p:nvPr/>
        </p:nvSpPr>
        <p:spPr>
          <a:xfrm>
            <a:off x="6159787" y="4421510"/>
            <a:ext cx="5727819" cy="615032"/>
          </a:xfrm>
          <a:prstGeom prst="rect">
            <a:avLst/>
          </a:prstGeom>
          <a:noFill/>
          <a:ln/>
        </p:spPr>
        <p:txBody>
          <a:bodyPr wrap="square" lIns="0" tIns="0" rIns="0" bIns="0" rtlCol="0" anchor="t"/>
          <a:lstStyle/>
          <a:p>
            <a:pPr marL="0" indent="0" algn="l">
              <a:lnSpc>
                <a:spcPts val="2650"/>
              </a:lnSpc>
              <a:buNone/>
            </a:pPr>
            <a:r>
              <a:rPr lang="en-US" dirty="0">
                <a:solidFill>
                  <a:srgbClr val="555F77"/>
                </a:solidFill>
                <a:latin typeface="Titillium Web Bold" pitchFamily="34" charset="0"/>
                <a:ea typeface="Titillium Web Bold" pitchFamily="34" charset="-122"/>
                <a:cs typeface="Titillium Web Bold" pitchFamily="34" charset="-120"/>
              </a:rPr>
              <a:t>Applicazione ottimale: Misurazioni locali ad alta sensibilità (campi magnetici, temperatura) con risoluzione nanometrica.</a:t>
            </a:r>
            <a:endParaRPr lang="en-US" dirty="0"/>
          </a:p>
        </p:txBody>
      </p:sp>
      <p:sp>
        <p:nvSpPr>
          <p:cNvPr id="40" name="Text 18">
            <a:extLst>
              <a:ext uri="{FF2B5EF4-FFF2-40B4-BE49-F238E27FC236}">
                <a16:creationId xmlns:a16="http://schemas.microsoft.com/office/drawing/2014/main" id="{3B967D79-66E3-48CB-385C-75EB641266E8}"/>
              </a:ext>
            </a:extLst>
          </p:cNvPr>
          <p:cNvSpPr/>
          <p:nvPr/>
        </p:nvSpPr>
        <p:spPr>
          <a:xfrm>
            <a:off x="6159787" y="5166443"/>
            <a:ext cx="6032213" cy="922549"/>
          </a:xfrm>
          <a:prstGeom prst="rect">
            <a:avLst/>
          </a:prstGeom>
          <a:noFill/>
          <a:ln/>
        </p:spPr>
        <p:txBody>
          <a:bodyPr wrap="square" lIns="0" tIns="0" rIns="0" bIns="0" rtlCol="0" anchor="t"/>
          <a:lstStyle/>
          <a:p>
            <a:pPr marL="0" indent="0" algn="l">
              <a:lnSpc>
                <a:spcPts val="2650"/>
              </a:lnSpc>
              <a:buNone/>
            </a:pPr>
            <a:r>
              <a:rPr lang="en-US" dirty="0">
                <a:solidFill>
                  <a:srgbClr val="555F77"/>
                </a:solidFill>
                <a:latin typeface="Titillium Web Bold" pitchFamily="34" charset="0"/>
                <a:ea typeface="Titillium Web Bold" pitchFamily="34" charset="-122"/>
                <a:cs typeface="Titillium Web Bold" pitchFamily="34" charset="-120"/>
              </a:rPr>
              <a:t>I centri NV (Nitrogen-Vacancy) nel diamante combinano proprietà ottiche e di spin che li rendono ideali per applicazioni di sensing quantistico.</a:t>
            </a:r>
            <a:endParaRPr lang="en-US" dirty="0"/>
          </a:p>
        </p:txBody>
      </p:sp>
      <p:pic>
        <p:nvPicPr>
          <p:cNvPr id="41" name="Image 1" descr="preencoded.png">
            <a:extLst>
              <a:ext uri="{FF2B5EF4-FFF2-40B4-BE49-F238E27FC236}">
                <a16:creationId xmlns:a16="http://schemas.microsoft.com/office/drawing/2014/main" id="{1BBDF766-F8D0-AC09-9E34-4E5F391DDC81}"/>
              </a:ext>
            </a:extLst>
          </p:cNvPr>
          <p:cNvPicPr>
            <a:picLocks noChangeAspect="1"/>
          </p:cNvPicPr>
          <p:nvPr/>
        </p:nvPicPr>
        <p:blipFill>
          <a:blip r:embed="rId3"/>
          <a:srcRect l="7048" t="835" r="54510" b="-835"/>
          <a:stretch>
            <a:fillRect/>
          </a:stretch>
        </p:blipFill>
        <p:spPr>
          <a:xfrm>
            <a:off x="10047890" y="2586951"/>
            <a:ext cx="1839716" cy="1851348"/>
          </a:xfrm>
          <a:prstGeom prst="rect">
            <a:avLst/>
          </a:prstGeom>
        </p:spPr>
      </p:pic>
      <p:sp>
        <p:nvSpPr>
          <p:cNvPr id="3" name="CasellaDiTesto 2">
            <a:extLst>
              <a:ext uri="{FF2B5EF4-FFF2-40B4-BE49-F238E27FC236}">
                <a16:creationId xmlns:a16="http://schemas.microsoft.com/office/drawing/2014/main" id="{4A07E226-1F0D-0FFD-6A59-13ACEB16DB40}"/>
              </a:ext>
            </a:extLst>
          </p:cNvPr>
          <p:cNvSpPr txBox="1"/>
          <p:nvPr/>
        </p:nvSpPr>
        <p:spPr>
          <a:xfrm>
            <a:off x="578366" y="6312866"/>
            <a:ext cx="4927337" cy="430887"/>
          </a:xfrm>
          <a:prstGeom prst="rect">
            <a:avLst/>
          </a:prstGeom>
          <a:noFill/>
        </p:spPr>
        <p:txBody>
          <a:bodyPr wrap="square">
            <a:spAutoFit/>
          </a:bodyPr>
          <a:lstStyle/>
          <a:p>
            <a:r>
              <a:rPr lang="it-IT" sz="1100" dirty="0"/>
              <a:t>Qureshi, S.A. et Al.</a:t>
            </a:r>
            <a:r>
              <a:rPr lang="it-IT" sz="1100" b="0" i="0" dirty="0">
                <a:solidFill>
                  <a:srgbClr val="222222"/>
                </a:solidFill>
                <a:effectLst/>
                <a:latin typeface="Helvetica Neue" panose="02000503000000020004" pitchFamily="2" charset="0"/>
              </a:rPr>
              <a:t>,</a:t>
            </a:r>
            <a:r>
              <a:rPr lang="it-IT" sz="1100" dirty="0">
                <a:solidFill>
                  <a:srgbClr val="222222"/>
                </a:solidFill>
                <a:latin typeface="Helvetica Neue" panose="02000503000000020004" pitchFamily="2" charset="0"/>
              </a:rPr>
              <a:t> </a:t>
            </a:r>
            <a:r>
              <a:rPr lang="it-IT" sz="1100" b="0" i="0" dirty="0">
                <a:solidFill>
                  <a:srgbClr val="222222"/>
                </a:solidFill>
                <a:effectLst/>
                <a:latin typeface="Helvetica Neue" panose="02000503000000020004" pitchFamily="2" charset="0"/>
              </a:rPr>
              <a:t> «</a:t>
            </a:r>
            <a:r>
              <a:rPr lang="it-IT" sz="1100" b="0" i="0" dirty="0" err="1">
                <a:solidFill>
                  <a:srgbClr val="222222"/>
                </a:solidFill>
                <a:effectLst/>
                <a:latin typeface="Helvetica Neue" panose="02000503000000020004" pitchFamily="2" charset="0"/>
              </a:rPr>
              <a:t>Recent</a:t>
            </a:r>
            <a:r>
              <a:rPr lang="it-IT" sz="1100" b="0" i="0" dirty="0">
                <a:solidFill>
                  <a:srgbClr val="222222"/>
                </a:solidFill>
                <a:effectLst/>
                <a:latin typeface="Helvetica Neue" panose="02000503000000020004" pitchFamily="2" charset="0"/>
              </a:rPr>
              <a:t> Development of </a:t>
            </a:r>
            <a:r>
              <a:rPr lang="it-IT" sz="1100" b="0" i="0" dirty="0" err="1">
                <a:solidFill>
                  <a:srgbClr val="222222"/>
                </a:solidFill>
                <a:effectLst/>
                <a:latin typeface="Helvetica Neue" panose="02000503000000020004" pitchFamily="2" charset="0"/>
              </a:rPr>
              <a:t>Fluorescent</a:t>
            </a:r>
            <a:r>
              <a:rPr lang="it-IT" sz="1100" b="0" i="0" dirty="0">
                <a:solidFill>
                  <a:srgbClr val="222222"/>
                </a:solidFill>
                <a:effectLst/>
                <a:latin typeface="Helvetica Neue" panose="02000503000000020004" pitchFamily="2" charset="0"/>
              </a:rPr>
              <a:t> </a:t>
            </a:r>
            <a:r>
              <a:rPr lang="it-IT" sz="1100" b="0" i="0" dirty="0" err="1">
                <a:solidFill>
                  <a:srgbClr val="222222"/>
                </a:solidFill>
                <a:effectLst/>
                <a:latin typeface="Helvetica Neue" panose="02000503000000020004" pitchFamily="2" charset="0"/>
              </a:rPr>
              <a:t>Nanodiamonds</a:t>
            </a:r>
            <a:r>
              <a:rPr lang="it-IT" sz="1100" b="0" i="0" dirty="0">
                <a:solidFill>
                  <a:srgbClr val="222222"/>
                </a:solidFill>
                <a:effectLst/>
                <a:latin typeface="Helvetica Neue" panose="02000503000000020004" pitchFamily="2" charset="0"/>
              </a:rPr>
              <a:t> for Optical </a:t>
            </a:r>
            <a:r>
              <a:rPr lang="it-IT" sz="1100" b="0" i="0" dirty="0" err="1">
                <a:solidFill>
                  <a:srgbClr val="222222"/>
                </a:solidFill>
                <a:effectLst/>
                <a:latin typeface="Helvetica Neue" panose="02000503000000020004" pitchFamily="2" charset="0"/>
              </a:rPr>
              <a:t>Biosensing</a:t>
            </a:r>
            <a:r>
              <a:rPr lang="it-IT" sz="1100" b="0" i="0" dirty="0">
                <a:solidFill>
                  <a:srgbClr val="222222"/>
                </a:solidFill>
                <a:effectLst/>
                <a:latin typeface="Helvetica Neue" panose="02000503000000020004" pitchFamily="2" charset="0"/>
              </a:rPr>
              <a:t> and </a:t>
            </a:r>
            <a:r>
              <a:rPr lang="it-IT" sz="1100" b="0" i="0" dirty="0" err="1">
                <a:solidFill>
                  <a:srgbClr val="222222"/>
                </a:solidFill>
                <a:effectLst/>
                <a:latin typeface="Helvetica Neue" panose="02000503000000020004" pitchFamily="2" charset="0"/>
              </a:rPr>
              <a:t>Disease</a:t>
            </a:r>
            <a:r>
              <a:rPr lang="it-IT" sz="1100" b="0" i="0" dirty="0">
                <a:solidFill>
                  <a:srgbClr val="222222"/>
                </a:solidFill>
                <a:effectLst/>
                <a:latin typeface="Helvetica Neue" panose="02000503000000020004" pitchFamily="2" charset="0"/>
              </a:rPr>
              <a:t> </a:t>
            </a:r>
            <a:r>
              <a:rPr lang="it-IT" sz="1100" b="0" i="0" dirty="0" err="1">
                <a:solidFill>
                  <a:srgbClr val="222222"/>
                </a:solidFill>
                <a:effectLst/>
                <a:latin typeface="Helvetica Neue" panose="02000503000000020004" pitchFamily="2" charset="0"/>
              </a:rPr>
              <a:t>Diagnosis</a:t>
            </a:r>
            <a:r>
              <a:rPr lang="it-IT" sz="1100" b="0" i="0" dirty="0">
                <a:solidFill>
                  <a:srgbClr val="222222"/>
                </a:solidFill>
                <a:effectLst/>
                <a:latin typeface="Helvetica Neue" panose="02000503000000020004" pitchFamily="2" charset="0"/>
              </a:rPr>
              <a:t>». </a:t>
            </a:r>
            <a:r>
              <a:rPr lang="it-IT" sz="1100" b="0" i="1" dirty="0" err="1">
                <a:solidFill>
                  <a:srgbClr val="222222"/>
                </a:solidFill>
                <a:effectLst/>
                <a:latin typeface="Helvetica Neue" panose="02000503000000020004" pitchFamily="2" charset="0"/>
              </a:rPr>
              <a:t>Biosensors</a:t>
            </a:r>
            <a:r>
              <a:rPr lang="it-IT" sz="1100" b="0" i="0" dirty="0">
                <a:solidFill>
                  <a:srgbClr val="222222"/>
                </a:solidFill>
                <a:effectLst/>
                <a:latin typeface="Helvetica Neue" panose="02000503000000020004" pitchFamily="2" charset="0"/>
              </a:rPr>
              <a:t> </a:t>
            </a:r>
            <a:r>
              <a:rPr lang="it-IT" sz="1100" b="1" i="0" dirty="0">
                <a:solidFill>
                  <a:srgbClr val="222222"/>
                </a:solidFill>
                <a:effectLst/>
                <a:latin typeface="Helvetica Neue" panose="02000503000000020004" pitchFamily="2" charset="0"/>
              </a:rPr>
              <a:t>2022</a:t>
            </a:r>
            <a:r>
              <a:rPr lang="it-IT" sz="1100" b="0" i="0" dirty="0">
                <a:solidFill>
                  <a:srgbClr val="222222"/>
                </a:solidFill>
                <a:effectLst/>
                <a:latin typeface="Helvetica Neue" panose="02000503000000020004" pitchFamily="2" charset="0"/>
              </a:rPr>
              <a:t>, </a:t>
            </a:r>
            <a:r>
              <a:rPr lang="it-IT" sz="1100" b="0" i="1" dirty="0">
                <a:solidFill>
                  <a:srgbClr val="222222"/>
                </a:solidFill>
                <a:effectLst/>
                <a:latin typeface="Helvetica Neue" panose="02000503000000020004" pitchFamily="2" charset="0"/>
              </a:rPr>
              <a:t>12</a:t>
            </a:r>
            <a:r>
              <a:rPr lang="it-IT" sz="1100" b="0" i="0" dirty="0">
                <a:solidFill>
                  <a:srgbClr val="222222"/>
                </a:solidFill>
                <a:effectLst/>
                <a:latin typeface="Helvetica Neue" panose="02000503000000020004" pitchFamily="2" charset="0"/>
              </a:rPr>
              <a:t>, 1181</a:t>
            </a:r>
            <a:endParaRPr lang="it-IT" sz="1100" dirty="0"/>
          </a:p>
        </p:txBody>
      </p:sp>
    </p:spTree>
    <p:extLst>
      <p:ext uri="{BB962C8B-B14F-4D97-AF65-F5344CB8AC3E}">
        <p14:creationId xmlns:p14="http://schemas.microsoft.com/office/powerpoint/2010/main" val="4165743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3E853974-A08E-CD74-82A5-412AC9C14628}"/>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D6B2B361-5B8D-793B-8841-D8858DEBF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A8055909-0EEA-6553-78A0-C143733C4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C663D92D-7B97-8CCD-66C2-52F8DA0978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8F30CC5D-02FA-0E4B-8A3E-63B17C1BE3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048C6A6A-B171-59DC-4B1B-BC24DB249C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9CC01E1B-A3A3-8A0F-074D-3B6F67351A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88C8EF9C-8E01-183F-CEDB-FBE98E0F2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1206A064-CE1F-A1C3-6701-5A0D7ADA57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0FB13524-D678-41AB-ECC5-3061DF28EE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DACAF7F1-DB79-B1A6-FDF0-4B6B7C8101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742A08E2-7985-0A42-9846-B3B44A4660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BD22F29B-9E04-3475-2404-2C1456B5B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4" name="Picture 2" descr="figure 1">
            <a:extLst>
              <a:ext uri="{FF2B5EF4-FFF2-40B4-BE49-F238E27FC236}">
                <a16:creationId xmlns:a16="http://schemas.microsoft.com/office/drawing/2014/main" id="{243DD65F-AAC4-499A-FF14-304C942275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6612" y="0"/>
            <a:ext cx="5500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7F80CCAE-D797-3C57-BE8F-DC4EACC87A75}"/>
              </a:ext>
            </a:extLst>
          </p:cNvPr>
          <p:cNvSpPr txBox="1"/>
          <p:nvPr/>
        </p:nvSpPr>
        <p:spPr>
          <a:xfrm>
            <a:off x="7907299" y="3946473"/>
            <a:ext cx="4312584" cy="1754326"/>
          </a:xfrm>
          <a:prstGeom prst="rect">
            <a:avLst/>
          </a:prstGeom>
          <a:noFill/>
        </p:spPr>
        <p:txBody>
          <a:bodyPr wrap="square">
            <a:spAutoFit/>
          </a:bodyPr>
          <a:lstStyle/>
          <a:p>
            <a:r>
              <a:rPr lang="it-IT" b="0" i="0" dirty="0">
                <a:solidFill>
                  <a:srgbClr val="222222"/>
                </a:solidFill>
                <a:effectLst/>
                <a:latin typeface="-apple-system"/>
              </a:rPr>
              <a:t>Khalid, A., Chung, K., </a:t>
            </a:r>
            <a:r>
              <a:rPr lang="it-IT" b="0" i="0" dirty="0" err="1">
                <a:solidFill>
                  <a:srgbClr val="222222"/>
                </a:solidFill>
                <a:effectLst/>
                <a:latin typeface="-apple-system"/>
              </a:rPr>
              <a:t>Rajasekharan</a:t>
            </a:r>
            <a:r>
              <a:rPr lang="it-IT" b="0" i="0" dirty="0">
                <a:solidFill>
                  <a:srgbClr val="222222"/>
                </a:solidFill>
                <a:effectLst/>
                <a:latin typeface="-apple-system"/>
              </a:rPr>
              <a:t>, </a:t>
            </a:r>
            <a:r>
              <a:rPr lang="it-IT" b="0" i="0" dirty="0" err="1">
                <a:solidFill>
                  <a:srgbClr val="222222"/>
                </a:solidFill>
                <a:effectLst/>
                <a:latin typeface="-apple-system"/>
              </a:rPr>
              <a:t>R</a:t>
            </a:r>
            <a:r>
              <a:rPr lang="it-IT" b="0" i="0" dirty="0">
                <a:solidFill>
                  <a:srgbClr val="222222"/>
                </a:solidFill>
                <a:effectLst/>
                <a:latin typeface="-apple-system"/>
              </a:rPr>
              <a:t>. </a:t>
            </a:r>
            <a:r>
              <a:rPr lang="it-IT" b="0" i="1" dirty="0">
                <a:solidFill>
                  <a:srgbClr val="222222"/>
                </a:solidFill>
                <a:effectLst/>
                <a:latin typeface="-apple-system"/>
              </a:rPr>
              <a:t>et al.</a:t>
            </a:r>
            <a:r>
              <a:rPr lang="it-IT" b="0" i="0" dirty="0">
                <a:solidFill>
                  <a:srgbClr val="222222"/>
                </a:solidFill>
                <a:effectLst/>
                <a:latin typeface="-apple-system"/>
              </a:rPr>
              <a:t> </a:t>
            </a:r>
            <a:r>
              <a:rPr lang="it-IT" b="0" i="0" dirty="0" err="1">
                <a:solidFill>
                  <a:srgbClr val="222222"/>
                </a:solidFill>
                <a:effectLst/>
                <a:latin typeface="-apple-system"/>
              </a:rPr>
              <a:t>Lifetime</a:t>
            </a:r>
            <a:r>
              <a:rPr lang="it-IT" b="0" i="0" dirty="0">
                <a:solidFill>
                  <a:srgbClr val="222222"/>
                </a:solidFill>
                <a:effectLst/>
                <a:latin typeface="-apple-system"/>
              </a:rPr>
              <a:t> </a:t>
            </a:r>
            <a:r>
              <a:rPr lang="it-IT" b="0" i="0" dirty="0" err="1">
                <a:solidFill>
                  <a:srgbClr val="222222"/>
                </a:solidFill>
                <a:effectLst/>
                <a:latin typeface="-apple-system"/>
              </a:rPr>
              <a:t>Reduction</a:t>
            </a:r>
            <a:r>
              <a:rPr lang="it-IT" b="0" i="0" dirty="0">
                <a:solidFill>
                  <a:srgbClr val="222222"/>
                </a:solidFill>
                <a:effectLst/>
                <a:latin typeface="-apple-system"/>
              </a:rPr>
              <a:t> and </a:t>
            </a:r>
            <a:r>
              <a:rPr lang="it-IT" b="0" i="0" dirty="0" err="1">
                <a:solidFill>
                  <a:srgbClr val="222222"/>
                </a:solidFill>
                <a:effectLst/>
                <a:latin typeface="-apple-system"/>
              </a:rPr>
              <a:t>Enhanced</a:t>
            </a:r>
            <a:r>
              <a:rPr lang="it-IT" b="0" i="0" dirty="0">
                <a:solidFill>
                  <a:srgbClr val="222222"/>
                </a:solidFill>
                <a:effectLst/>
                <a:latin typeface="-apple-system"/>
              </a:rPr>
              <a:t> </a:t>
            </a:r>
            <a:r>
              <a:rPr lang="it-IT" b="0" i="0" dirty="0" err="1">
                <a:solidFill>
                  <a:srgbClr val="222222"/>
                </a:solidFill>
                <a:effectLst/>
                <a:latin typeface="-apple-system"/>
              </a:rPr>
              <a:t>Emission</a:t>
            </a:r>
            <a:r>
              <a:rPr lang="it-IT" b="0" i="0" dirty="0">
                <a:solidFill>
                  <a:srgbClr val="222222"/>
                </a:solidFill>
                <a:effectLst/>
                <a:latin typeface="-apple-system"/>
              </a:rPr>
              <a:t> of Single </a:t>
            </a:r>
            <a:r>
              <a:rPr lang="it-IT" b="0" i="0" dirty="0" err="1">
                <a:solidFill>
                  <a:srgbClr val="222222"/>
                </a:solidFill>
                <a:effectLst/>
                <a:latin typeface="-apple-system"/>
              </a:rPr>
              <a:t>Photon</a:t>
            </a:r>
            <a:r>
              <a:rPr lang="it-IT" b="0" i="0" dirty="0">
                <a:solidFill>
                  <a:srgbClr val="222222"/>
                </a:solidFill>
                <a:effectLst/>
                <a:latin typeface="-apple-system"/>
              </a:rPr>
              <a:t> Color Centers in </a:t>
            </a:r>
            <a:r>
              <a:rPr lang="it-IT" b="0" i="0" dirty="0" err="1">
                <a:solidFill>
                  <a:srgbClr val="222222"/>
                </a:solidFill>
                <a:effectLst/>
                <a:latin typeface="-apple-system"/>
              </a:rPr>
              <a:t>Nanodiamond</a:t>
            </a:r>
            <a:r>
              <a:rPr lang="it-IT" b="0" i="0" dirty="0">
                <a:solidFill>
                  <a:srgbClr val="222222"/>
                </a:solidFill>
                <a:effectLst/>
                <a:latin typeface="-apple-system"/>
              </a:rPr>
              <a:t> via </a:t>
            </a:r>
            <a:r>
              <a:rPr lang="it-IT" b="0" i="0" dirty="0" err="1">
                <a:solidFill>
                  <a:srgbClr val="222222"/>
                </a:solidFill>
                <a:effectLst/>
                <a:latin typeface="-apple-system"/>
              </a:rPr>
              <a:t>Surrounding</a:t>
            </a:r>
            <a:r>
              <a:rPr lang="it-IT" b="0" i="0" dirty="0">
                <a:solidFill>
                  <a:srgbClr val="222222"/>
                </a:solidFill>
                <a:effectLst/>
                <a:latin typeface="-apple-system"/>
              </a:rPr>
              <a:t> </a:t>
            </a:r>
            <a:r>
              <a:rPr lang="it-IT" b="0" i="0" dirty="0" err="1">
                <a:solidFill>
                  <a:srgbClr val="222222"/>
                </a:solidFill>
                <a:effectLst/>
                <a:latin typeface="-apple-system"/>
              </a:rPr>
              <a:t>Refractive</a:t>
            </a:r>
            <a:r>
              <a:rPr lang="it-IT" b="0" i="0" dirty="0">
                <a:solidFill>
                  <a:srgbClr val="222222"/>
                </a:solidFill>
                <a:effectLst/>
                <a:latin typeface="-apple-system"/>
              </a:rPr>
              <a:t> Index </a:t>
            </a:r>
            <a:r>
              <a:rPr lang="it-IT" b="0" i="0" dirty="0" err="1">
                <a:solidFill>
                  <a:srgbClr val="222222"/>
                </a:solidFill>
                <a:effectLst/>
                <a:latin typeface="-apple-system"/>
              </a:rPr>
              <a:t>Modification</a:t>
            </a:r>
            <a:r>
              <a:rPr lang="it-IT" b="0" i="0" dirty="0">
                <a:solidFill>
                  <a:srgbClr val="222222"/>
                </a:solidFill>
                <a:effectLst/>
                <a:latin typeface="-apple-system"/>
              </a:rPr>
              <a:t>. </a:t>
            </a:r>
            <a:r>
              <a:rPr lang="it-IT" b="0" i="1" dirty="0">
                <a:solidFill>
                  <a:srgbClr val="222222"/>
                </a:solidFill>
                <a:effectLst/>
                <a:latin typeface="-apple-system"/>
              </a:rPr>
              <a:t>Sci Rep</a:t>
            </a:r>
            <a:r>
              <a:rPr lang="it-IT" b="0" i="0" dirty="0">
                <a:solidFill>
                  <a:srgbClr val="222222"/>
                </a:solidFill>
                <a:effectLst/>
                <a:latin typeface="-apple-system"/>
              </a:rPr>
              <a:t> </a:t>
            </a:r>
            <a:r>
              <a:rPr lang="it-IT" b="1" i="0" dirty="0">
                <a:solidFill>
                  <a:srgbClr val="222222"/>
                </a:solidFill>
                <a:effectLst/>
                <a:latin typeface="-apple-system"/>
              </a:rPr>
              <a:t>5</a:t>
            </a:r>
            <a:r>
              <a:rPr lang="it-IT" b="0" i="0" dirty="0">
                <a:solidFill>
                  <a:srgbClr val="222222"/>
                </a:solidFill>
                <a:effectLst/>
                <a:latin typeface="-apple-system"/>
              </a:rPr>
              <a:t>, 11179 (2015). https://</a:t>
            </a:r>
            <a:r>
              <a:rPr lang="it-IT" b="0" i="0" dirty="0" err="1">
                <a:solidFill>
                  <a:srgbClr val="222222"/>
                </a:solidFill>
                <a:effectLst/>
                <a:latin typeface="-apple-system"/>
              </a:rPr>
              <a:t>doi.org</a:t>
            </a:r>
            <a:r>
              <a:rPr lang="it-IT" b="0" i="0" dirty="0">
                <a:solidFill>
                  <a:srgbClr val="222222"/>
                </a:solidFill>
                <a:effectLst/>
                <a:latin typeface="-apple-system"/>
              </a:rPr>
              <a:t>/10.1038/srep11179</a:t>
            </a:r>
            <a:endParaRPr lang="it-IT" dirty="0"/>
          </a:p>
        </p:txBody>
      </p:sp>
    </p:spTree>
    <p:extLst>
      <p:ext uri="{BB962C8B-B14F-4D97-AF65-F5344CB8AC3E}">
        <p14:creationId xmlns:p14="http://schemas.microsoft.com/office/powerpoint/2010/main" val="16677979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7F24457D-676F-D1FC-63E1-A7CB9234301F}"/>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DE3B3C4F-212E-BCC4-4EB1-1D953547CA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DDDBF28E-67C3-78B3-223F-CFAAB91E9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9704569C-9E8C-D69F-7DD5-295FF810E2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7F104FC8-EB40-A17E-0E08-7978D31F7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033D0EE9-B05D-1AB0-1FF1-E5AB7A171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34FC5AEB-F38C-B1FD-13B9-28B7458E9D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C3C0CCCB-C1DD-7074-98B8-5B817D512C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55868D35-854D-5964-69AD-3625E99F1D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36C1E246-B66F-D2EB-3358-ACECDD090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B6C0B403-D5FC-2A4A-519A-B7180BCAC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920E3726-B4D2-F1F9-5C79-28B2E6C57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07E951BE-4E32-8D92-419C-74B03D3B5C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4" descr="Description unavailable">
            <a:extLst>
              <a:ext uri="{FF2B5EF4-FFF2-40B4-BE49-F238E27FC236}">
                <a16:creationId xmlns:a16="http://schemas.microsoft.com/office/drawing/2014/main" id="{51E8B278-4DED-16FE-8B95-01683748FA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6618"/>
            <a:ext cx="9512299" cy="6400799"/>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11969080-DDFE-7F0D-A392-398624F605E9}"/>
              </a:ext>
            </a:extLst>
          </p:cNvPr>
          <p:cNvSpPr txBox="1"/>
          <p:nvPr/>
        </p:nvSpPr>
        <p:spPr>
          <a:xfrm>
            <a:off x="9721516" y="1541915"/>
            <a:ext cx="2470179" cy="2862322"/>
          </a:xfrm>
          <a:prstGeom prst="rect">
            <a:avLst/>
          </a:prstGeom>
          <a:noFill/>
        </p:spPr>
        <p:txBody>
          <a:bodyPr wrap="square">
            <a:spAutoFit/>
          </a:bodyPr>
          <a:lstStyle/>
          <a:p>
            <a:r>
              <a:rPr lang="it-IT" b="0" i="0" dirty="0">
                <a:solidFill>
                  <a:srgbClr val="1C1D1E"/>
                </a:solidFill>
                <a:effectLst/>
                <a:latin typeface="Open Sans" panose="020B0606030504020204" pitchFamily="34" charset="0"/>
              </a:rPr>
              <a:t>Su, </a:t>
            </a:r>
            <a:r>
              <a:rPr lang="it-IT" b="0" i="0" dirty="0" err="1">
                <a:solidFill>
                  <a:srgbClr val="1C1D1E"/>
                </a:solidFill>
                <a:effectLst/>
                <a:latin typeface="Open Sans" panose="020B0606030504020204" pitchFamily="34" charset="0"/>
              </a:rPr>
              <a:t>J</a:t>
            </a:r>
            <a:r>
              <a:rPr lang="it-IT" b="0" i="0" dirty="0">
                <a:solidFill>
                  <a:srgbClr val="1C1D1E"/>
                </a:solidFill>
                <a:effectLst/>
                <a:latin typeface="Open Sans" panose="020B0606030504020204" pitchFamily="34" charset="0"/>
              </a:rPr>
              <a:t>., Kong, </a:t>
            </a:r>
            <a:r>
              <a:rPr lang="it-IT" b="0" i="0" dirty="0" err="1">
                <a:solidFill>
                  <a:srgbClr val="1C1D1E"/>
                </a:solidFill>
                <a:effectLst/>
                <a:latin typeface="Open Sans" panose="020B0606030504020204" pitchFamily="34" charset="0"/>
              </a:rPr>
              <a:t>Z</a:t>
            </a:r>
            <a:r>
              <a:rPr lang="it-IT" b="0" i="0" dirty="0">
                <a:solidFill>
                  <a:srgbClr val="1C1D1E"/>
                </a:solidFill>
                <a:effectLst/>
                <a:latin typeface="Open Sans" panose="020B0606030504020204" pitchFamily="34" charset="0"/>
              </a:rPr>
              <a:t>., Zeng, L., Kong, </a:t>
            </a:r>
            <a:r>
              <a:rPr lang="it-IT" b="0" i="0" dirty="0" err="1">
                <a:solidFill>
                  <a:srgbClr val="1C1D1E"/>
                </a:solidFill>
                <a:effectLst/>
                <a:latin typeface="Open Sans" panose="020B0606030504020204" pitchFamily="34" charset="0"/>
              </a:rPr>
              <a:t>F</a:t>
            </a:r>
            <a:r>
              <a:rPr lang="it-IT" b="0" i="0" dirty="0">
                <a:solidFill>
                  <a:srgbClr val="1C1D1E"/>
                </a:solidFill>
                <a:effectLst/>
                <a:latin typeface="Open Sans" panose="020B0606030504020204" pitchFamily="34" charset="0"/>
              </a:rPr>
              <a:t>., </a:t>
            </a:r>
            <a:r>
              <a:rPr lang="it-IT" b="0" i="0" dirty="0" err="1">
                <a:solidFill>
                  <a:srgbClr val="1C1D1E"/>
                </a:solidFill>
                <a:effectLst/>
                <a:latin typeface="Open Sans" panose="020B0606030504020204" pitchFamily="34" charset="0"/>
              </a:rPr>
              <a:t>Xia</a:t>
            </a:r>
            <a:r>
              <a:rPr lang="it-IT" b="0" i="0" dirty="0">
                <a:solidFill>
                  <a:srgbClr val="1C1D1E"/>
                </a:solidFill>
                <a:effectLst/>
                <a:latin typeface="Open Sans" panose="020B0606030504020204" pitchFamily="34" charset="0"/>
              </a:rPr>
              <a:t>, K., Shi, </a:t>
            </a:r>
            <a:r>
              <a:rPr lang="it-IT" b="0" i="0" dirty="0" err="1">
                <a:solidFill>
                  <a:srgbClr val="1C1D1E"/>
                </a:solidFill>
                <a:effectLst/>
                <a:latin typeface="Open Sans" panose="020B0606030504020204" pitchFamily="34" charset="0"/>
              </a:rPr>
              <a:t>F</a:t>
            </a:r>
            <a:r>
              <a:rPr lang="it-IT" b="0" i="0" dirty="0">
                <a:solidFill>
                  <a:srgbClr val="1C1D1E"/>
                </a:solidFill>
                <a:effectLst/>
                <a:latin typeface="Open Sans" panose="020B0606030504020204" pitchFamily="34" charset="0"/>
              </a:rPr>
              <a:t>. and </a:t>
            </a:r>
            <a:r>
              <a:rPr lang="it-IT" b="0" i="0" dirty="0" err="1">
                <a:solidFill>
                  <a:srgbClr val="1C1D1E"/>
                </a:solidFill>
                <a:effectLst/>
                <a:latin typeface="Open Sans" panose="020B0606030504020204" pitchFamily="34" charset="0"/>
              </a:rPr>
              <a:t>Du</a:t>
            </a:r>
            <a:r>
              <a:rPr lang="it-IT" b="0" i="0" dirty="0">
                <a:solidFill>
                  <a:srgbClr val="1C1D1E"/>
                </a:solidFill>
                <a:effectLst/>
                <a:latin typeface="Open Sans" panose="020B0606030504020204" pitchFamily="34" charset="0"/>
              </a:rPr>
              <a:t>, </a:t>
            </a:r>
            <a:r>
              <a:rPr lang="it-IT" b="0" i="0" dirty="0" err="1">
                <a:solidFill>
                  <a:srgbClr val="1C1D1E"/>
                </a:solidFill>
                <a:effectLst/>
                <a:latin typeface="Open Sans" panose="020B0606030504020204" pitchFamily="34" charset="0"/>
              </a:rPr>
              <a:t>J</a:t>
            </a:r>
            <a:r>
              <a:rPr lang="it-IT" b="0" i="0" dirty="0">
                <a:solidFill>
                  <a:srgbClr val="1C1D1E"/>
                </a:solidFill>
                <a:effectLst/>
                <a:latin typeface="Open Sans" panose="020B0606030504020204" pitchFamily="34" charset="0"/>
              </a:rPr>
              <a:t>. (2025), </a:t>
            </a:r>
            <a:r>
              <a:rPr lang="it-IT" b="0" i="0" dirty="0" err="1">
                <a:solidFill>
                  <a:srgbClr val="1C1D1E"/>
                </a:solidFill>
                <a:effectLst/>
                <a:latin typeface="Open Sans" panose="020B0606030504020204" pitchFamily="34" charset="0"/>
              </a:rPr>
              <a:t>Fluorescent</a:t>
            </a:r>
            <a:r>
              <a:rPr lang="it-IT" b="0" i="0" dirty="0">
                <a:solidFill>
                  <a:srgbClr val="1C1D1E"/>
                </a:solidFill>
                <a:effectLst/>
                <a:latin typeface="Open Sans" panose="020B0606030504020204" pitchFamily="34" charset="0"/>
              </a:rPr>
              <a:t> </a:t>
            </a:r>
            <a:r>
              <a:rPr lang="it-IT" b="0" i="0" dirty="0" err="1">
                <a:solidFill>
                  <a:srgbClr val="1C1D1E"/>
                </a:solidFill>
                <a:effectLst/>
                <a:latin typeface="Open Sans" panose="020B0606030504020204" pitchFamily="34" charset="0"/>
              </a:rPr>
              <a:t>Nanodiamonds</a:t>
            </a:r>
            <a:r>
              <a:rPr lang="it-IT" b="0" i="0" dirty="0">
                <a:solidFill>
                  <a:srgbClr val="1C1D1E"/>
                </a:solidFill>
                <a:effectLst/>
                <a:latin typeface="Open Sans" panose="020B0606030504020204" pitchFamily="34" charset="0"/>
              </a:rPr>
              <a:t> for Quantum Sensing in </a:t>
            </a:r>
            <a:r>
              <a:rPr lang="it-IT" b="0" i="0" dirty="0" err="1">
                <a:solidFill>
                  <a:srgbClr val="1C1D1E"/>
                </a:solidFill>
                <a:effectLst/>
                <a:latin typeface="Open Sans" panose="020B0606030504020204" pitchFamily="34" charset="0"/>
              </a:rPr>
              <a:t>Biology</a:t>
            </a:r>
            <a:r>
              <a:rPr lang="it-IT" b="0" i="0" dirty="0">
                <a:solidFill>
                  <a:srgbClr val="1C1D1E"/>
                </a:solidFill>
                <a:effectLst/>
                <a:latin typeface="Open Sans" panose="020B0606030504020204" pitchFamily="34" charset="0"/>
              </a:rPr>
              <a:t>. </a:t>
            </a:r>
            <a:r>
              <a:rPr lang="it-IT" b="0" i="0" dirty="0" err="1">
                <a:solidFill>
                  <a:srgbClr val="1C1D1E"/>
                </a:solidFill>
                <a:effectLst/>
                <a:latin typeface="Open Sans" panose="020B0606030504020204" pitchFamily="34" charset="0"/>
              </a:rPr>
              <a:t>WIREs</a:t>
            </a:r>
            <a:r>
              <a:rPr lang="it-IT" b="0" i="0" dirty="0">
                <a:solidFill>
                  <a:srgbClr val="1C1D1E"/>
                </a:solidFill>
                <a:effectLst/>
                <a:latin typeface="Open Sans" panose="020B0606030504020204" pitchFamily="34" charset="0"/>
              </a:rPr>
              <a:t> </a:t>
            </a:r>
            <a:r>
              <a:rPr lang="it-IT" b="0" i="0" dirty="0" err="1">
                <a:solidFill>
                  <a:srgbClr val="1C1D1E"/>
                </a:solidFill>
                <a:effectLst/>
                <a:latin typeface="Open Sans" panose="020B0606030504020204" pitchFamily="34" charset="0"/>
              </a:rPr>
              <a:t>Nanomed</a:t>
            </a:r>
            <a:r>
              <a:rPr lang="it-IT" b="0" i="0" dirty="0">
                <a:solidFill>
                  <a:srgbClr val="1C1D1E"/>
                </a:solidFill>
                <a:effectLst/>
                <a:latin typeface="Open Sans" panose="020B0606030504020204" pitchFamily="34" charset="0"/>
              </a:rPr>
              <a:t> </a:t>
            </a:r>
            <a:r>
              <a:rPr lang="it-IT" b="0" i="0" dirty="0" err="1">
                <a:solidFill>
                  <a:srgbClr val="1C1D1E"/>
                </a:solidFill>
                <a:effectLst/>
                <a:latin typeface="Open Sans" panose="020B0606030504020204" pitchFamily="34" charset="0"/>
              </a:rPr>
              <a:t>Nanobiotechnol</a:t>
            </a:r>
            <a:r>
              <a:rPr lang="it-IT" b="0" i="0" dirty="0">
                <a:solidFill>
                  <a:srgbClr val="1C1D1E"/>
                </a:solidFill>
                <a:effectLst/>
                <a:latin typeface="Open Sans" panose="020B0606030504020204" pitchFamily="34" charset="0"/>
              </a:rPr>
              <a:t>, 17: e70012.</a:t>
            </a:r>
            <a:endParaRPr lang="it-IT" dirty="0"/>
          </a:p>
        </p:txBody>
      </p:sp>
    </p:spTree>
    <p:extLst>
      <p:ext uri="{BB962C8B-B14F-4D97-AF65-F5344CB8AC3E}">
        <p14:creationId xmlns:p14="http://schemas.microsoft.com/office/powerpoint/2010/main" val="26340058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E03367A7-32B9-44CF-EE89-8A397A162516}"/>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727FF798-7ED0-7634-2B46-7231671B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49A29DD9-B053-E76A-519A-08F4E442C0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143E810A-13EB-B816-8B8F-B10713F48F6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3E07CC05-23BD-6C8C-1D4B-7346974EA1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CD93BC3B-E4DF-17F9-942F-01AA30BA0C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154E9D63-DCBC-D4D3-DCDA-D1F76D5BBC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5B3F2FF6-7C71-F5FB-8F35-10DF6C24D0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92F29DF5-CFB3-C24F-EE3E-92E2D73E286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E99C8469-1B40-4A3E-E9BB-179028EA6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BE884876-9F03-32A3-7E9A-462C683348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A09D382A-1F61-CA10-BDC4-F899C159B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5D1911A2-4CBE-4C52-C8D6-05714D428C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4" name="CasellaDiTesto 323">
            <a:extLst>
              <a:ext uri="{FF2B5EF4-FFF2-40B4-BE49-F238E27FC236}">
                <a16:creationId xmlns:a16="http://schemas.microsoft.com/office/drawing/2014/main" id="{74B66BE3-1FEC-C110-EF58-C718A683A2FB}"/>
              </a:ext>
            </a:extLst>
          </p:cNvPr>
          <p:cNvSpPr txBox="1"/>
          <p:nvPr/>
        </p:nvSpPr>
        <p:spPr>
          <a:xfrm>
            <a:off x="477423" y="103898"/>
            <a:ext cx="4298407" cy="16372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latin typeface="+mj-lt"/>
              <a:ea typeface="+mj-ea"/>
              <a:cs typeface="+mj-cs"/>
            </a:endParaRPr>
          </a:p>
        </p:txBody>
      </p:sp>
      <p:sp>
        <p:nvSpPr>
          <p:cNvPr id="399" name="Rettangolo 398">
            <a:extLst>
              <a:ext uri="{FF2B5EF4-FFF2-40B4-BE49-F238E27FC236}">
                <a16:creationId xmlns:a16="http://schemas.microsoft.com/office/drawing/2014/main" id="{1073BA60-C20E-6923-2199-125F6EF15409}"/>
              </a:ext>
            </a:extLst>
          </p:cNvPr>
          <p:cNvSpPr/>
          <p:nvPr/>
        </p:nvSpPr>
        <p:spPr>
          <a:xfrm>
            <a:off x="11643360" y="6430702"/>
            <a:ext cx="480084" cy="355862"/>
          </a:xfrm>
          <a:prstGeom prst="rect">
            <a:avLst/>
          </a:prstGeom>
          <a:solidFill>
            <a:srgbClr val="C9DBF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13</a:t>
            </a:r>
          </a:p>
        </p:txBody>
      </p:sp>
      <p:pic>
        <p:nvPicPr>
          <p:cNvPr id="3" name="Image 1" descr="preencoded.png">
            <a:extLst>
              <a:ext uri="{FF2B5EF4-FFF2-40B4-BE49-F238E27FC236}">
                <a16:creationId xmlns:a16="http://schemas.microsoft.com/office/drawing/2014/main" id="{8D482BD8-5DC7-5237-671A-F37729AC8A52}"/>
              </a:ext>
            </a:extLst>
          </p:cNvPr>
          <p:cNvPicPr>
            <a:picLocks noChangeAspect="1"/>
          </p:cNvPicPr>
          <p:nvPr/>
        </p:nvPicPr>
        <p:blipFill>
          <a:blip r:embed="rId2"/>
          <a:stretch>
            <a:fillRect/>
          </a:stretch>
        </p:blipFill>
        <p:spPr>
          <a:xfrm>
            <a:off x="554170" y="556592"/>
            <a:ext cx="8876949" cy="5729970"/>
          </a:xfrm>
          <a:prstGeom prst="rect">
            <a:avLst/>
          </a:prstGeom>
        </p:spPr>
      </p:pic>
      <p:sp>
        <p:nvSpPr>
          <p:cNvPr id="6" name="CasellaDiTesto 5">
            <a:extLst>
              <a:ext uri="{FF2B5EF4-FFF2-40B4-BE49-F238E27FC236}">
                <a16:creationId xmlns:a16="http://schemas.microsoft.com/office/drawing/2014/main" id="{1FD3DBE5-C94C-F6DA-16BD-35F8D8FD2431}"/>
              </a:ext>
            </a:extLst>
          </p:cNvPr>
          <p:cNvSpPr txBox="1"/>
          <p:nvPr/>
        </p:nvSpPr>
        <p:spPr>
          <a:xfrm>
            <a:off x="9797118" y="3202273"/>
            <a:ext cx="2137396" cy="2308324"/>
          </a:xfrm>
          <a:prstGeom prst="rect">
            <a:avLst/>
          </a:prstGeom>
          <a:noFill/>
        </p:spPr>
        <p:txBody>
          <a:bodyPr wrap="square">
            <a:spAutoFit/>
          </a:bodyPr>
          <a:lstStyle/>
          <a:p>
            <a:r>
              <a:rPr lang="en-US" sz="1600" noProof="1"/>
              <a:t>Qureshi, S.A. et Al.</a:t>
            </a:r>
            <a:r>
              <a:rPr lang="en-US" sz="1600" b="0" i="0" noProof="1">
                <a:solidFill>
                  <a:srgbClr val="222222"/>
                </a:solidFill>
                <a:effectLst/>
                <a:latin typeface="Helvetica Neue" panose="02000503000000020004" pitchFamily="2" charset="0"/>
              </a:rPr>
              <a:t>,</a:t>
            </a:r>
            <a:r>
              <a:rPr lang="en-US" sz="1600" noProof="1">
                <a:solidFill>
                  <a:srgbClr val="222222"/>
                </a:solidFill>
                <a:latin typeface="Helvetica Neue" panose="02000503000000020004" pitchFamily="2" charset="0"/>
              </a:rPr>
              <a:t> </a:t>
            </a:r>
            <a:r>
              <a:rPr lang="en-US" sz="1600" b="0" i="0" noProof="1">
                <a:solidFill>
                  <a:srgbClr val="222222"/>
                </a:solidFill>
                <a:effectLst/>
                <a:latin typeface="Helvetica Neue" panose="02000503000000020004" pitchFamily="2" charset="0"/>
              </a:rPr>
              <a:t> «Recent Development of Fluorescent Nanodiamonds for Optical Biosensing and Disease Diagnosis». </a:t>
            </a:r>
            <a:r>
              <a:rPr lang="en-US" sz="1600" b="0" i="1" noProof="1">
                <a:solidFill>
                  <a:srgbClr val="222222"/>
                </a:solidFill>
                <a:effectLst/>
                <a:latin typeface="Helvetica Neue" panose="02000503000000020004" pitchFamily="2" charset="0"/>
              </a:rPr>
              <a:t>Biosensors</a:t>
            </a:r>
            <a:r>
              <a:rPr lang="en-US" sz="1600" b="0" i="0" noProof="1">
                <a:solidFill>
                  <a:srgbClr val="222222"/>
                </a:solidFill>
                <a:effectLst/>
                <a:latin typeface="Helvetica Neue" panose="02000503000000020004" pitchFamily="2" charset="0"/>
              </a:rPr>
              <a:t> </a:t>
            </a:r>
            <a:r>
              <a:rPr lang="en-US" sz="1600" b="1" i="0" noProof="1">
                <a:solidFill>
                  <a:srgbClr val="222222"/>
                </a:solidFill>
                <a:effectLst/>
                <a:latin typeface="Helvetica Neue" panose="02000503000000020004" pitchFamily="2" charset="0"/>
              </a:rPr>
              <a:t>2022</a:t>
            </a:r>
            <a:r>
              <a:rPr lang="en-US" sz="1600" b="0" i="0" noProof="1">
                <a:solidFill>
                  <a:srgbClr val="222222"/>
                </a:solidFill>
                <a:effectLst/>
                <a:latin typeface="Helvetica Neue" panose="02000503000000020004" pitchFamily="2" charset="0"/>
              </a:rPr>
              <a:t>, </a:t>
            </a:r>
            <a:r>
              <a:rPr lang="en-US" sz="1600" b="0" i="1" noProof="1">
                <a:solidFill>
                  <a:srgbClr val="222222"/>
                </a:solidFill>
                <a:effectLst/>
                <a:latin typeface="Helvetica Neue" panose="02000503000000020004" pitchFamily="2" charset="0"/>
              </a:rPr>
              <a:t>12</a:t>
            </a:r>
            <a:r>
              <a:rPr lang="en-US" sz="1600" b="0" i="0" noProof="1">
                <a:solidFill>
                  <a:srgbClr val="222222"/>
                </a:solidFill>
                <a:effectLst/>
                <a:latin typeface="Helvetica Neue" panose="02000503000000020004" pitchFamily="2" charset="0"/>
              </a:rPr>
              <a:t>, 1181</a:t>
            </a:r>
            <a:endParaRPr lang="en-US" sz="1600" noProof="1"/>
          </a:p>
        </p:txBody>
      </p:sp>
    </p:spTree>
    <p:extLst>
      <p:ext uri="{BB962C8B-B14F-4D97-AF65-F5344CB8AC3E}">
        <p14:creationId xmlns:p14="http://schemas.microsoft.com/office/powerpoint/2010/main" val="2010603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00625246-C69E-B31C-8BEB-656B0241B063}"/>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11132FB3-D94C-F4D8-9000-285787B113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1F6AE0D4-0A78-8F05-F89C-07E34260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E8E77CD3-A613-89BA-9136-FD79DFB0D0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EC22DEAD-BA48-DB6F-248E-5CBA761C2C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5EBE2126-A8F6-F606-686C-8B74A8BABF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53E62D57-3A8C-AEF0-09AB-FAD6313C7C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E17F77AC-D8F6-B995-FB4A-FF9FA43BBF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4393DFF9-6068-60A3-C7A6-C2BD81D917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1BE21F0D-FB35-31DC-8737-DA929C3523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F07210DB-6FA4-5EFD-7C14-447DB9F0E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4A658D94-F6D6-E19C-7C98-1027B1A09E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ED3FE3D9-3939-C3E1-65BD-CDCAC38D7C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4" name="CasellaDiTesto 323">
            <a:extLst>
              <a:ext uri="{FF2B5EF4-FFF2-40B4-BE49-F238E27FC236}">
                <a16:creationId xmlns:a16="http://schemas.microsoft.com/office/drawing/2014/main" id="{780D4BA0-D07D-F279-EE28-BC0CC81D6523}"/>
              </a:ext>
            </a:extLst>
          </p:cNvPr>
          <p:cNvSpPr txBox="1"/>
          <p:nvPr/>
        </p:nvSpPr>
        <p:spPr>
          <a:xfrm>
            <a:off x="477423" y="103898"/>
            <a:ext cx="4298407" cy="1637234"/>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4800" kern="1200" dirty="0">
              <a:latin typeface="+mj-lt"/>
              <a:ea typeface="+mj-ea"/>
              <a:cs typeface="+mj-cs"/>
            </a:endParaRPr>
          </a:p>
        </p:txBody>
      </p:sp>
      <p:pic>
        <p:nvPicPr>
          <p:cNvPr id="325" name="Elemento grafico 324" descr="Rombo con riempimento a tinta unita">
            <a:extLst>
              <a:ext uri="{FF2B5EF4-FFF2-40B4-BE49-F238E27FC236}">
                <a16:creationId xmlns:a16="http://schemas.microsoft.com/office/drawing/2014/main" id="{601F7A86-C20D-F6DF-D7E0-1BBC1AF97583}"/>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85951" y="2056860"/>
            <a:ext cx="3287655" cy="3287655"/>
          </a:xfrm>
          <a:prstGeom prst="rect">
            <a:avLst/>
          </a:prstGeom>
          <a:effectLst>
            <a:glow rad="101600">
              <a:srgbClr val="FF7C00"/>
            </a:glow>
          </a:effectLst>
        </p:spPr>
      </p:pic>
      <p:grpSp>
        <p:nvGrpSpPr>
          <p:cNvPr id="13" name="Gruppo 12">
            <a:extLst>
              <a:ext uri="{FF2B5EF4-FFF2-40B4-BE49-F238E27FC236}">
                <a16:creationId xmlns:a16="http://schemas.microsoft.com/office/drawing/2014/main" id="{9D1AFCD7-6AB5-C9B0-8B29-9A90255E860E}"/>
              </a:ext>
            </a:extLst>
          </p:cNvPr>
          <p:cNvGrpSpPr/>
          <p:nvPr/>
        </p:nvGrpSpPr>
        <p:grpSpPr>
          <a:xfrm>
            <a:off x="3624354" y="1499646"/>
            <a:ext cx="3809345" cy="5270059"/>
            <a:chOff x="3624354" y="1499646"/>
            <a:chExt cx="3809345" cy="5270059"/>
          </a:xfrm>
        </p:grpSpPr>
        <p:pic>
          <p:nvPicPr>
            <p:cNvPr id="3" name="Picture 2" descr="figure 1">
              <a:extLst>
                <a:ext uri="{FF2B5EF4-FFF2-40B4-BE49-F238E27FC236}">
                  <a16:creationId xmlns:a16="http://schemas.microsoft.com/office/drawing/2014/main" id="{147E4C14-0A99-C34F-F2C7-F2A2616A77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565"/>
            <a:stretch>
              <a:fillRect/>
            </a:stretch>
          </p:blipFill>
          <p:spPr bwMode="auto">
            <a:xfrm>
              <a:off x="3624354" y="1499646"/>
              <a:ext cx="3809345" cy="4485022"/>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3373203A-6DE9-5783-CE82-03C7F540432D}"/>
                </a:ext>
              </a:extLst>
            </p:cNvPr>
            <p:cNvSpPr txBox="1"/>
            <p:nvPr/>
          </p:nvSpPr>
          <p:spPr>
            <a:xfrm>
              <a:off x="4039486" y="6000264"/>
              <a:ext cx="3256509" cy="769441"/>
            </a:xfrm>
            <a:prstGeom prst="rect">
              <a:avLst/>
            </a:prstGeom>
            <a:noFill/>
          </p:spPr>
          <p:txBody>
            <a:bodyPr wrap="square">
              <a:spAutoFit/>
            </a:bodyPr>
            <a:lstStyle/>
            <a:p>
              <a:r>
                <a:rPr lang="it-IT" sz="1100" dirty="0"/>
                <a:t>Khalid, A. et al. </a:t>
              </a:r>
              <a:r>
                <a:rPr lang="it-IT" sz="1100" dirty="0" err="1"/>
                <a:t>Lifetime</a:t>
              </a:r>
              <a:r>
                <a:rPr lang="it-IT" sz="1100" dirty="0"/>
                <a:t> </a:t>
              </a:r>
              <a:r>
                <a:rPr lang="it-IT" sz="1100" dirty="0" err="1"/>
                <a:t>Reduction</a:t>
              </a:r>
              <a:r>
                <a:rPr lang="it-IT" sz="1100" dirty="0"/>
                <a:t> and </a:t>
              </a:r>
              <a:r>
                <a:rPr lang="it-IT" sz="1100" dirty="0" err="1"/>
                <a:t>Enhanced</a:t>
              </a:r>
              <a:r>
                <a:rPr lang="it-IT" sz="1100" dirty="0"/>
                <a:t> </a:t>
              </a:r>
              <a:r>
                <a:rPr lang="it-IT" sz="1100" dirty="0" err="1"/>
                <a:t>Emission</a:t>
              </a:r>
              <a:r>
                <a:rPr lang="it-IT" sz="1100" dirty="0"/>
                <a:t> of Single </a:t>
              </a:r>
              <a:r>
                <a:rPr lang="it-IT" sz="1100" dirty="0" err="1"/>
                <a:t>Photon</a:t>
              </a:r>
              <a:r>
                <a:rPr lang="it-IT" sz="1100" dirty="0"/>
                <a:t> Color Centers in </a:t>
              </a:r>
              <a:r>
                <a:rPr lang="it-IT" sz="1100" dirty="0" err="1"/>
                <a:t>Nanodiamond</a:t>
              </a:r>
              <a:r>
                <a:rPr lang="it-IT" sz="1100" dirty="0"/>
                <a:t> via </a:t>
              </a:r>
              <a:r>
                <a:rPr lang="it-IT" sz="1100" dirty="0" err="1"/>
                <a:t>Surrounding</a:t>
              </a:r>
              <a:r>
                <a:rPr lang="it-IT" sz="1100" dirty="0"/>
                <a:t> </a:t>
              </a:r>
              <a:r>
                <a:rPr lang="it-IT" sz="1100" dirty="0" err="1"/>
                <a:t>Refractive</a:t>
              </a:r>
              <a:r>
                <a:rPr lang="it-IT" sz="1100" dirty="0"/>
                <a:t> Index </a:t>
              </a:r>
              <a:r>
                <a:rPr lang="it-IT" sz="1100" dirty="0" err="1"/>
                <a:t>Modification</a:t>
              </a:r>
              <a:r>
                <a:rPr lang="it-IT" sz="1100" dirty="0"/>
                <a:t>. </a:t>
              </a:r>
              <a:r>
                <a:rPr lang="it-IT" sz="1100" i="1" dirty="0"/>
                <a:t>Sci Rep </a:t>
              </a:r>
              <a:r>
                <a:rPr lang="it-IT" sz="1100" dirty="0"/>
                <a:t>5, 11179 (</a:t>
              </a:r>
              <a:r>
                <a:rPr lang="it-IT" sz="1100" b="1" dirty="0"/>
                <a:t>2015</a:t>
              </a:r>
              <a:r>
                <a:rPr lang="it-IT" sz="1100" dirty="0"/>
                <a:t>).</a:t>
              </a:r>
            </a:p>
          </p:txBody>
        </p:sp>
      </p:grpSp>
      <p:grpSp>
        <p:nvGrpSpPr>
          <p:cNvPr id="12" name="Gruppo 11">
            <a:extLst>
              <a:ext uri="{FF2B5EF4-FFF2-40B4-BE49-F238E27FC236}">
                <a16:creationId xmlns:a16="http://schemas.microsoft.com/office/drawing/2014/main" id="{3D1A3D18-BE7A-FF89-1A46-553FB836A43C}"/>
              </a:ext>
            </a:extLst>
          </p:cNvPr>
          <p:cNvGrpSpPr/>
          <p:nvPr/>
        </p:nvGrpSpPr>
        <p:grpSpPr>
          <a:xfrm>
            <a:off x="7295995" y="2268111"/>
            <a:ext cx="4908744" cy="3385224"/>
            <a:chOff x="7295995" y="1559758"/>
            <a:chExt cx="4908744" cy="3385224"/>
          </a:xfrm>
        </p:grpSpPr>
        <p:pic>
          <p:nvPicPr>
            <p:cNvPr id="4" name="Image 1" descr="preencoded.png">
              <a:extLst>
                <a:ext uri="{FF2B5EF4-FFF2-40B4-BE49-F238E27FC236}">
                  <a16:creationId xmlns:a16="http://schemas.microsoft.com/office/drawing/2014/main" id="{0DD7E03B-1907-341A-3F1E-FA5C985D585F}"/>
                </a:ext>
              </a:extLst>
            </p:cNvPr>
            <p:cNvPicPr>
              <a:picLocks noChangeAspect="1"/>
            </p:cNvPicPr>
            <p:nvPr/>
          </p:nvPicPr>
          <p:blipFill>
            <a:blip r:embed="rId4"/>
            <a:stretch>
              <a:fillRect/>
            </a:stretch>
          </p:blipFill>
          <p:spPr>
            <a:xfrm>
              <a:off x="7512943" y="1559758"/>
              <a:ext cx="4474849" cy="2888465"/>
            </a:xfrm>
            <a:prstGeom prst="rect">
              <a:avLst/>
            </a:prstGeom>
          </p:spPr>
        </p:pic>
        <p:sp>
          <p:nvSpPr>
            <p:cNvPr id="7" name="CasellaDiTesto 6">
              <a:extLst>
                <a:ext uri="{FF2B5EF4-FFF2-40B4-BE49-F238E27FC236}">
                  <a16:creationId xmlns:a16="http://schemas.microsoft.com/office/drawing/2014/main" id="{46E2223A-ACEB-BFC8-FC55-4A3E9CA43DEA}"/>
                </a:ext>
              </a:extLst>
            </p:cNvPr>
            <p:cNvSpPr txBox="1"/>
            <p:nvPr/>
          </p:nvSpPr>
          <p:spPr>
            <a:xfrm>
              <a:off x="7295995" y="4514095"/>
              <a:ext cx="4908744" cy="430887"/>
            </a:xfrm>
            <a:prstGeom prst="rect">
              <a:avLst/>
            </a:prstGeom>
            <a:noFill/>
          </p:spPr>
          <p:txBody>
            <a:bodyPr wrap="square">
              <a:spAutoFit/>
            </a:bodyPr>
            <a:lstStyle/>
            <a:p>
              <a:r>
                <a:rPr lang="en-US" sz="1100" noProof="1"/>
                <a:t>Qureshi, S.A. et Al.</a:t>
              </a:r>
              <a:r>
                <a:rPr lang="en-US" sz="1100" b="0" i="0" noProof="1">
                  <a:solidFill>
                    <a:srgbClr val="222222"/>
                  </a:solidFill>
                  <a:effectLst/>
                  <a:latin typeface="Helvetica Neue" panose="02000503000000020004" pitchFamily="2" charset="0"/>
                </a:rPr>
                <a:t>,</a:t>
              </a:r>
              <a:r>
                <a:rPr lang="en-US" sz="1100" noProof="1">
                  <a:solidFill>
                    <a:srgbClr val="222222"/>
                  </a:solidFill>
                  <a:latin typeface="Helvetica Neue" panose="02000503000000020004" pitchFamily="2" charset="0"/>
                </a:rPr>
                <a:t> </a:t>
              </a:r>
              <a:r>
                <a:rPr lang="en-US" sz="1100" b="0" i="0" noProof="1">
                  <a:solidFill>
                    <a:srgbClr val="222222"/>
                  </a:solidFill>
                  <a:effectLst/>
                  <a:latin typeface="Helvetica Neue" panose="02000503000000020004" pitchFamily="2" charset="0"/>
                </a:rPr>
                <a:t> «Recent Development of Fluorescent Nanodiamonds for Optical Biosensing and Disease Diagnosis». </a:t>
              </a:r>
              <a:r>
                <a:rPr lang="en-US" sz="1100" b="0" i="1" noProof="1">
                  <a:solidFill>
                    <a:srgbClr val="222222"/>
                  </a:solidFill>
                  <a:effectLst/>
                  <a:latin typeface="Helvetica Neue" panose="02000503000000020004" pitchFamily="2" charset="0"/>
                </a:rPr>
                <a:t>Biosensors</a:t>
              </a:r>
              <a:r>
                <a:rPr lang="en-US" sz="1100" b="0" i="0" noProof="1">
                  <a:solidFill>
                    <a:srgbClr val="222222"/>
                  </a:solidFill>
                  <a:effectLst/>
                  <a:latin typeface="Helvetica Neue" panose="02000503000000020004" pitchFamily="2" charset="0"/>
                </a:rPr>
                <a:t> </a:t>
              </a:r>
              <a:r>
                <a:rPr lang="en-US" sz="1100" b="1" i="0" noProof="1">
                  <a:solidFill>
                    <a:srgbClr val="222222"/>
                  </a:solidFill>
                  <a:effectLst/>
                  <a:latin typeface="Helvetica Neue" panose="02000503000000020004" pitchFamily="2" charset="0"/>
                </a:rPr>
                <a:t>2022</a:t>
              </a:r>
              <a:r>
                <a:rPr lang="en-US" sz="1100" b="0" i="0" noProof="1">
                  <a:solidFill>
                    <a:srgbClr val="222222"/>
                  </a:solidFill>
                  <a:effectLst/>
                  <a:latin typeface="Helvetica Neue" panose="02000503000000020004" pitchFamily="2" charset="0"/>
                </a:rPr>
                <a:t>, </a:t>
              </a:r>
              <a:r>
                <a:rPr lang="en-US" sz="1100" b="0" i="1" noProof="1">
                  <a:solidFill>
                    <a:srgbClr val="222222"/>
                  </a:solidFill>
                  <a:effectLst/>
                  <a:latin typeface="Helvetica Neue" panose="02000503000000020004" pitchFamily="2" charset="0"/>
                </a:rPr>
                <a:t>12</a:t>
              </a:r>
              <a:r>
                <a:rPr lang="en-US" sz="1100" b="0" i="0" noProof="1">
                  <a:solidFill>
                    <a:srgbClr val="222222"/>
                  </a:solidFill>
                  <a:effectLst/>
                  <a:latin typeface="Helvetica Neue" panose="02000503000000020004" pitchFamily="2" charset="0"/>
                </a:rPr>
                <a:t>, 1181</a:t>
              </a:r>
              <a:endParaRPr lang="en-US" sz="1100" noProof="1"/>
            </a:p>
          </p:txBody>
        </p:sp>
      </p:grpSp>
      <p:sp>
        <p:nvSpPr>
          <p:cNvPr id="9" name="Rettangolo 8">
            <a:extLst>
              <a:ext uri="{FF2B5EF4-FFF2-40B4-BE49-F238E27FC236}">
                <a16:creationId xmlns:a16="http://schemas.microsoft.com/office/drawing/2014/main" id="{2572F0AA-9580-BD84-1B04-F0F07983E60B}"/>
              </a:ext>
            </a:extLst>
          </p:cNvPr>
          <p:cNvSpPr/>
          <p:nvPr/>
        </p:nvSpPr>
        <p:spPr>
          <a:xfrm>
            <a:off x="497431" y="367555"/>
            <a:ext cx="3292692" cy="799394"/>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en-US" sz="4400" dirty="0">
                <a:solidFill>
                  <a:schemeClr val="tx1"/>
                </a:solidFill>
              </a:rPr>
              <a:t>Perspectives</a:t>
            </a:r>
          </a:p>
        </p:txBody>
      </p:sp>
      <p:sp>
        <p:nvSpPr>
          <p:cNvPr id="10" name="CasellaDiTesto 9">
            <a:extLst>
              <a:ext uri="{FF2B5EF4-FFF2-40B4-BE49-F238E27FC236}">
                <a16:creationId xmlns:a16="http://schemas.microsoft.com/office/drawing/2014/main" id="{CE34FDF9-F5FA-02C2-9527-2DAD3867C079}"/>
              </a:ext>
            </a:extLst>
          </p:cNvPr>
          <p:cNvSpPr txBox="1"/>
          <p:nvPr/>
        </p:nvSpPr>
        <p:spPr>
          <a:xfrm>
            <a:off x="4037712" y="-258312"/>
            <a:ext cx="7393453" cy="2195091"/>
          </a:xfrm>
          <a:prstGeom prst="rect">
            <a:avLst/>
          </a:prstGeom>
        </p:spPr>
        <p:txBody>
          <a:bodyPr vert="horz" lIns="91440" tIns="45720" rIns="91440" bIns="45720" rtlCol="0" anchor="ctr">
            <a:normAutofit/>
          </a:bodyPr>
          <a:lstStyle/>
          <a:p>
            <a:pPr marL="342900" indent="-228600">
              <a:lnSpc>
                <a:spcPct val="90000"/>
              </a:lnSpc>
              <a:spcAft>
                <a:spcPts val="600"/>
              </a:spcAft>
              <a:buFont typeface="Arial" panose="020B0604020202020204" pitchFamily="34" charset="0"/>
              <a:buChar char="•"/>
            </a:pPr>
            <a:r>
              <a:rPr lang="en-AU" sz="2600" dirty="0"/>
              <a:t>Nanodiamonds: Quantum Biosensors</a:t>
            </a:r>
          </a:p>
        </p:txBody>
      </p:sp>
      <p:sp>
        <p:nvSpPr>
          <p:cNvPr id="11" name="Rettangolo 10">
            <a:extLst>
              <a:ext uri="{FF2B5EF4-FFF2-40B4-BE49-F238E27FC236}">
                <a16:creationId xmlns:a16="http://schemas.microsoft.com/office/drawing/2014/main" id="{4BC18403-387B-7728-A7F9-28BBAED5E08B}"/>
              </a:ext>
            </a:extLst>
          </p:cNvPr>
          <p:cNvSpPr/>
          <p:nvPr/>
        </p:nvSpPr>
        <p:spPr>
          <a:xfrm>
            <a:off x="11643360" y="6430702"/>
            <a:ext cx="480084" cy="355862"/>
          </a:xfrm>
          <a:prstGeom prst="rect">
            <a:avLst/>
          </a:prstGeom>
          <a:solidFill>
            <a:srgbClr val="D5E2E6"/>
          </a:solidFill>
          <a:ln>
            <a:noFill/>
          </a:ln>
          <a:effectLst>
            <a:glow rad="101600">
              <a:srgbClr val="C5D8DA"/>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90000"/>
              </a:lnSpc>
              <a:spcBef>
                <a:spcPct val="0"/>
              </a:spcBef>
              <a:spcAft>
                <a:spcPts val="600"/>
              </a:spcAft>
            </a:pPr>
            <a:r>
              <a:rPr lang="it-IT" sz="2000" dirty="0">
                <a:solidFill>
                  <a:schemeClr val="tx1"/>
                </a:solidFill>
              </a:rPr>
              <a:t>17</a:t>
            </a:r>
            <a:endParaRPr lang="it-IT" sz="4400" dirty="0">
              <a:solidFill>
                <a:schemeClr val="tx1"/>
              </a:solidFill>
            </a:endParaRPr>
          </a:p>
        </p:txBody>
      </p:sp>
    </p:spTree>
    <p:extLst>
      <p:ext uri="{BB962C8B-B14F-4D97-AF65-F5344CB8AC3E}">
        <p14:creationId xmlns:p14="http://schemas.microsoft.com/office/powerpoint/2010/main" val="114394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a:extLst>
            <a:ext uri="{FF2B5EF4-FFF2-40B4-BE49-F238E27FC236}">
              <a16:creationId xmlns:a16="http://schemas.microsoft.com/office/drawing/2014/main" id="{83AD0F9D-264D-9A82-1CA9-DAD3B872069F}"/>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D9E5E050-4AEB-649E-520F-E810ACA25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BFDC7EEB-608B-31D4-BEB6-1768E418B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BCDB8F0D-4CE7-A71A-D658-489B8A0E53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EF51F7D9-4476-2888-4832-242820C068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A4C316D1-06B2-8F37-70A4-0E1970F3FA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B6E5E004-48A0-9EF8-ECE9-9367DB945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DC563430-74CD-5D93-61E6-CB64E6752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318A4FA9-95B8-66BF-4333-4F6472817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94B167EB-CE04-69E0-7CCB-D6AC5999D0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B4210991-3C11-8CDA-AA81-B6FD7C5B0D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2693AEC3-A985-1D31-A5DD-BC510182EA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8DEFC116-7FC1-2600-8920-F80057CBF7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146" name="Picture 2">
            <a:extLst>
              <a:ext uri="{FF2B5EF4-FFF2-40B4-BE49-F238E27FC236}">
                <a16:creationId xmlns:a16="http://schemas.microsoft.com/office/drawing/2014/main" id="{CF5EFE67-4A84-00D2-7A14-83C1E905D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16" y="-583"/>
            <a:ext cx="91487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a:extLst>
              <a:ext uri="{FF2B5EF4-FFF2-40B4-BE49-F238E27FC236}">
                <a16:creationId xmlns:a16="http://schemas.microsoft.com/office/drawing/2014/main" id="{1248E433-AD30-E8F9-D5F7-84847D1823AE}"/>
              </a:ext>
            </a:extLst>
          </p:cNvPr>
          <p:cNvSpPr txBox="1"/>
          <p:nvPr/>
        </p:nvSpPr>
        <p:spPr>
          <a:xfrm>
            <a:off x="9385699" y="2377890"/>
            <a:ext cx="2319543" cy="2839239"/>
          </a:xfrm>
          <a:prstGeom prst="rect">
            <a:avLst/>
          </a:prstGeom>
          <a:noFill/>
        </p:spPr>
        <p:txBody>
          <a:bodyPr wrap="square">
            <a:spAutoFit/>
          </a:bodyPr>
          <a:lstStyle/>
          <a:p>
            <a:r>
              <a:rPr lang="it-IT" sz="1050" dirty="0" err="1"/>
              <a:t>Takuya</a:t>
            </a:r>
            <a:r>
              <a:rPr lang="it-IT" sz="1050" dirty="0"/>
              <a:t> </a:t>
            </a:r>
            <a:r>
              <a:rPr lang="it-IT" sz="1050" dirty="0" err="1"/>
              <a:t>F</a:t>
            </a:r>
            <a:r>
              <a:rPr lang="it-IT" sz="1050" dirty="0"/>
              <a:t>. </a:t>
            </a:r>
            <a:r>
              <a:rPr lang="it-IT" sz="1050" dirty="0" err="1"/>
              <a:t>Segawa</a:t>
            </a:r>
            <a:r>
              <a:rPr lang="it-IT" sz="1050" dirty="0"/>
              <a:t>, Ryuji Igarashi,</a:t>
            </a:r>
          </a:p>
          <a:p>
            <a:endParaRPr lang="it-IT" sz="1050" dirty="0"/>
          </a:p>
          <a:p>
            <a:r>
              <a:rPr lang="it-IT" sz="1050" dirty="0"/>
              <a:t>Nanoscale quantum sensing with </a:t>
            </a:r>
            <a:r>
              <a:rPr lang="it-IT" sz="1050" dirty="0" err="1"/>
              <a:t>Nitrogen</a:t>
            </a:r>
            <a:r>
              <a:rPr lang="it-IT" sz="1050" dirty="0"/>
              <a:t>-Vacancy centers in </a:t>
            </a:r>
            <a:r>
              <a:rPr lang="it-IT" sz="1050" dirty="0" err="1"/>
              <a:t>nanodiamonds</a:t>
            </a:r>
            <a:r>
              <a:rPr lang="it-IT" sz="1050" dirty="0"/>
              <a:t> – A </a:t>
            </a:r>
            <a:r>
              <a:rPr lang="it-IT" sz="1050" dirty="0" err="1"/>
              <a:t>magnetic</a:t>
            </a:r>
            <a:r>
              <a:rPr lang="it-IT" sz="1050" dirty="0"/>
              <a:t> </a:t>
            </a:r>
            <a:r>
              <a:rPr lang="it-IT" sz="1050" dirty="0" err="1"/>
              <a:t>resonance</a:t>
            </a:r>
            <a:r>
              <a:rPr lang="it-IT" sz="1050" dirty="0"/>
              <a:t> </a:t>
            </a:r>
            <a:r>
              <a:rPr lang="it-IT" sz="1050" dirty="0" err="1"/>
              <a:t>perspective</a:t>
            </a:r>
            <a:r>
              <a:rPr lang="it-IT" sz="1050" dirty="0"/>
              <a:t>,</a:t>
            </a:r>
          </a:p>
          <a:p>
            <a:endParaRPr lang="it-IT" sz="1050" dirty="0"/>
          </a:p>
          <a:p>
            <a:r>
              <a:rPr lang="it-IT" sz="1050" dirty="0"/>
              <a:t>Progress in </a:t>
            </a:r>
            <a:r>
              <a:rPr lang="it-IT" sz="1050" dirty="0" err="1"/>
              <a:t>Nuclear</a:t>
            </a:r>
            <a:r>
              <a:rPr lang="it-IT" sz="1050" dirty="0"/>
              <a:t> </a:t>
            </a:r>
            <a:r>
              <a:rPr lang="it-IT" sz="1050" dirty="0" err="1"/>
              <a:t>Magnetic</a:t>
            </a:r>
            <a:r>
              <a:rPr lang="it-IT" sz="1050" dirty="0"/>
              <a:t> </a:t>
            </a:r>
            <a:r>
              <a:rPr lang="it-IT" sz="1050" dirty="0" err="1"/>
              <a:t>Resonance</a:t>
            </a:r>
            <a:r>
              <a:rPr lang="it-IT" sz="1050" dirty="0"/>
              <a:t> </a:t>
            </a:r>
            <a:r>
              <a:rPr lang="it-IT" sz="1050" dirty="0" err="1"/>
              <a:t>Spectroscopy</a:t>
            </a:r>
            <a:r>
              <a:rPr lang="it-IT" sz="1050" dirty="0"/>
              <a:t>,</a:t>
            </a:r>
          </a:p>
          <a:p>
            <a:endParaRPr lang="it-IT" sz="1050" dirty="0"/>
          </a:p>
          <a:p>
            <a:r>
              <a:rPr lang="it-IT" sz="1050" dirty="0" err="1"/>
              <a:t>Volumes</a:t>
            </a:r>
            <a:r>
              <a:rPr lang="it-IT" sz="1050" dirty="0"/>
              <a:t> 134–135,</a:t>
            </a:r>
          </a:p>
          <a:p>
            <a:endParaRPr lang="it-IT" sz="1050" dirty="0"/>
          </a:p>
          <a:p>
            <a:r>
              <a:rPr lang="it-IT" sz="1050" dirty="0"/>
              <a:t>2023,</a:t>
            </a:r>
          </a:p>
          <a:p>
            <a:endParaRPr lang="it-IT" sz="1050" dirty="0"/>
          </a:p>
          <a:p>
            <a:r>
              <a:rPr lang="it-IT" sz="1050" dirty="0"/>
              <a:t>Pages 20-38,</a:t>
            </a:r>
          </a:p>
          <a:p>
            <a:endParaRPr lang="it-IT" sz="1050" dirty="0"/>
          </a:p>
          <a:p>
            <a:r>
              <a:rPr lang="it-IT" sz="1050" dirty="0"/>
              <a:t>ISSN 0079-6565,</a:t>
            </a:r>
          </a:p>
        </p:txBody>
      </p:sp>
    </p:spTree>
    <p:extLst>
      <p:ext uri="{BB962C8B-B14F-4D97-AF65-F5344CB8AC3E}">
        <p14:creationId xmlns:p14="http://schemas.microsoft.com/office/powerpoint/2010/main" val="280924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F63E951-D629-B0C9-9F50-0B00648C82F2}"/>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87358FD0-6F51-7967-252E-A08E39D712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3E13142D-9728-5EA4-4868-6E0F6977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82062FB6-921D-3561-DD71-A9552A59E9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C1BB40E1-8ECD-190A-1A64-51CB3A0473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920BF182-3E58-0925-8DED-7D1D4F0FF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CDE93795-380E-7D43-C36A-09CFF997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9F02A638-9541-2375-BCA5-87330B0DA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B20C34CB-367B-CC95-44BF-2419ABCB41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8ADDE2CA-381C-9F81-B0E4-30AC61A5E0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7A1B8105-5486-2FDB-3E55-C38C5AAD32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108F4C70-B37A-2A41-9818-E32DCCA3A5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C0894716-0403-D633-262B-47DA82FAB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asellaDiTesto 1">
            <a:extLst>
              <a:ext uri="{FF2B5EF4-FFF2-40B4-BE49-F238E27FC236}">
                <a16:creationId xmlns:a16="http://schemas.microsoft.com/office/drawing/2014/main" id="{1BB737DF-CE53-490C-9FE8-F5DA82702D08}"/>
              </a:ext>
            </a:extLst>
          </p:cNvPr>
          <p:cNvSpPr txBox="1"/>
          <p:nvPr/>
        </p:nvSpPr>
        <p:spPr>
          <a:xfrm>
            <a:off x="2009957" y="227027"/>
            <a:ext cx="8617214" cy="923330"/>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5400"/>
            </a:lvl1pPr>
          </a:lstStyle>
          <a:p>
            <a:r>
              <a:rPr lang="en-US" dirty="0"/>
              <a:t>Gold Nanoclusters (Au NCs)</a:t>
            </a:r>
            <a:endParaRPr lang="en-AU" dirty="0"/>
          </a:p>
        </p:txBody>
      </p:sp>
      <p:grpSp>
        <p:nvGrpSpPr>
          <p:cNvPr id="3" name="Gruppo 2">
            <a:extLst>
              <a:ext uri="{FF2B5EF4-FFF2-40B4-BE49-F238E27FC236}">
                <a16:creationId xmlns:a16="http://schemas.microsoft.com/office/drawing/2014/main" id="{237EE51C-C4CE-230B-7290-92293C106FA0}"/>
              </a:ext>
            </a:extLst>
          </p:cNvPr>
          <p:cNvGrpSpPr/>
          <p:nvPr/>
        </p:nvGrpSpPr>
        <p:grpSpPr>
          <a:xfrm>
            <a:off x="98925" y="1436518"/>
            <a:ext cx="5774513" cy="3411604"/>
            <a:chOff x="-4419102" y="-460626"/>
            <a:chExt cx="20598460" cy="12169647"/>
          </a:xfrm>
        </p:grpSpPr>
        <p:grpSp>
          <p:nvGrpSpPr>
            <p:cNvPr id="4" name="Gruppo 3">
              <a:extLst>
                <a:ext uri="{FF2B5EF4-FFF2-40B4-BE49-F238E27FC236}">
                  <a16:creationId xmlns:a16="http://schemas.microsoft.com/office/drawing/2014/main" id="{94EECDCB-85E3-AFC9-942B-E7D337705FCE}"/>
                </a:ext>
              </a:extLst>
            </p:cNvPr>
            <p:cNvGrpSpPr/>
            <p:nvPr/>
          </p:nvGrpSpPr>
          <p:grpSpPr>
            <a:xfrm>
              <a:off x="-4419102" y="-460626"/>
              <a:ext cx="9229515" cy="12169647"/>
              <a:chOff x="-5669379" y="-354947"/>
              <a:chExt cx="9229515" cy="12169647"/>
            </a:xfrm>
          </p:grpSpPr>
          <p:grpSp>
            <p:nvGrpSpPr>
              <p:cNvPr id="14" name="Gruppo 13">
                <a:extLst>
                  <a:ext uri="{FF2B5EF4-FFF2-40B4-BE49-F238E27FC236}">
                    <a16:creationId xmlns:a16="http://schemas.microsoft.com/office/drawing/2014/main" id="{BC20D6F4-C64D-C448-BF25-8E7299678AB7}"/>
                  </a:ext>
                </a:extLst>
              </p:cNvPr>
              <p:cNvGrpSpPr/>
              <p:nvPr/>
            </p:nvGrpSpPr>
            <p:grpSpPr>
              <a:xfrm>
                <a:off x="-5669379" y="-354947"/>
                <a:ext cx="9229515" cy="11212030"/>
                <a:chOff x="-5669379" y="-354947"/>
                <a:chExt cx="9229515" cy="11212030"/>
              </a:xfrm>
            </p:grpSpPr>
            <p:pic>
              <p:nvPicPr>
                <p:cNvPr id="16" name="Immagine 15">
                  <a:extLst>
                    <a:ext uri="{FF2B5EF4-FFF2-40B4-BE49-F238E27FC236}">
                      <a16:creationId xmlns:a16="http://schemas.microsoft.com/office/drawing/2014/main" id="{07573128-A950-0C8A-B408-410C67348F54}"/>
                    </a:ext>
                  </a:extLst>
                </p:cNvPr>
                <p:cNvPicPr>
                  <a:picLocks noChangeAspect="1"/>
                </p:cNvPicPr>
                <p:nvPr/>
              </p:nvPicPr>
              <p:blipFill rotWithShape="1">
                <a:blip r:embed="rId2"/>
                <a:srcRect l="31764" t="3103" r="28235"/>
                <a:stretch/>
              </p:blipFill>
              <p:spPr>
                <a:xfrm>
                  <a:off x="-5669379" y="-354947"/>
                  <a:ext cx="9229515" cy="9482307"/>
                </a:xfrm>
                <a:prstGeom prst="rect">
                  <a:avLst/>
                </a:prstGeom>
              </p:spPr>
            </p:pic>
            <p:sp>
              <p:nvSpPr>
                <p:cNvPr id="17" name="CasellaDiTesto 16">
                  <a:extLst>
                    <a:ext uri="{FF2B5EF4-FFF2-40B4-BE49-F238E27FC236}">
                      <a16:creationId xmlns:a16="http://schemas.microsoft.com/office/drawing/2014/main" id="{CFCD5E04-942D-119F-CEEA-9375BB945C73}"/>
                    </a:ext>
                  </a:extLst>
                </p:cNvPr>
                <p:cNvSpPr txBox="1"/>
                <p:nvPr/>
              </p:nvSpPr>
              <p:spPr>
                <a:xfrm>
                  <a:off x="-3178197" y="8990688"/>
                  <a:ext cx="4953043" cy="1866395"/>
                </a:xfrm>
                <a:prstGeom prst="rect">
                  <a:avLst/>
                </a:prstGeom>
                <a:noFill/>
              </p:spPr>
              <p:txBody>
                <a:bodyPr wrap="none" rtlCol="0">
                  <a:spAutoFit/>
                </a:bodyPr>
                <a:lstStyle/>
                <a:p>
                  <a:pPr algn="ctr"/>
                  <a:r>
                    <a:rPr lang="en-AU" sz="2800" b="1" dirty="0"/>
                    <a:t>Au NCs</a:t>
                  </a:r>
                </a:p>
              </p:txBody>
            </p:sp>
          </p:grpSp>
          <p:sp>
            <p:nvSpPr>
              <p:cNvPr id="15" name="CasellaDiTesto 14">
                <a:extLst>
                  <a:ext uri="{FF2B5EF4-FFF2-40B4-BE49-F238E27FC236}">
                    <a16:creationId xmlns:a16="http://schemas.microsoft.com/office/drawing/2014/main" id="{D4BB248B-3DA3-0C20-68FA-F6AAFE37A395}"/>
                  </a:ext>
                </a:extLst>
              </p:cNvPr>
              <p:cNvSpPr txBox="1"/>
              <p:nvPr/>
            </p:nvSpPr>
            <p:spPr>
              <a:xfrm>
                <a:off x="-2430483" y="10167879"/>
                <a:ext cx="3958088" cy="1646821"/>
              </a:xfrm>
              <a:prstGeom prst="rect">
                <a:avLst/>
              </a:prstGeom>
              <a:noFill/>
            </p:spPr>
            <p:txBody>
              <a:bodyPr wrap="none" rtlCol="0">
                <a:spAutoFit/>
              </a:bodyPr>
              <a:lstStyle/>
              <a:p>
                <a:r>
                  <a:rPr lang="en-AU" sz="2400" dirty="0"/>
                  <a:t>d</a:t>
                </a:r>
                <a:r>
                  <a:rPr lang="it-IT" sz="2400" b="0" i="0" dirty="0">
                    <a:effectLst/>
                    <a:latin typeface="Google Sans"/>
                  </a:rPr>
                  <a:t>~</a:t>
                </a:r>
                <a:r>
                  <a:rPr lang="en-AU" sz="2400" dirty="0"/>
                  <a:t>2nm</a:t>
                </a:r>
              </a:p>
            </p:txBody>
          </p:sp>
        </p:grpSp>
        <p:grpSp>
          <p:nvGrpSpPr>
            <p:cNvPr id="5" name="Gruppo 4">
              <a:extLst>
                <a:ext uri="{FF2B5EF4-FFF2-40B4-BE49-F238E27FC236}">
                  <a16:creationId xmlns:a16="http://schemas.microsoft.com/office/drawing/2014/main" id="{01F79B93-0E1A-4A10-A1FA-B3445BDA2392}"/>
                </a:ext>
              </a:extLst>
            </p:cNvPr>
            <p:cNvGrpSpPr/>
            <p:nvPr/>
          </p:nvGrpSpPr>
          <p:grpSpPr>
            <a:xfrm>
              <a:off x="4810413" y="3388132"/>
              <a:ext cx="9580766" cy="1646821"/>
              <a:chOff x="4810413" y="3388132"/>
              <a:chExt cx="9580766" cy="1646821"/>
            </a:xfrm>
          </p:grpSpPr>
          <p:cxnSp>
            <p:nvCxnSpPr>
              <p:cNvPr id="12" name="Connettore 2 26">
                <a:extLst>
                  <a:ext uri="{FF2B5EF4-FFF2-40B4-BE49-F238E27FC236}">
                    <a16:creationId xmlns:a16="http://schemas.microsoft.com/office/drawing/2014/main" id="{1DB51FE3-C742-57B0-9C19-650F672C2545}"/>
                  </a:ext>
                </a:extLst>
              </p:cNvPr>
              <p:cNvCxnSpPr>
                <a:cxnSpLocks/>
                <a:stCxn id="16" idx="3"/>
                <a:endCxn id="13" idx="1"/>
              </p:cNvCxnSpPr>
              <p:nvPr/>
            </p:nvCxnSpPr>
            <p:spPr>
              <a:xfrm flipV="1">
                <a:off x="4810413" y="4211544"/>
                <a:ext cx="2399715" cy="6898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5295CCCA-CEE4-110C-2DA7-EBC0314EC18D}"/>
                  </a:ext>
                </a:extLst>
              </p:cNvPr>
              <p:cNvSpPr txBox="1"/>
              <p:nvPr/>
            </p:nvSpPr>
            <p:spPr>
              <a:xfrm>
                <a:off x="7210128" y="3388132"/>
                <a:ext cx="7181051" cy="1646821"/>
              </a:xfrm>
              <a:prstGeom prst="rect">
                <a:avLst/>
              </a:prstGeom>
              <a:noFill/>
            </p:spPr>
            <p:txBody>
              <a:bodyPr wrap="none" rtlCol="0">
                <a:spAutoFit/>
              </a:bodyPr>
              <a:lstStyle/>
              <a:p>
                <a:r>
                  <a:rPr lang="en-AU" sz="2400" b="1" dirty="0"/>
                  <a:t>Luminescent</a:t>
                </a:r>
              </a:p>
            </p:txBody>
          </p:sp>
        </p:grpSp>
        <p:grpSp>
          <p:nvGrpSpPr>
            <p:cNvPr id="6" name="Gruppo 5">
              <a:extLst>
                <a:ext uri="{FF2B5EF4-FFF2-40B4-BE49-F238E27FC236}">
                  <a16:creationId xmlns:a16="http://schemas.microsoft.com/office/drawing/2014/main" id="{DF9382B5-62AF-5CBC-0122-007A6B3A5FE1}"/>
                </a:ext>
              </a:extLst>
            </p:cNvPr>
            <p:cNvGrpSpPr/>
            <p:nvPr/>
          </p:nvGrpSpPr>
          <p:grpSpPr>
            <a:xfrm>
              <a:off x="4810413" y="4280531"/>
              <a:ext cx="9355243" cy="2433233"/>
              <a:chOff x="4810413" y="4280531"/>
              <a:chExt cx="9355243" cy="2433233"/>
            </a:xfrm>
          </p:grpSpPr>
          <p:cxnSp>
            <p:nvCxnSpPr>
              <p:cNvPr id="10" name="Connettore 2 10">
                <a:extLst>
                  <a:ext uri="{FF2B5EF4-FFF2-40B4-BE49-F238E27FC236}">
                    <a16:creationId xmlns:a16="http://schemas.microsoft.com/office/drawing/2014/main" id="{2835C6BA-B742-8859-A836-85610A67E781}"/>
                  </a:ext>
                </a:extLst>
              </p:cNvPr>
              <p:cNvCxnSpPr>
                <a:cxnSpLocks/>
                <a:stCxn id="16" idx="3"/>
                <a:endCxn id="11" idx="1"/>
              </p:cNvCxnSpPr>
              <p:nvPr/>
            </p:nvCxnSpPr>
            <p:spPr>
              <a:xfrm>
                <a:off x="4810413" y="4280531"/>
                <a:ext cx="2399714" cy="1609825"/>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FEA742D0-D6E4-864F-17EC-120DAA006547}"/>
                  </a:ext>
                </a:extLst>
              </p:cNvPr>
              <p:cNvSpPr txBox="1"/>
              <p:nvPr/>
            </p:nvSpPr>
            <p:spPr>
              <a:xfrm>
                <a:off x="7210127" y="5066944"/>
                <a:ext cx="6955529" cy="1646820"/>
              </a:xfrm>
              <a:prstGeom prst="rect">
                <a:avLst/>
              </a:prstGeom>
              <a:noFill/>
            </p:spPr>
            <p:txBody>
              <a:bodyPr wrap="none" rtlCol="0">
                <a:spAutoFit/>
              </a:bodyPr>
              <a:lstStyle/>
              <a:p>
                <a:r>
                  <a:rPr lang="en-AU" sz="2400" b="1" dirty="0"/>
                  <a:t>Photostable </a:t>
                </a:r>
              </a:p>
            </p:txBody>
          </p:sp>
        </p:grpSp>
        <p:grpSp>
          <p:nvGrpSpPr>
            <p:cNvPr id="7" name="Gruppo 6">
              <a:extLst>
                <a:ext uri="{FF2B5EF4-FFF2-40B4-BE49-F238E27FC236}">
                  <a16:creationId xmlns:a16="http://schemas.microsoft.com/office/drawing/2014/main" id="{6833492B-751F-86B8-7F86-A5050E40DCAC}"/>
                </a:ext>
              </a:extLst>
            </p:cNvPr>
            <p:cNvGrpSpPr/>
            <p:nvPr/>
          </p:nvGrpSpPr>
          <p:grpSpPr>
            <a:xfrm>
              <a:off x="4810414" y="446513"/>
              <a:ext cx="11368944" cy="4281734"/>
              <a:chOff x="4810414" y="446513"/>
              <a:chExt cx="11368944" cy="4281734"/>
            </a:xfrm>
          </p:grpSpPr>
          <p:cxnSp>
            <p:nvCxnSpPr>
              <p:cNvPr id="8" name="Connettore 2 8">
                <a:extLst>
                  <a:ext uri="{FF2B5EF4-FFF2-40B4-BE49-F238E27FC236}">
                    <a16:creationId xmlns:a16="http://schemas.microsoft.com/office/drawing/2014/main" id="{217A4D49-9ED5-DFDC-75BF-BB24BD7FC86C}"/>
                  </a:ext>
                </a:extLst>
              </p:cNvPr>
              <p:cNvCxnSpPr>
                <a:cxnSpLocks/>
                <a:stCxn id="16" idx="3"/>
                <a:endCxn id="9" idx="1"/>
              </p:cNvCxnSpPr>
              <p:nvPr/>
            </p:nvCxnSpPr>
            <p:spPr>
              <a:xfrm flipV="1">
                <a:off x="4810414" y="2587382"/>
                <a:ext cx="2488693" cy="1693147"/>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8">
                <a:extLst>
                  <a:ext uri="{FF2B5EF4-FFF2-40B4-BE49-F238E27FC236}">
                    <a16:creationId xmlns:a16="http://schemas.microsoft.com/office/drawing/2014/main" id="{EBF26640-1D33-7ADB-0BEA-2EA2BA7E8796}"/>
                  </a:ext>
                </a:extLst>
              </p:cNvPr>
              <p:cNvSpPr txBox="1"/>
              <p:nvPr/>
            </p:nvSpPr>
            <p:spPr>
              <a:xfrm>
                <a:off x="7299107" y="446513"/>
                <a:ext cx="8880251" cy="4281734"/>
              </a:xfrm>
              <a:prstGeom prst="rect">
                <a:avLst/>
              </a:prstGeom>
              <a:noFill/>
            </p:spPr>
            <p:txBody>
              <a:bodyPr wrap="none" rtlCol="0">
                <a:spAutoFit/>
              </a:bodyPr>
              <a:lstStyle/>
              <a:p>
                <a:r>
                  <a:rPr lang="en-AU" sz="2400" b="1" dirty="0"/>
                  <a:t>High</a:t>
                </a:r>
              </a:p>
              <a:p>
                <a:r>
                  <a:rPr lang="en-AU" sz="2400" b="1" dirty="0"/>
                  <a:t>Biocompatibility</a:t>
                </a:r>
              </a:p>
              <a:p>
                <a:endParaRPr lang="en-AU" sz="2400" b="1" dirty="0"/>
              </a:p>
            </p:txBody>
          </p:sp>
        </p:grpSp>
      </p:grpSp>
      <p:grpSp>
        <p:nvGrpSpPr>
          <p:cNvPr id="18" name="Gruppo 17">
            <a:extLst>
              <a:ext uri="{FF2B5EF4-FFF2-40B4-BE49-F238E27FC236}">
                <a16:creationId xmlns:a16="http://schemas.microsoft.com/office/drawing/2014/main" id="{1D787AAE-5BC0-CBAD-BA96-E4E1A4EEE8C6}"/>
              </a:ext>
            </a:extLst>
          </p:cNvPr>
          <p:cNvGrpSpPr/>
          <p:nvPr/>
        </p:nvGrpSpPr>
        <p:grpSpPr>
          <a:xfrm>
            <a:off x="6319813" y="1197442"/>
            <a:ext cx="5828229" cy="2510550"/>
            <a:chOff x="777432" y="1471639"/>
            <a:chExt cx="5828229" cy="2510550"/>
          </a:xfrm>
        </p:grpSpPr>
        <p:sp>
          <p:nvSpPr>
            <p:cNvPr id="19" name="CasellaDiTesto 18">
              <a:extLst>
                <a:ext uri="{FF2B5EF4-FFF2-40B4-BE49-F238E27FC236}">
                  <a16:creationId xmlns:a16="http://schemas.microsoft.com/office/drawing/2014/main" id="{14672330-13B4-6DD3-17FB-98D4695D58AC}"/>
                </a:ext>
              </a:extLst>
            </p:cNvPr>
            <p:cNvSpPr txBox="1"/>
            <p:nvPr/>
          </p:nvSpPr>
          <p:spPr>
            <a:xfrm>
              <a:off x="838200" y="1471639"/>
              <a:ext cx="2506584" cy="553998"/>
            </a:xfrm>
            <a:prstGeom prst="rect">
              <a:avLst/>
            </a:prstGeom>
            <a:noFill/>
          </p:spPr>
          <p:txBody>
            <a:bodyPr wrap="none" rtlCol="0">
              <a:spAutoFit/>
            </a:bodyPr>
            <a:lstStyle/>
            <a:p>
              <a:r>
                <a:rPr lang="en-AU" sz="3000" b="1" dirty="0"/>
                <a:t>Applications:</a:t>
              </a:r>
            </a:p>
          </p:txBody>
        </p:sp>
        <p:grpSp>
          <p:nvGrpSpPr>
            <p:cNvPr id="20" name="Gruppo 19">
              <a:extLst>
                <a:ext uri="{FF2B5EF4-FFF2-40B4-BE49-F238E27FC236}">
                  <a16:creationId xmlns:a16="http://schemas.microsoft.com/office/drawing/2014/main" id="{9BAF6051-198E-911A-48D0-BFEF46DA5D3D}"/>
                </a:ext>
              </a:extLst>
            </p:cNvPr>
            <p:cNvGrpSpPr/>
            <p:nvPr/>
          </p:nvGrpSpPr>
          <p:grpSpPr>
            <a:xfrm>
              <a:off x="777432" y="2121839"/>
              <a:ext cx="5828229" cy="1860350"/>
              <a:chOff x="838200" y="3324853"/>
              <a:chExt cx="5828229" cy="1860350"/>
            </a:xfrm>
          </p:grpSpPr>
          <p:sp>
            <p:nvSpPr>
              <p:cNvPr id="23" name="CasellaDiTesto 22">
                <a:extLst>
                  <a:ext uri="{FF2B5EF4-FFF2-40B4-BE49-F238E27FC236}">
                    <a16:creationId xmlns:a16="http://schemas.microsoft.com/office/drawing/2014/main" id="{D83344F0-41E8-5259-E2C9-85B272510546}"/>
                  </a:ext>
                </a:extLst>
              </p:cNvPr>
              <p:cNvSpPr txBox="1"/>
              <p:nvPr/>
            </p:nvSpPr>
            <p:spPr>
              <a:xfrm>
                <a:off x="838200" y="3324853"/>
                <a:ext cx="2359941" cy="523220"/>
              </a:xfrm>
              <a:prstGeom prst="rect">
                <a:avLst/>
              </a:prstGeom>
              <a:noFill/>
            </p:spPr>
            <p:txBody>
              <a:bodyPr wrap="none" rtlCol="0">
                <a:spAutoFit/>
              </a:bodyPr>
              <a:lstStyle/>
              <a:p>
                <a:pPr marL="457200" indent="-457200">
                  <a:buFont typeface="Arial" panose="020B0604020202020204" pitchFamily="34" charset="0"/>
                  <a:buChar char="•"/>
                </a:pPr>
                <a:r>
                  <a:rPr lang="en-AU" sz="2800" dirty="0"/>
                  <a:t>Bioimaging</a:t>
                </a:r>
              </a:p>
            </p:txBody>
          </p:sp>
          <p:sp>
            <p:nvSpPr>
              <p:cNvPr id="24" name="Parentesi graffa chiusa 23">
                <a:extLst>
                  <a:ext uri="{FF2B5EF4-FFF2-40B4-BE49-F238E27FC236}">
                    <a16:creationId xmlns:a16="http://schemas.microsoft.com/office/drawing/2014/main" id="{FCCD9192-3764-2602-828A-74700AD744B2}"/>
                  </a:ext>
                </a:extLst>
              </p:cNvPr>
              <p:cNvSpPr/>
              <p:nvPr/>
            </p:nvSpPr>
            <p:spPr>
              <a:xfrm>
                <a:off x="3881213" y="3324853"/>
                <a:ext cx="483523" cy="1860350"/>
              </a:xfrm>
              <a:prstGeom prst="rightBrace">
                <a:avLst>
                  <a:gd name="adj1" fmla="val 8333"/>
                  <a:gd name="adj2" fmla="val 50924"/>
                </a:avLst>
              </a:prstGeom>
              <a:ln w="412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dirty="0"/>
              </a:p>
            </p:txBody>
          </p:sp>
          <p:sp>
            <p:nvSpPr>
              <p:cNvPr id="25" name="CasellaDiTesto 24">
                <a:extLst>
                  <a:ext uri="{FF2B5EF4-FFF2-40B4-BE49-F238E27FC236}">
                    <a16:creationId xmlns:a16="http://schemas.microsoft.com/office/drawing/2014/main" id="{3B64590D-03CA-41D3-DE4C-2160A2891250}"/>
                  </a:ext>
                </a:extLst>
              </p:cNvPr>
              <p:cNvSpPr txBox="1"/>
              <p:nvPr/>
            </p:nvSpPr>
            <p:spPr>
              <a:xfrm>
                <a:off x="4368236" y="4011627"/>
                <a:ext cx="2298193" cy="523220"/>
              </a:xfrm>
              <a:prstGeom prst="rect">
                <a:avLst/>
              </a:prstGeom>
              <a:noFill/>
            </p:spPr>
            <p:txBody>
              <a:bodyPr wrap="none" rtlCol="0">
                <a:spAutoFit/>
              </a:bodyPr>
              <a:lstStyle/>
              <a:p>
                <a:r>
                  <a:rPr lang="en-AU" sz="2800" b="1" dirty="0"/>
                  <a:t>Theragnostic</a:t>
                </a:r>
              </a:p>
            </p:txBody>
          </p:sp>
        </p:grpSp>
        <p:sp>
          <p:nvSpPr>
            <p:cNvPr id="21" name="CasellaDiTesto 20">
              <a:extLst>
                <a:ext uri="{FF2B5EF4-FFF2-40B4-BE49-F238E27FC236}">
                  <a16:creationId xmlns:a16="http://schemas.microsoft.com/office/drawing/2014/main" id="{F961C558-0E11-61C1-67D9-B3FD9E6F01E2}"/>
                </a:ext>
              </a:extLst>
            </p:cNvPr>
            <p:cNvSpPr txBox="1"/>
            <p:nvPr/>
          </p:nvSpPr>
          <p:spPr>
            <a:xfrm>
              <a:off x="777432" y="2597637"/>
              <a:ext cx="2666436" cy="523220"/>
            </a:xfrm>
            <a:prstGeom prst="rect">
              <a:avLst/>
            </a:prstGeom>
            <a:noFill/>
          </p:spPr>
          <p:txBody>
            <a:bodyPr wrap="none" rtlCol="0">
              <a:spAutoFit/>
            </a:bodyPr>
            <a:lstStyle/>
            <a:p>
              <a:pPr marL="457200" indent="-457200">
                <a:buFont typeface="Arial" panose="020B0604020202020204" pitchFamily="34" charset="0"/>
                <a:buChar char="•"/>
              </a:pPr>
              <a:r>
                <a:rPr lang="en-AU" sz="2800" dirty="0"/>
                <a:t>Drug delivery</a:t>
              </a:r>
            </a:p>
          </p:txBody>
        </p:sp>
        <p:sp>
          <p:nvSpPr>
            <p:cNvPr id="22" name="CasellaDiTesto 21">
              <a:extLst>
                <a:ext uri="{FF2B5EF4-FFF2-40B4-BE49-F238E27FC236}">
                  <a16:creationId xmlns:a16="http://schemas.microsoft.com/office/drawing/2014/main" id="{B10AC08E-B694-3A95-6891-F5C9017C42A6}"/>
                </a:ext>
              </a:extLst>
            </p:cNvPr>
            <p:cNvSpPr txBox="1"/>
            <p:nvPr/>
          </p:nvSpPr>
          <p:spPr>
            <a:xfrm>
              <a:off x="777432" y="3049404"/>
              <a:ext cx="3196260" cy="523220"/>
            </a:xfrm>
            <a:prstGeom prst="rect">
              <a:avLst/>
            </a:prstGeom>
            <a:noFill/>
          </p:spPr>
          <p:txBody>
            <a:bodyPr wrap="none" rtlCol="0">
              <a:spAutoFit/>
            </a:bodyPr>
            <a:lstStyle/>
            <a:p>
              <a:pPr marL="457200" indent="-457200">
                <a:buFont typeface="Arial" panose="020B0604020202020204" pitchFamily="34" charset="0"/>
                <a:buChar char="•"/>
              </a:pPr>
              <a:r>
                <a:rPr lang="en-AU" sz="2800" dirty="0"/>
                <a:t>Radiosensitizers</a:t>
              </a:r>
            </a:p>
          </p:txBody>
        </p:sp>
      </p:grpSp>
      <p:grpSp>
        <p:nvGrpSpPr>
          <p:cNvPr id="26" name="Gruppo 26">
            <a:extLst>
              <a:ext uri="{FF2B5EF4-FFF2-40B4-BE49-F238E27FC236}">
                <a16:creationId xmlns:a16="http://schemas.microsoft.com/office/drawing/2014/main" id="{C65ADF19-EAC7-EC75-304B-53F80BE2AE09}"/>
              </a:ext>
            </a:extLst>
          </p:cNvPr>
          <p:cNvGrpSpPr/>
          <p:nvPr/>
        </p:nvGrpSpPr>
        <p:grpSpPr>
          <a:xfrm>
            <a:off x="2462105" y="3922797"/>
            <a:ext cx="3437367" cy="2724503"/>
            <a:chOff x="7331172" y="85524"/>
            <a:chExt cx="4476290" cy="3547968"/>
          </a:xfrm>
        </p:grpSpPr>
        <p:pic>
          <p:nvPicPr>
            <p:cNvPr id="27" name="Immagine 27">
              <a:extLst>
                <a:ext uri="{FF2B5EF4-FFF2-40B4-BE49-F238E27FC236}">
                  <a16:creationId xmlns:a16="http://schemas.microsoft.com/office/drawing/2014/main" id="{EC4DFE5A-05E6-88D8-0B52-0BFA116AE8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172" y="85524"/>
              <a:ext cx="4476290" cy="3547968"/>
            </a:xfrm>
            <a:prstGeom prst="rect">
              <a:avLst/>
            </a:prstGeom>
          </p:spPr>
        </p:pic>
        <p:sp>
          <p:nvSpPr>
            <p:cNvPr id="28" name="Rettangolo 28">
              <a:extLst>
                <a:ext uri="{FF2B5EF4-FFF2-40B4-BE49-F238E27FC236}">
                  <a16:creationId xmlns:a16="http://schemas.microsoft.com/office/drawing/2014/main" id="{D4F3A86A-E6F6-6251-BD0C-A23C6969FE5B}"/>
                </a:ext>
              </a:extLst>
            </p:cNvPr>
            <p:cNvSpPr/>
            <p:nvPr/>
          </p:nvSpPr>
          <p:spPr>
            <a:xfrm>
              <a:off x="7947302" y="180401"/>
              <a:ext cx="1914717" cy="5703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29" name="Gruppo 29">
              <a:extLst>
                <a:ext uri="{FF2B5EF4-FFF2-40B4-BE49-F238E27FC236}">
                  <a16:creationId xmlns:a16="http://schemas.microsoft.com/office/drawing/2014/main" id="{CFB7A35B-43EF-DBFC-22AD-5400101F02CE}"/>
                </a:ext>
              </a:extLst>
            </p:cNvPr>
            <p:cNvGrpSpPr/>
            <p:nvPr/>
          </p:nvGrpSpPr>
          <p:grpSpPr>
            <a:xfrm>
              <a:off x="10137676" y="158704"/>
              <a:ext cx="1547845" cy="601200"/>
              <a:chOff x="3836293" y="1593861"/>
              <a:chExt cx="2115794" cy="821796"/>
            </a:xfrm>
          </p:grpSpPr>
          <p:pic>
            <p:nvPicPr>
              <p:cNvPr id="30" name="Immagine 30">
                <a:extLst>
                  <a:ext uri="{FF2B5EF4-FFF2-40B4-BE49-F238E27FC236}">
                    <a16:creationId xmlns:a16="http://schemas.microsoft.com/office/drawing/2014/main" id="{FF3FB0EA-E4AE-2A55-5AEA-6D0EF9ACD465}"/>
                  </a:ext>
                </a:extLst>
              </p:cNvPr>
              <p:cNvPicPr>
                <a:picLocks noChangeAspect="1"/>
              </p:cNvPicPr>
              <p:nvPr/>
            </p:nvPicPr>
            <p:blipFill rotWithShape="1">
              <a:blip r:embed="rId3">
                <a:extLst>
                  <a:ext uri="{28A0092B-C50C-407E-A947-70E740481C1C}">
                    <a14:useLocalDpi xmlns:a14="http://schemas.microsoft.com/office/drawing/2010/main" val="0"/>
                  </a:ext>
                </a:extLst>
              </a:blip>
              <a:srcRect l="13522" t="3877" r="76604" b="82656"/>
              <a:stretch/>
            </p:blipFill>
            <p:spPr>
              <a:xfrm>
                <a:off x="3836293" y="1666034"/>
                <a:ext cx="604158" cy="653144"/>
              </a:xfrm>
              <a:prstGeom prst="rect">
                <a:avLst/>
              </a:prstGeom>
            </p:spPr>
          </p:pic>
          <p:sp>
            <p:nvSpPr>
              <p:cNvPr id="31" name="CasellaDiTesto 31">
                <a:extLst>
                  <a:ext uri="{FF2B5EF4-FFF2-40B4-BE49-F238E27FC236}">
                    <a16:creationId xmlns:a16="http://schemas.microsoft.com/office/drawing/2014/main" id="{D7F4785F-124A-42F6-2EF8-5B0E0D8723E9}"/>
                  </a:ext>
                </a:extLst>
              </p:cNvPr>
              <p:cNvSpPr txBox="1"/>
              <p:nvPr/>
            </p:nvSpPr>
            <p:spPr>
              <a:xfrm>
                <a:off x="4308949" y="1593861"/>
                <a:ext cx="1643138" cy="821796"/>
              </a:xfrm>
              <a:prstGeom prst="rect">
                <a:avLst/>
              </a:prstGeom>
              <a:noFill/>
              <a:ln>
                <a:noFill/>
              </a:ln>
            </p:spPr>
            <p:txBody>
              <a:bodyPr wrap="square" rtlCol="0">
                <a:spAutoFit/>
              </a:bodyPr>
              <a:lstStyle/>
              <a:p>
                <a:r>
                  <a:rPr lang="it-IT" sz="800" dirty="0"/>
                  <a:t>C3E6D Blue NCs</a:t>
                </a:r>
              </a:p>
              <a:p>
                <a:r>
                  <a:rPr lang="it-IT" sz="800" dirty="0"/>
                  <a:t>GSH Red NCs</a:t>
                </a:r>
              </a:p>
              <a:p>
                <a:r>
                  <a:rPr lang="it-IT" sz="800" dirty="0"/>
                  <a:t>GSH IR NCs </a:t>
                </a:r>
              </a:p>
            </p:txBody>
          </p:sp>
        </p:grpSp>
      </p:grpSp>
      <p:sp>
        <p:nvSpPr>
          <p:cNvPr id="32" name="CasellaDiTesto 31">
            <a:extLst>
              <a:ext uri="{FF2B5EF4-FFF2-40B4-BE49-F238E27FC236}">
                <a16:creationId xmlns:a16="http://schemas.microsoft.com/office/drawing/2014/main" id="{70C6ACFF-71D5-823F-899E-4F14F6961B9E}"/>
              </a:ext>
            </a:extLst>
          </p:cNvPr>
          <p:cNvSpPr txBox="1"/>
          <p:nvPr/>
        </p:nvSpPr>
        <p:spPr>
          <a:xfrm>
            <a:off x="6318564" y="3199281"/>
            <a:ext cx="2339102" cy="523220"/>
          </a:xfrm>
          <a:prstGeom prst="rect">
            <a:avLst/>
          </a:prstGeom>
          <a:noFill/>
        </p:spPr>
        <p:txBody>
          <a:bodyPr wrap="none" rtlCol="0">
            <a:spAutoFit/>
          </a:bodyPr>
          <a:lstStyle/>
          <a:p>
            <a:pPr marL="457200" indent="-457200">
              <a:buFont typeface="Arial" panose="020B0604020202020204" pitchFamily="34" charset="0"/>
              <a:buChar char="•"/>
            </a:pPr>
            <a:r>
              <a:rPr lang="en-AU" sz="2800" u="sng" dirty="0"/>
              <a:t>Biosensing</a:t>
            </a:r>
          </a:p>
        </p:txBody>
      </p:sp>
      <p:sp>
        <p:nvSpPr>
          <p:cNvPr id="33" name="CasellaDiTesto 32">
            <a:extLst>
              <a:ext uri="{FF2B5EF4-FFF2-40B4-BE49-F238E27FC236}">
                <a16:creationId xmlns:a16="http://schemas.microsoft.com/office/drawing/2014/main" id="{6361011A-E361-C92D-C882-FC72022F8E45}"/>
              </a:ext>
            </a:extLst>
          </p:cNvPr>
          <p:cNvSpPr txBox="1"/>
          <p:nvPr/>
        </p:nvSpPr>
        <p:spPr>
          <a:xfrm>
            <a:off x="9667788" y="3009074"/>
            <a:ext cx="2455656" cy="646331"/>
          </a:xfrm>
          <a:prstGeom prst="rect">
            <a:avLst/>
          </a:prstGeom>
          <a:noFill/>
        </p:spPr>
        <p:txBody>
          <a:bodyPr wrap="square" rtlCol="0">
            <a:spAutoFit/>
          </a:bodyPr>
          <a:lstStyle/>
          <a:p>
            <a:pPr algn="ctr"/>
            <a:r>
              <a:rPr lang="en-US" i="1" dirty="0"/>
              <a:t>(</a:t>
            </a:r>
            <a:r>
              <a:rPr lang="en-US" i="1" dirty="0" err="1"/>
              <a:t>Mussa</a:t>
            </a:r>
            <a:r>
              <a:rPr lang="en-US" i="1" dirty="0"/>
              <a:t> F. et Al., </a:t>
            </a:r>
            <a:r>
              <a:rPr lang="it-IT" i="1" dirty="0" err="1"/>
              <a:t>Prog</a:t>
            </a:r>
            <a:r>
              <a:rPr lang="it-IT" i="1" dirty="0"/>
              <a:t>. Mater. Sci – 2024)</a:t>
            </a:r>
          </a:p>
        </p:txBody>
      </p:sp>
      <p:grpSp>
        <p:nvGrpSpPr>
          <p:cNvPr id="34" name="Gruppo 33">
            <a:extLst>
              <a:ext uri="{FF2B5EF4-FFF2-40B4-BE49-F238E27FC236}">
                <a16:creationId xmlns:a16="http://schemas.microsoft.com/office/drawing/2014/main" id="{396A7834-14DE-77D7-B254-608D1D41ABBF}"/>
              </a:ext>
            </a:extLst>
          </p:cNvPr>
          <p:cNvGrpSpPr/>
          <p:nvPr/>
        </p:nvGrpSpPr>
        <p:grpSpPr>
          <a:xfrm>
            <a:off x="6878292" y="3968736"/>
            <a:ext cx="5214783" cy="2704494"/>
            <a:chOff x="6878292" y="3968736"/>
            <a:chExt cx="5214783" cy="2704494"/>
          </a:xfrm>
        </p:grpSpPr>
        <p:grpSp>
          <p:nvGrpSpPr>
            <p:cNvPr id="35" name="Gruppo 34">
              <a:extLst>
                <a:ext uri="{FF2B5EF4-FFF2-40B4-BE49-F238E27FC236}">
                  <a16:creationId xmlns:a16="http://schemas.microsoft.com/office/drawing/2014/main" id="{A33ABC21-531A-CF18-A0F7-21A6720928A6}"/>
                </a:ext>
              </a:extLst>
            </p:cNvPr>
            <p:cNvGrpSpPr/>
            <p:nvPr/>
          </p:nvGrpSpPr>
          <p:grpSpPr>
            <a:xfrm>
              <a:off x="6878292" y="3968736"/>
              <a:ext cx="5214783" cy="2704494"/>
              <a:chOff x="6696837" y="3200724"/>
              <a:chExt cx="5214783" cy="2704494"/>
            </a:xfrm>
          </p:grpSpPr>
          <p:sp>
            <p:nvSpPr>
              <p:cNvPr id="37" name="Rettangolo 36">
                <a:extLst>
                  <a:ext uri="{FF2B5EF4-FFF2-40B4-BE49-F238E27FC236}">
                    <a16:creationId xmlns:a16="http://schemas.microsoft.com/office/drawing/2014/main" id="{3E6AF78F-1C03-3D0C-5239-6D77C400E123}"/>
                  </a:ext>
                </a:extLst>
              </p:cNvPr>
              <p:cNvSpPr/>
              <p:nvPr/>
            </p:nvSpPr>
            <p:spPr>
              <a:xfrm>
                <a:off x="9025463" y="3202987"/>
                <a:ext cx="848697" cy="26663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nvGrpSpPr>
              <p:cNvPr id="38" name="Gruppo 37">
                <a:extLst>
                  <a:ext uri="{FF2B5EF4-FFF2-40B4-BE49-F238E27FC236}">
                    <a16:creationId xmlns:a16="http://schemas.microsoft.com/office/drawing/2014/main" id="{246785A1-4DE9-9C06-2990-F7D7C7528890}"/>
                  </a:ext>
                </a:extLst>
              </p:cNvPr>
              <p:cNvGrpSpPr/>
              <p:nvPr/>
            </p:nvGrpSpPr>
            <p:grpSpPr>
              <a:xfrm>
                <a:off x="6696837" y="3200724"/>
                <a:ext cx="5214783" cy="2704494"/>
                <a:chOff x="1558168" y="2533612"/>
                <a:chExt cx="6369276" cy="3228008"/>
              </a:xfrm>
            </p:grpSpPr>
            <p:pic>
              <p:nvPicPr>
                <p:cNvPr id="40" name="Image 25">
                  <a:extLst>
                    <a:ext uri="{FF2B5EF4-FFF2-40B4-BE49-F238E27FC236}">
                      <a16:creationId xmlns:a16="http://schemas.microsoft.com/office/drawing/2014/main" id="{5E0E2758-EC2B-C197-B940-C31B146ECC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6" t="715" r="50275" b="52582"/>
                <a:stretch/>
              </p:blipFill>
              <p:spPr bwMode="auto">
                <a:xfrm>
                  <a:off x="1558168" y="2533612"/>
                  <a:ext cx="3439896" cy="3182534"/>
                </a:xfrm>
                <a:prstGeom prst="rect">
                  <a:avLst/>
                </a:prstGeom>
                <a:noFill/>
                <a:ln>
                  <a:noFill/>
                </a:ln>
                <a:extLst>
                  <a:ext uri="{53640926-AAD7-44D8-BBD7-CCE9431645EC}">
                    <a14:shadowObscured xmlns:a14="http://schemas.microsoft.com/office/drawing/2010/main"/>
                  </a:ext>
                </a:extLst>
              </p:spPr>
            </p:pic>
            <p:sp>
              <p:nvSpPr>
                <p:cNvPr id="41" name="CasellaDiTesto 40">
                  <a:extLst>
                    <a:ext uri="{FF2B5EF4-FFF2-40B4-BE49-F238E27FC236}">
                      <a16:creationId xmlns:a16="http://schemas.microsoft.com/office/drawing/2014/main" id="{50A0744D-CC0E-DCF3-4166-1442D7956106}"/>
                    </a:ext>
                  </a:extLst>
                </p:cNvPr>
                <p:cNvSpPr txBox="1"/>
                <p:nvPr/>
              </p:nvSpPr>
              <p:spPr>
                <a:xfrm>
                  <a:off x="4487546" y="4028937"/>
                  <a:ext cx="3439898" cy="1732683"/>
                </a:xfrm>
                <a:prstGeom prst="rect">
                  <a:avLst/>
                </a:prstGeom>
                <a:noFill/>
              </p:spPr>
              <p:txBody>
                <a:bodyPr wrap="square" rtlCol="0">
                  <a:spAutoFit/>
                </a:bodyPr>
                <a:lstStyle/>
                <a:p>
                  <a:pPr marL="810260" algn="ctr">
                    <a:spcAft>
                      <a:spcPts val="1000"/>
                    </a:spcAft>
                  </a:pPr>
                  <a:r>
                    <a:rPr lang="en-US" sz="1600" i="1" dirty="0"/>
                    <a:t>Blood concentration of  Au </a:t>
                  </a:r>
                  <a:r>
                    <a:rPr lang="fr-FR" sz="1600" i="1" dirty="0"/>
                    <a:t>NCs</a:t>
                  </a:r>
                </a:p>
                <a:p>
                  <a:pPr marL="810260" algn="ctr">
                    <a:spcAft>
                      <a:spcPts val="1000"/>
                    </a:spcAft>
                  </a:pPr>
                  <a:r>
                    <a:rPr lang="fr-FR" sz="1600" i="1" dirty="0"/>
                    <a:t>(Zhang et Al., Scientific Reports – 2015)</a:t>
                  </a:r>
                  <a:endParaRPr lang="it-IT" sz="1600" i="1" dirty="0"/>
                </a:p>
              </p:txBody>
            </p:sp>
          </p:grpSp>
          <p:pic>
            <p:nvPicPr>
              <p:cNvPr id="39" name="Immagine 38">
                <a:extLst>
                  <a:ext uri="{FF2B5EF4-FFF2-40B4-BE49-F238E27FC236}">
                    <a16:creationId xmlns:a16="http://schemas.microsoft.com/office/drawing/2014/main" id="{AEE25283-44C1-487C-798E-6A3B98B77AB4}"/>
                  </a:ext>
                </a:extLst>
              </p:cNvPr>
              <p:cNvPicPr>
                <a:picLocks noChangeAspect="1"/>
              </p:cNvPicPr>
              <p:nvPr/>
            </p:nvPicPr>
            <p:blipFill rotWithShape="1">
              <a:blip r:embed="rId5"/>
              <a:srcRect b="69983"/>
              <a:stretch/>
            </p:blipFill>
            <p:spPr>
              <a:xfrm>
                <a:off x="7094703" y="3293878"/>
                <a:ext cx="2736970" cy="1602826"/>
              </a:xfrm>
              <a:prstGeom prst="rect">
                <a:avLst/>
              </a:prstGeom>
            </p:spPr>
          </p:pic>
        </p:grpSp>
        <p:sp>
          <p:nvSpPr>
            <p:cNvPr id="36" name="Rettangolo 35">
              <a:extLst>
                <a:ext uri="{FF2B5EF4-FFF2-40B4-BE49-F238E27FC236}">
                  <a16:creationId xmlns:a16="http://schemas.microsoft.com/office/drawing/2014/main" id="{FDDB1708-FCFC-04FB-6AC2-EAEA4C0EC327}"/>
                </a:ext>
              </a:extLst>
            </p:cNvPr>
            <p:cNvSpPr/>
            <p:nvPr/>
          </p:nvSpPr>
          <p:spPr>
            <a:xfrm>
              <a:off x="6894647" y="4019537"/>
              <a:ext cx="204194" cy="1902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43" name="Rettangolo 42">
            <a:extLst>
              <a:ext uri="{FF2B5EF4-FFF2-40B4-BE49-F238E27FC236}">
                <a16:creationId xmlns:a16="http://schemas.microsoft.com/office/drawing/2014/main" id="{C4703AC7-2028-0CCF-E8F8-70F7251F15CD}"/>
              </a:ext>
            </a:extLst>
          </p:cNvPr>
          <p:cNvSpPr/>
          <p:nvPr/>
        </p:nvSpPr>
        <p:spPr>
          <a:xfrm>
            <a:off x="96235" y="6356443"/>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3</a:t>
            </a:r>
          </a:p>
        </p:txBody>
      </p:sp>
    </p:spTree>
    <p:extLst>
      <p:ext uri="{BB962C8B-B14F-4D97-AF65-F5344CB8AC3E}">
        <p14:creationId xmlns:p14="http://schemas.microsoft.com/office/powerpoint/2010/main" val="8522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559D1CA-2C1A-E075-35DB-815BF1B45084}"/>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AA521928-3556-4641-7429-A5473B3BA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31224889-1854-AAB4-804E-7734665AB2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D8006F18-E57B-F64D-3B00-630F68B0777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E583C3CD-A43B-6293-3C6D-B7B9FFD3DE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020B08FA-C2C3-A033-248B-6D2903921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3D55B773-FAD9-3AD2-CDD0-7A16A917CD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66A7666C-D9F5-3DED-C0E2-940972E245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98F3EEA8-8435-E1DC-F560-1C40096F93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A2B48E0E-F197-6E23-B144-B6CAB9429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CEC3A37C-C442-A373-655B-AD1C697D4D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CF71B117-DB98-82A6-41F0-C7F9855CB1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F61E1234-3A7E-1B9C-37F8-01C1C51D7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itolo 1">
            <a:extLst>
              <a:ext uri="{FF2B5EF4-FFF2-40B4-BE49-F238E27FC236}">
                <a16:creationId xmlns:a16="http://schemas.microsoft.com/office/drawing/2014/main" id="{3AC716FD-9D15-946F-166A-8D345EF51173}"/>
              </a:ext>
            </a:extLst>
          </p:cNvPr>
          <p:cNvSpPr txBox="1">
            <a:spLocks/>
          </p:cNvSpPr>
          <p:nvPr/>
        </p:nvSpPr>
        <p:spPr>
          <a:xfrm>
            <a:off x="1156956" y="147752"/>
            <a:ext cx="10008421" cy="923330"/>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5400"/>
            </a:lvl1pPr>
          </a:lstStyle>
          <a:p>
            <a:r>
              <a:rPr lang="en-US" dirty="0"/>
              <a:t>Au NCs: Quantum luminescence</a:t>
            </a:r>
          </a:p>
        </p:txBody>
      </p:sp>
      <p:pic>
        <p:nvPicPr>
          <p:cNvPr id="40" name="Immagine 39">
            <a:extLst>
              <a:ext uri="{FF2B5EF4-FFF2-40B4-BE49-F238E27FC236}">
                <a16:creationId xmlns:a16="http://schemas.microsoft.com/office/drawing/2014/main" id="{E7F07C9E-B418-C895-B4AB-77DC119201D7}"/>
              </a:ext>
            </a:extLst>
          </p:cNvPr>
          <p:cNvPicPr>
            <a:picLocks noChangeAspect="1"/>
          </p:cNvPicPr>
          <p:nvPr/>
        </p:nvPicPr>
        <p:blipFill>
          <a:blip r:embed="rId2"/>
          <a:stretch>
            <a:fillRect/>
          </a:stretch>
        </p:blipFill>
        <p:spPr>
          <a:xfrm>
            <a:off x="3631404" y="1427074"/>
            <a:ext cx="5499100" cy="1816100"/>
          </a:xfrm>
          <a:prstGeom prst="rect">
            <a:avLst/>
          </a:prstGeom>
        </p:spPr>
      </p:pic>
      <p:pic>
        <p:nvPicPr>
          <p:cNvPr id="41" name="Immagine 40">
            <a:extLst>
              <a:ext uri="{FF2B5EF4-FFF2-40B4-BE49-F238E27FC236}">
                <a16:creationId xmlns:a16="http://schemas.microsoft.com/office/drawing/2014/main" id="{F4F4A555-4778-8D92-7E74-EA338A21BF16}"/>
              </a:ext>
            </a:extLst>
          </p:cNvPr>
          <p:cNvPicPr>
            <a:picLocks noChangeAspect="1"/>
          </p:cNvPicPr>
          <p:nvPr/>
        </p:nvPicPr>
        <p:blipFill>
          <a:blip r:embed="rId3"/>
          <a:stretch>
            <a:fillRect/>
          </a:stretch>
        </p:blipFill>
        <p:spPr>
          <a:xfrm>
            <a:off x="875158" y="3439587"/>
            <a:ext cx="4779538" cy="3067464"/>
          </a:xfrm>
          <a:prstGeom prst="rect">
            <a:avLst/>
          </a:prstGeom>
        </p:spPr>
      </p:pic>
      <p:sp>
        <p:nvSpPr>
          <p:cNvPr id="42" name="Rettangolo 41">
            <a:extLst>
              <a:ext uri="{FF2B5EF4-FFF2-40B4-BE49-F238E27FC236}">
                <a16:creationId xmlns:a16="http://schemas.microsoft.com/office/drawing/2014/main" id="{3CF444EC-9722-8E78-3C45-E8C381C85B77}"/>
              </a:ext>
            </a:extLst>
          </p:cNvPr>
          <p:cNvSpPr/>
          <p:nvPr/>
        </p:nvSpPr>
        <p:spPr>
          <a:xfrm>
            <a:off x="6270487" y="3429000"/>
            <a:ext cx="4621394" cy="306516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nvGrpSpPr>
          <p:cNvPr id="43" name="Gruppo 48">
            <a:extLst>
              <a:ext uri="{FF2B5EF4-FFF2-40B4-BE49-F238E27FC236}">
                <a16:creationId xmlns:a16="http://schemas.microsoft.com/office/drawing/2014/main" id="{76898827-941C-8E5D-6C99-761B5255A3E2}"/>
              </a:ext>
            </a:extLst>
          </p:cNvPr>
          <p:cNvGrpSpPr/>
          <p:nvPr/>
        </p:nvGrpSpPr>
        <p:grpSpPr>
          <a:xfrm>
            <a:off x="7833618" y="3591746"/>
            <a:ext cx="1383888" cy="2155514"/>
            <a:chOff x="2721819" y="1057609"/>
            <a:chExt cx="1636788" cy="2549425"/>
          </a:xfrm>
        </p:grpSpPr>
        <p:grpSp>
          <p:nvGrpSpPr>
            <p:cNvPr id="44" name="Gruppo 46">
              <a:extLst>
                <a:ext uri="{FF2B5EF4-FFF2-40B4-BE49-F238E27FC236}">
                  <a16:creationId xmlns:a16="http://schemas.microsoft.com/office/drawing/2014/main" id="{01C5D2C7-8783-081C-C023-FFC8C829F14E}"/>
                </a:ext>
              </a:extLst>
            </p:cNvPr>
            <p:cNvGrpSpPr/>
            <p:nvPr/>
          </p:nvGrpSpPr>
          <p:grpSpPr>
            <a:xfrm>
              <a:off x="2721819" y="1057609"/>
              <a:ext cx="1636788" cy="2549425"/>
              <a:chOff x="2721819" y="1057609"/>
              <a:chExt cx="1636788" cy="2549425"/>
            </a:xfrm>
          </p:grpSpPr>
          <p:pic>
            <p:nvPicPr>
              <p:cNvPr id="46" name="Immagine 43">
                <a:extLst>
                  <a:ext uri="{FF2B5EF4-FFF2-40B4-BE49-F238E27FC236}">
                    <a16:creationId xmlns:a16="http://schemas.microsoft.com/office/drawing/2014/main" id="{640C5257-BDB5-BA60-1220-30FC45724330}"/>
                  </a:ext>
                </a:extLst>
              </p:cNvPr>
              <p:cNvPicPr>
                <a:picLocks noChangeAspect="1"/>
              </p:cNvPicPr>
              <p:nvPr/>
            </p:nvPicPr>
            <p:blipFill rotWithShape="1">
              <a:blip r:embed="rId4"/>
              <a:srcRect l="73959" r="-470" b="11106"/>
              <a:stretch/>
            </p:blipFill>
            <p:spPr>
              <a:xfrm>
                <a:off x="2721819" y="1057609"/>
                <a:ext cx="1625730" cy="2549425"/>
              </a:xfrm>
              <a:prstGeom prst="rect">
                <a:avLst/>
              </a:prstGeom>
            </p:spPr>
          </p:pic>
          <p:sp>
            <p:nvSpPr>
              <p:cNvPr id="47" name="Rettangolo 10">
                <a:extLst>
                  <a:ext uri="{FF2B5EF4-FFF2-40B4-BE49-F238E27FC236}">
                    <a16:creationId xmlns:a16="http://schemas.microsoft.com/office/drawing/2014/main" id="{42D9C977-68FB-654A-16F8-9E6B243BF947}"/>
                  </a:ext>
                </a:extLst>
              </p:cNvPr>
              <p:cNvSpPr/>
              <p:nvPr/>
            </p:nvSpPr>
            <p:spPr>
              <a:xfrm>
                <a:off x="3972817" y="3229930"/>
                <a:ext cx="385790"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45" name="CasellaDiTesto 18">
              <a:extLst>
                <a:ext uri="{FF2B5EF4-FFF2-40B4-BE49-F238E27FC236}">
                  <a16:creationId xmlns:a16="http://schemas.microsoft.com/office/drawing/2014/main" id="{8D19033F-35BC-45A6-A086-D5D04740404B}"/>
                </a:ext>
              </a:extLst>
            </p:cNvPr>
            <p:cNvSpPr txBox="1"/>
            <p:nvPr/>
          </p:nvSpPr>
          <p:spPr>
            <a:xfrm>
              <a:off x="3146826" y="1147694"/>
              <a:ext cx="965415" cy="436826"/>
            </a:xfrm>
            <a:prstGeom prst="rect">
              <a:avLst/>
            </a:prstGeom>
            <a:noFill/>
          </p:spPr>
          <p:txBody>
            <a:bodyPr wrap="none" rtlCol="0">
              <a:spAutoFit/>
            </a:bodyPr>
            <a:lstStyle/>
            <a:p>
              <a:r>
                <a:rPr lang="en-US" dirty="0"/>
                <a:t>(Shell)</a:t>
              </a:r>
            </a:p>
          </p:txBody>
        </p:sp>
      </p:grpSp>
      <p:grpSp>
        <p:nvGrpSpPr>
          <p:cNvPr id="48" name="Gruppo 50">
            <a:extLst>
              <a:ext uri="{FF2B5EF4-FFF2-40B4-BE49-F238E27FC236}">
                <a16:creationId xmlns:a16="http://schemas.microsoft.com/office/drawing/2014/main" id="{A303A31C-D1D9-0895-95AA-C1B9C6F88002}"/>
              </a:ext>
            </a:extLst>
          </p:cNvPr>
          <p:cNvGrpSpPr/>
          <p:nvPr/>
        </p:nvGrpSpPr>
        <p:grpSpPr>
          <a:xfrm>
            <a:off x="5349692" y="3401316"/>
            <a:ext cx="5506761" cy="3025038"/>
            <a:chOff x="-121530" y="840983"/>
            <a:chExt cx="6513101" cy="3577852"/>
          </a:xfrm>
        </p:grpSpPr>
        <p:sp>
          <p:nvSpPr>
            <p:cNvPr id="49" name="CasellaDiTesto 6">
              <a:extLst>
                <a:ext uri="{FF2B5EF4-FFF2-40B4-BE49-F238E27FC236}">
                  <a16:creationId xmlns:a16="http://schemas.microsoft.com/office/drawing/2014/main" id="{1351E729-B0D4-394F-D9DB-E1353E0A6CDB}"/>
                </a:ext>
              </a:extLst>
            </p:cNvPr>
            <p:cNvSpPr txBox="1"/>
            <p:nvPr/>
          </p:nvSpPr>
          <p:spPr>
            <a:xfrm>
              <a:off x="4411136" y="1938466"/>
              <a:ext cx="1080386" cy="436826"/>
            </a:xfrm>
            <a:prstGeom prst="rect">
              <a:avLst/>
            </a:prstGeom>
            <a:noFill/>
          </p:spPr>
          <p:txBody>
            <a:bodyPr wrap="none" rtlCol="0">
              <a:spAutoFit/>
            </a:bodyPr>
            <a:lstStyle/>
            <a:p>
              <a:r>
                <a:rPr lang="en-US" dirty="0"/>
                <a:t>LUMOs</a:t>
              </a:r>
            </a:p>
          </p:txBody>
        </p:sp>
        <p:sp>
          <p:nvSpPr>
            <p:cNvPr id="50" name="CasellaDiTesto 7">
              <a:extLst>
                <a:ext uri="{FF2B5EF4-FFF2-40B4-BE49-F238E27FC236}">
                  <a16:creationId xmlns:a16="http://schemas.microsoft.com/office/drawing/2014/main" id="{4F31AE94-A757-0D3C-C355-A288BAA2CE1D}"/>
                </a:ext>
              </a:extLst>
            </p:cNvPr>
            <p:cNvSpPr txBox="1"/>
            <p:nvPr/>
          </p:nvSpPr>
          <p:spPr>
            <a:xfrm>
              <a:off x="4123686" y="3263219"/>
              <a:ext cx="1158802" cy="436826"/>
            </a:xfrm>
            <a:prstGeom prst="rect">
              <a:avLst/>
            </a:prstGeom>
            <a:noFill/>
          </p:spPr>
          <p:txBody>
            <a:bodyPr wrap="none" rtlCol="0">
              <a:spAutoFit/>
            </a:bodyPr>
            <a:lstStyle/>
            <a:p>
              <a:r>
                <a:rPr lang="en-US" dirty="0"/>
                <a:t>HOMOs</a:t>
              </a:r>
            </a:p>
          </p:txBody>
        </p:sp>
        <p:sp>
          <p:nvSpPr>
            <p:cNvPr id="51" name="CasellaDiTesto 11">
              <a:extLst>
                <a:ext uri="{FF2B5EF4-FFF2-40B4-BE49-F238E27FC236}">
                  <a16:creationId xmlns:a16="http://schemas.microsoft.com/office/drawing/2014/main" id="{22B771B9-2D26-58F5-A790-8A4557B2BBF0}"/>
                </a:ext>
              </a:extLst>
            </p:cNvPr>
            <p:cNvSpPr txBox="1"/>
            <p:nvPr/>
          </p:nvSpPr>
          <p:spPr>
            <a:xfrm>
              <a:off x="5155348" y="3249047"/>
              <a:ext cx="1158727" cy="436826"/>
            </a:xfrm>
            <a:prstGeom prst="rect">
              <a:avLst/>
            </a:prstGeom>
            <a:noFill/>
          </p:spPr>
          <p:txBody>
            <a:bodyPr wrap="none" rtlCol="0">
              <a:spAutoFit/>
            </a:bodyPr>
            <a:lstStyle/>
            <a:p>
              <a:r>
                <a:rPr lang="en-US" dirty="0"/>
                <a:t>(Ligand)</a:t>
              </a:r>
            </a:p>
          </p:txBody>
        </p:sp>
        <p:sp>
          <p:nvSpPr>
            <p:cNvPr id="52" name="CasellaDiTesto 12">
              <a:extLst>
                <a:ext uri="{FF2B5EF4-FFF2-40B4-BE49-F238E27FC236}">
                  <a16:creationId xmlns:a16="http://schemas.microsoft.com/office/drawing/2014/main" id="{93893FA6-2F6B-7D6A-18B3-F633D880FDB7}"/>
                </a:ext>
              </a:extLst>
            </p:cNvPr>
            <p:cNvSpPr txBox="1"/>
            <p:nvPr/>
          </p:nvSpPr>
          <p:spPr>
            <a:xfrm>
              <a:off x="5349483" y="1923184"/>
              <a:ext cx="1042088" cy="436826"/>
            </a:xfrm>
            <a:prstGeom prst="rect">
              <a:avLst/>
            </a:prstGeom>
            <a:noFill/>
          </p:spPr>
          <p:txBody>
            <a:bodyPr wrap="none" rtlCol="0">
              <a:spAutoFit/>
            </a:bodyPr>
            <a:lstStyle/>
            <a:p>
              <a:r>
                <a:rPr lang="en-US" dirty="0"/>
                <a:t>(Metal)</a:t>
              </a:r>
            </a:p>
          </p:txBody>
        </p:sp>
        <p:grpSp>
          <p:nvGrpSpPr>
            <p:cNvPr id="53" name="Gruppo 49">
              <a:extLst>
                <a:ext uri="{FF2B5EF4-FFF2-40B4-BE49-F238E27FC236}">
                  <a16:creationId xmlns:a16="http://schemas.microsoft.com/office/drawing/2014/main" id="{FB0DBD9F-8E1F-0C8F-E683-2C1B61494D6E}"/>
                </a:ext>
              </a:extLst>
            </p:cNvPr>
            <p:cNvGrpSpPr/>
            <p:nvPr/>
          </p:nvGrpSpPr>
          <p:grpSpPr>
            <a:xfrm>
              <a:off x="-121530" y="840983"/>
              <a:ext cx="6470494" cy="3577852"/>
              <a:chOff x="-121530" y="840983"/>
              <a:chExt cx="6470494" cy="3577852"/>
            </a:xfrm>
          </p:grpSpPr>
          <p:sp>
            <p:nvSpPr>
              <p:cNvPr id="54" name="Zone de texte 46">
                <a:extLst>
                  <a:ext uri="{FF2B5EF4-FFF2-40B4-BE49-F238E27FC236}">
                    <a16:creationId xmlns:a16="http://schemas.microsoft.com/office/drawing/2014/main" id="{29F2F465-5F34-A457-3F76-B8046AEC5D42}"/>
                  </a:ext>
                </a:extLst>
              </p:cNvPr>
              <p:cNvSpPr txBox="1"/>
              <p:nvPr/>
            </p:nvSpPr>
            <p:spPr>
              <a:xfrm>
                <a:off x="-121530" y="3763596"/>
                <a:ext cx="6470494" cy="655239"/>
              </a:xfrm>
              <a:prstGeom prst="rect">
                <a:avLst/>
              </a:prstGeom>
              <a:noFill/>
              <a:ln>
                <a:noFill/>
              </a:ln>
              <a:effectLst/>
            </p:spPr>
            <p:txBody>
              <a:bodyPr rot="0" spcFirstLastPara="0" vert="horz" wrap="square" lIns="0" tIns="0" rIns="0" bIns="0" numCol="1" spcCol="0" rtlCol="0" fromWordArt="0" anchor="t" anchorCtr="0" forceAA="0" compatLnSpc="1">
                <a:prstTxWarp prst="textNoShape">
                  <a:avLst/>
                </a:prstTxWarp>
                <a:spAutoFit/>
              </a:bodyPr>
              <a:lstStyle/>
              <a:p>
                <a:pPr marL="810260" algn="ctr"/>
                <a:r>
                  <a:rPr lang="en-US" i="1" dirty="0"/>
                  <a:t>Diagram of energy levels of  NCs.</a:t>
                </a:r>
              </a:p>
              <a:p>
                <a:pPr marL="810260" algn="ctr"/>
                <a:r>
                  <a:rPr lang="en-US" i="1" dirty="0"/>
                  <a:t>(Kevin G. </a:t>
                </a:r>
                <a:r>
                  <a:rPr lang="en-US" i="1" dirty="0" err="1"/>
                  <a:t>Stamplecoskie</a:t>
                </a:r>
                <a:r>
                  <a:rPr lang="en-US" i="1" dirty="0"/>
                  <a:t> et al.- 2013)</a:t>
                </a:r>
              </a:p>
            </p:txBody>
          </p:sp>
          <p:grpSp>
            <p:nvGrpSpPr>
              <p:cNvPr id="55" name="Gruppo 47">
                <a:extLst>
                  <a:ext uri="{FF2B5EF4-FFF2-40B4-BE49-F238E27FC236}">
                    <a16:creationId xmlns:a16="http://schemas.microsoft.com/office/drawing/2014/main" id="{B315883E-B96D-8B08-8FE0-8AFA6DF57302}"/>
                  </a:ext>
                </a:extLst>
              </p:cNvPr>
              <p:cNvGrpSpPr/>
              <p:nvPr/>
            </p:nvGrpSpPr>
            <p:grpSpPr>
              <a:xfrm>
                <a:off x="1098191" y="840983"/>
                <a:ext cx="1607060" cy="2765295"/>
                <a:chOff x="1098191" y="840983"/>
                <a:chExt cx="1607060" cy="2765295"/>
              </a:xfrm>
            </p:grpSpPr>
            <p:pic>
              <p:nvPicPr>
                <p:cNvPr id="56" name="Immagine 9">
                  <a:extLst>
                    <a:ext uri="{FF2B5EF4-FFF2-40B4-BE49-F238E27FC236}">
                      <a16:creationId xmlns:a16="http://schemas.microsoft.com/office/drawing/2014/main" id="{8AD01C79-3A20-B9E4-33A0-5ECDAC6F9E09}"/>
                    </a:ext>
                  </a:extLst>
                </p:cNvPr>
                <p:cNvPicPr>
                  <a:picLocks noChangeAspect="1"/>
                </p:cNvPicPr>
                <p:nvPr/>
              </p:nvPicPr>
              <p:blipFill rotWithShape="1">
                <a:blip r:embed="rId4"/>
                <a:srcRect l="47302" r="26491" b="11106"/>
                <a:stretch/>
              </p:blipFill>
              <p:spPr>
                <a:xfrm>
                  <a:off x="1098191" y="1056853"/>
                  <a:ext cx="1607060" cy="2549425"/>
                </a:xfrm>
                <a:prstGeom prst="rect">
                  <a:avLst/>
                </a:prstGeom>
              </p:spPr>
            </p:pic>
            <p:sp>
              <p:nvSpPr>
                <p:cNvPr id="57" name="CasellaDiTesto 19">
                  <a:extLst>
                    <a:ext uri="{FF2B5EF4-FFF2-40B4-BE49-F238E27FC236}">
                      <a16:creationId xmlns:a16="http://schemas.microsoft.com/office/drawing/2014/main" id="{17DE30A0-BC3A-C665-D61C-CC743D7A2CC7}"/>
                    </a:ext>
                  </a:extLst>
                </p:cNvPr>
                <p:cNvSpPr txBox="1"/>
                <p:nvPr/>
              </p:nvSpPr>
              <p:spPr>
                <a:xfrm>
                  <a:off x="1527076" y="840983"/>
                  <a:ext cx="948428" cy="436826"/>
                </a:xfrm>
                <a:prstGeom prst="rect">
                  <a:avLst/>
                </a:prstGeom>
                <a:noFill/>
              </p:spPr>
              <p:txBody>
                <a:bodyPr wrap="none" rtlCol="0">
                  <a:spAutoFit/>
                </a:bodyPr>
                <a:lstStyle/>
                <a:p>
                  <a:r>
                    <a:rPr lang="en-US" dirty="0"/>
                    <a:t>(Core)</a:t>
                  </a:r>
                </a:p>
              </p:txBody>
            </p:sp>
          </p:grpSp>
        </p:grpSp>
      </p:grpSp>
      <p:sp>
        <p:nvSpPr>
          <p:cNvPr id="58" name="CasellaDiTesto 20">
            <a:extLst>
              <a:ext uri="{FF2B5EF4-FFF2-40B4-BE49-F238E27FC236}">
                <a16:creationId xmlns:a16="http://schemas.microsoft.com/office/drawing/2014/main" id="{1AA0C23F-D43F-03B6-2523-4EFA174187F9}"/>
              </a:ext>
            </a:extLst>
          </p:cNvPr>
          <p:cNvSpPr txBox="1"/>
          <p:nvPr/>
        </p:nvSpPr>
        <p:spPr>
          <a:xfrm>
            <a:off x="8469341" y="4672108"/>
            <a:ext cx="1108673" cy="646331"/>
          </a:xfrm>
          <a:prstGeom prst="rect">
            <a:avLst/>
          </a:prstGeom>
          <a:noFill/>
        </p:spPr>
        <p:txBody>
          <a:bodyPr wrap="square" rtlCol="0">
            <a:spAutoFit/>
          </a:bodyPr>
          <a:lstStyle/>
          <a:p>
            <a:r>
              <a:rPr lang="en-US" dirty="0"/>
              <a:t>Red NCs</a:t>
            </a:r>
          </a:p>
          <a:p>
            <a:r>
              <a:rPr lang="en-US" dirty="0"/>
              <a:t>IR NCs </a:t>
            </a:r>
          </a:p>
        </p:txBody>
      </p:sp>
      <p:sp>
        <p:nvSpPr>
          <p:cNvPr id="59" name="CasellaDiTesto 22">
            <a:extLst>
              <a:ext uri="{FF2B5EF4-FFF2-40B4-BE49-F238E27FC236}">
                <a16:creationId xmlns:a16="http://schemas.microsoft.com/office/drawing/2014/main" id="{DA84BDA7-55C3-39F8-C019-0613C81123BF}"/>
              </a:ext>
            </a:extLst>
          </p:cNvPr>
          <p:cNvSpPr txBox="1"/>
          <p:nvPr/>
        </p:nvSpPr>
        <p:spPr>
          <a:xfrm>
            <a:off x="7296933" y="4567985"/>
            <a:ext cx="1108673" cy="369332"/>
          </a:xfrm>
          <a:prstGeom prst="rect">
            <a:avLst/>
          </a:prstGeom>
          <a:noFill/>
        </p:spPr>
        <p:txBody>
          <a:bodyPr wrap="square" rtlCol="0">
            <a:spAutoFit/>
          </a:bodyPr>
          <a:lstStyle/>
          <a:p>
            <a:r>
              <a:rPr lang="en-US" dirty="0"/>
              <a:t>Blue NCs</a:t>
            </a:r>
          </a:p>
        </p:txBody>
      </p:sp>
      <p:sp>
        <p:nvSpPr>
          <p:cNvPr id="60" name="CasellaDiTesto 8">
            <a:extLst>
              <a:ext uri="{FF2B5EF4-FFF2-40B4-BE49-F238E27FC236}">
                <a16:creationId xmlns:a16="http://schemas.microsoft.com/office/drawing/2014/main" id="{38582732-754A-27C9-0E07-43CB7C3A7ED7}"/>
              </a:ext>
            </a:extLst>
          </p:cNvPr>
          <p:cNvSpPr txBox="1"/>
          <p:nvPr/>
        </p:nvSpPr>
        <p:spPr>
          <a:xfrm>
            <a:off x="7286410" y="4822563"/>
            <a:ext cx="1233993" cy="369332"/>
          </a:xfrm>
          <a:prstGeom prst="rect">
            <a:avLst/>
          </a:prstGeom>
          <a:noFill/>
        </p:spPr>
        <p:txBody>
          <a:bodyPr wrap="square" rtlCol="0">
            <a:spAutoFit/>
          </a:bodyPr>
          <a:lstStyle/>
          <a:p>
            <a:r>
              <a:rPr lang="en-US" dirty="0"/>
              <a:t>(LT </a:t>
            </a:r>
            <a:r>
              <a:rPr lang="en-US" b="0" i="0" dirty="0">
                <a:effectLst/>
                <a:latin typeface="arial" panose="020B0604020202020204" pitchFamily="34" charset="0"/>
              </a:rPr>
              <a:t>≃ </a:t>
            </a:r>
            <a:r>
              <a:rPr lang="en-US" dirty="0"/>
              <a:t>1ns)</a:t>
            </a:r>
          </a:p>
        </p:txBody>
      </p:sp>
      <p:grpSp>
        <p:nvGrpSpPr>
          <p:cNvPr id="61" name="Gruppo 41">
            <a:extLst>
              <a:ext uri="{FF2B5EF4-FFF2-40B4-BE49-F238E27FC236}">
                <a16:creationId xmlns:a16="http://schemas.microsoft.com/office/drawing/2014/main" id="{3BCEFE11-82B1-9BC2-7C04-813DF894A4B4}"/>
              </a:ext>
            </a:extLst>
          </p:cNvPr>
          <p:cNvGrpSpPr/>
          <p:nvPr/>
        </p:nvGrpSpPr>
        <p:grpSpPr>
          <a:xfrm>
            <a:off x="9353173" y="4669502"/>
            <a:ext cx="1457771" cy="653469"/>
            <a:chOff x="4280469" y="2478164"/>
            <a:chExt cx="1724174" cy="772889"/>
          </a:xfrm>
        </p:grpSpPr>
        <p:sp>
          <p:nvSpPr>
            <p:cNvPr id="62" name="CasellaDiTesto 15">
              <a:extLst>
                <a:ext uri="{FF2B5EF4-FFF2-40B4-BE49-F238E27FC236}">
                  <a16:creationId xmlns:a16="http://schemas.microsoft.com/office/drawing/2014/main" id="{40AA2C81-62E8-3ABF-F32A-5EA011B8688B}"/>
                </a:ext>
              </a:extLst>
            </p:cNvPr>
            <p:cNvSpPr txBox="1"/>
            <p:nvPr/>
          </p:nvSpPr>
          <p:spPr>
            <a:xfrm>
              <a:off x="4280469" y="2478164"/>
              <a:ext cx="1724174" cy="436826"/>
            </a:xfrm>
            <a:prstGeom prst="rect">
              <a:avLst/>
            </a:prstGeom>
            <a:noFill/>
          </p:spPr>
          <p:txBody>
            <a:bodyPr wrap="none" rtlCol="0">
              <a:spAutoFit/>
            </a:bodyPr>
            <a:lstStyle/>
            <a:p>
              <a:r>
                <a:rPr lang="en-US" dirty="0"/>
                <a:t>(LT </a:t>
              </a:r>
              <a:r>
                <a:rPr lang="en-US" b="0" i="0" dirty="0">
                  <a:effectLst/>
                  <a:latin typeface="arial" panose="020B0604020202020204" pitchFamily="34" charset="0"/>
                </a:rPr>
                <a:t>≃ 0.1 µs)</a:t>
              </a:r>
              <a:endParaRPr lang="en-US" dirty="0"/>
            </a:p>
          </p:txBody>
        </p:sp>
        <p:sp>
          <p:nvSpPr>
            <p:cNvPr id="63" name="CasellaDiTesto 25">
              <a:extLst>
                <a:ext uri="{FF2B5EF4-FFF2-40B4-BE49-F238E27FC236}">
                  <a16:creationId xmlns:a16="http://schemas.microsoft.com/office/drawing/2014/main" id="{127FA3A2-4A38-45F4-1CBC-C52BE3B9D70B}"/>
                </a:ext>
              </a:extLst>
            </p:cNvPr>
            <p:cNvSpPr txBox="1"/>
            <p:nvPr/>
          </p:nvSpPr>
          <p:spPr>
            <a:xfrm>
              <a:off x="4283882" y="2814227"/>
              <a:ext cx="1496661" cy="436826"/>
            </a:xfrm>
            <a:prstGeom prst="rect">
              <a:avLst/>
            </a:prstGeom>
            <a:noFill/>
          </p:spPr>
          <p:txBody>
            <a:bodyPr wrap="none" rtlCol="0">
              <a:spAutoFit/>
            </a:bodyPr>
            <a:lstStyle/>
            <a:p>
              <a:r>
                <a:rPr lang="en-US" dirty="0"/>
                <a:t>(LT </a:t>
              </a:r>
              <a:r>
                <a:rPr lang="en-US" b="0" i="0" dirty="0">
                  <a:effectLst/>
                  <a:latin typeface="arial" panose="020B0604020202020204" pitchFamily="34" charset="0"/>
                </a:rPr>
                <a:t>≃ 1 µs)</a:t>
              </a:r>
              <a:endParaRPr lang="en-US" dirty="0"/>
            </a:p>
          </p:txBody>
        </p:sp>
      </p:grpSp>
      <p:sp>
        <p:nvSpPr>
          <p:cNvPr id="320" name="Rettangolo 319">
            <a:extLst>
              <a:ext uri="{FF2B5EF4-FFF2-40B4-BE49-F238E27FC236}">
                <a16:creationId xmlns:a16="http://schemas.microsoft.com/office/drawing/2014/main" id="{BAC9D2E1-85F4-2604-B083-B6174F824752}"/>
              </a:ext>
            </a:extLst>
          </p:cNvPr>
          <p:cNvSpPr/>
          <p:nvPr/>
        </p:nvSpPr>
        <p:spPr>
          <a:xfrm>
            <a:off x="11643360" y="6400722"/>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4</a:t>
            </a:r>
          </a:p>
        </p:txBody>
      </p:sp>
    </p:spTree>
    <p:extLst>
      <p:ext uri="{BB962C8B-B14F-4D97-AF65-F5344CB8AC3E}">
        <p14:creationId xmlns:p14="http://schemas.microsoft.com/office/powerpoint/2010/main" val="329556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8" grpId="0"/>
      <p:bldP spid="59" grpId="0"/>
      <p:bldP spid="6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7F5FAC0-6254-72D6-B0F0-C84373B73FE3}"/>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8E80F1EC-7FD1-1A40-4174-2F4BF8B9C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E42D1752-85A8-803B-B433-CDBB71ECAB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6A9DF0D6-BC63-E7BB-D3B6-1FDF26AA41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64FB8B29-0B8E-447E-0367-2CC87D4523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4BEA9A91-2172-4D87-4339-11A818526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F3D7DDD6-5336-D25C-6407-702F9E694A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DFFE80CB-FFE1-93F7-B29B-BD3E335A4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E0F523BC-B78B-A1E2-7F1D-40B12232FC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F9BBFFF1-2499-80F0-0F74-724014AC31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9A3212DB-7FA5-9C83-ABE0-3BC819B27F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2061F4F3-1156-89EB-C3F6-FF839734A7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2AABC7AA-E0A5-1831-7447-B1D51435A5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olo 1">
            <a:extLst>
              <a:ext uri="{FF2B5EF4-FFF2-40B4-BE49-F238E27FC236}">
                <a16:creationId xmlns:a16="http://schemas.microsoft.com/office/drawing/2014/main" id="{E5FEBD5E-45B2-73AA-18AE-D0B436726BAB}"/>
              </a:ext>
            </a:extLst>
          </p:cNvPr>
          <p:cNvSpPr txBox="1">
            <a:spLocks/>
          </p:cNvSpPr>
          <p:nvPr/>
        </p:nvSpPr>
        <p:spPr>
          <a:xfrm>
            <a:off x="233270" y="231556"/>
            <a:ext cx="5852711" cy="923330"/>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7200"/>
            </a:lvl1pPr>
          </a:lstStyle>
          <a:p>
            <a:r>
              <a:rPr lang="en-AU" sz="5400" dirty="0"/>
              <a:t>Au NCs: Synthesis</a:t>
            </a:r>
          </a:p>
        </p:txBody>
      </p:sp>
      <p:sp>
        <p:nvSpPr>
          <p:cNvPr id="3" name="CasellaDiTesto 2">
            <a:extLst>
              <a:ext uri="{FF2B5EF4-FFF2-40B4-BE49-F238E27FC236}">
                <a16:creationId xmlns:a16="http://schemas.microsoft.com/office/drawing/2014/main" id="{3ED67D3E-EBD5-5C58-E4DF-3A72692827A7}"/>
              </a:ext>
            </a:extLst>
          </p:cNvPr>
          <p:cNvSpPr txBox="1"/>
          <p:nvPr/>
        </p:nvSpPr>
        <p:spPr>
          <a:xfrm>
            <a:off x="1012109" y="4416100"/>
            <a:ext cx="184731" cy="369332"/>
          </a:xfrm>
          <a:prstGeom prst="rect">
            <a:avLst/>
          </a:prstGeom>
          <a:noFill/>
        </p:spPr>
        <p:txBody>
          <a:bodyPr wrap="none" rtlCol="0">
            <a:spAutoFit/>
          </a:bodyPr>
          <a:lstStyle/>
          <a:p>
            <a:endParaRPr lang="it-IT" dirty="0"/>
          </a:p>
        </p:txBody>
      </p:sp>
      <p:sp>
        <p:nvSpPr>
          <p:cNvPr id="4" name="CasellaDiTesto 3">
            <a:extLst>
              <a:ext uri="{FF2B5EF4-FFF2-40B4-BE49-F238E27FC236}">
                <a16:creationId xmlns:a16="http://schemas.microsoft.com/office/drawing/2014/main" id="{365DEBD2-34CB-878F-6C75-53A71757138E}"/>
              </a:ext>
            </a:extLst>
          </p:cNvPr>
          <p:cNvSpPr txBox="1"/>
          <p:nvPr/>
        </p:nvSpPr>
        <p:spPr>
          <a:xfrm>
            <a:off x="1466697" y="4361549"/>
            <a:ext cx="184731" cy="369332"/>
          </a:xfrm>
          <a:prstGeom prst="rect">
            <a:avLst/>
          </a:prstGeom>
          <a:noFill/>
        </p:spPr>
        <p:txBody>
          <a:bodyPr wrap="none" rtlCol="0">
            <a:spAutoFit/>
          </a:bodyPr>
          <a:lstStyle/>
          <a:p>
            <a:endParaRPr lang="it-IT" dirty="0"/>
          </a:p>
        </p:txBody>
      </p:sp>
      <p:grpSp>
        <p:nvGrpSpPr>
          <p:cNvPr id="5" name="Gruppo 4">
            <a:extLst>
              <a:ext uri="{FF2B5EF4-FFF2-40B4-BE49-F238E27FC236}">
                <a16:creationId xmlns:a16="http://schemas.microsoft.com/office/drawing/2014/main" id="{A62CE891-461A-E3B8-57F9-DA116E2ED967}"/>
              </a:ext>
            </a:extLst>
          </p:cNvPr>
          <p:cNvGrpSpPr/>
          <p:nvPr/>
        </p:nvGrpSpPr>
        <p:grpSpPr>
          <a:xfrm>
            <a:off x="454323" y="3298911"/>
            <a:ext cx="4001035" cy="3505488"/>
            <a:chOff x="81872" y="1659078"/>
            <a:chExt cx="5725984" cy="5016791"/>
          </a:xfrm>
        </p:grpSpPr>
        <p:sp>
          <p:nvSpPr>
            <p:cNvPr id="6" name="CasellaDiTesto 5">
              <a:extLst>
                <a:ext uri="{FF2B5EF4-FFF2-40B4-BE49-F238E27FC236}">
                  <a16:creationId xmlns:a16="http://schemas.microsoft.com/office/drawing/2014/main" id="{D00C2C17-9199-2B8F-A2CE-5AF38E15D36F}"/>
                </a:ext>
              </a:extLst>
            </p:cNvPr>
            <p:cNvSpPr txBox="1"/>
            <p:nvPr/>
          </p:nvSpPr>
          <p:spPr>
            <a:xfrm>
              <a:off x="1194592" y="5838983"/>
              <a:ext cx="2464934" cy="836886"/>
            </a:xfrm>
            <a:prstGeom prst="rect">
              <a:avLst/>
            </a:prstGeom>
            <a:noFill/>
            <a:ln w="28575">
              <a:solidFill>
                <a:schemeClr val="tx1"/>
              </a:solidFill>
            </a:ln>
          </p:spPr>
          <p:txBody>
            <a:bodyPr wrap="square" rtlCol="0">
              <a:spAutoFit/>
            </a:bodyPr>
            <a:lstStyle/>
            <a:p>
              <a:pPr algn="ctr"/>
              <a:r>
                <a:rPr lang="en-AU" sz="3200" dirty="0">
                  <a:latin typeface="Calibri" panose="020F0502020204030204" pitchFamily="34" charset="0"/>
                  <a:cs typeface="Calibri" panose="020F0502020204030204" pitchFamily="34" charset="0"/>
                </a:rPr>
                <a:t>HR-TEM </a:t>
              </a:r>
            </a:p>
          </p:txBody>
        </p:sp>
        <p:grpSp>
          <p:nvGrpSpPr>
            <p:cNvPr id="7" name="Gruppo 6">
              <a:extLst>
                <a:ext uri="{FF2B5EF4-FFF2-40B4-BE49-F238E27FC236}">
                  <a16:creationId xmlns:a16="http://schemas.microsoft.com/office/drawing/2014/main" id="{1258839F-823F-357C-B798-3DC6EF07EB68}"/>
                </a:ext>
              </a:extLst>
            </p:cNvPr>
            <p:cNvGrpSpPr/>
            <p:nvPr/>
          </p:nvGrpSpPr>
          <p:grpSpPr>
            <a:xfrm>
              <a:off x="81872" y="1659078"/>
              <a:ext cx="5725984" cy="4043620"/>
              <a:chOff x="58260" y="44265"/>
              <a:chExt cx="8357329" cy="5901851"/>
            </a:xfrm>
          </p:grpSpPr>
          <p:pic>
            <p:nvPicPr>
              <p:cNvPr id="8" name="Immagine 7">
                <a:extLst>
                  <a:ext uri="{FF2B5EF4-FFF2-40B4-BE49-F238E27FC236}">
                    <a16:creationId xmlns:a16="http://schemas.microsoft.com/office/drawing/2014/main" id="{08AB6290-EABA-A8DF-3D31-2297C02CD548}"/>
                  </a:ext>
                </a:extLst>
              </p:cNvPr>
              <p:cNvPicPr/>
              <p:nvPr/>
            </p:nvPicPr>
            <p:blipFill rotWithShape="1">
              <a:blip r:embed="rId2"/>
              <a:srcRect l="10488" t="54550" r="60844" b="13109"/>
              <a:stretch/>
            </p:blipFill>
            <p:spPr bwMode="auto">
              <a:xfrm>
                <a:off x="58260" y="44265"/>
                <a:ext cx="7948182" cy="5901851"/>
              </a:xfrm>
              <a:prstGeom prst="rect">
                <a:avLst/>
              </a:prstGeom>
              <a:ln>
                <a:noFill/>
              </a:ln>
              <a:extLst>
                <a:ext uri="{53640926-AAD7-44D8-BBD7-CCE9431645EC}">
                  <a14:shadowObscured xmlns:a14="http://schemas.microsoft.com/office/drawing/2010/main"/>
                </a:ext>
              </a:extLst>
            </p:spPr>
          </p:pic>
          <p:grpSp>
            <p:nvGrpSpPr>
              <p:cNvPr id="9" name="Gruppo 8">
                <a:extLst>
                  <a:ext uri="{FF2B5EF4-FFF2-40B4-BE49-F238E27FC236}">
                    <a16:creationId xmlns:a16="http://schemas.microsoft.com/office/drawing/2014/main" id="{1CB79C9C-2D65-A8E0-8698-FA3769051211}"/>
                  </a:ext>
                </a:extLst>
              </p:cNvPr>
              <p:cNvGrpSpPr/>
              <p:nvPr/>
            </p:nvGrpSpPr>
            <p:grpSpPr>
              <a:xfrm>
                <a:off x="5983826" y="4108187"/>
                <a:ext cx="2431763" cy="1221474"/>
                <a:chOff x="5144582" y="4042231"/>
                <a:chExt cx="2431763" cy="1221474"/>
              </a:xfrm>
            </p:grpSpPr>
            <p:sp>
              <p:nvSpPr>
                <p:cNvPr id="10" name="Rettangolo 9">
                  <a:extLst>
                    <a:ext uri="{FF2B5EF4-FFF2-40B4-BE49-F238E27FC236}">
                      <a16:creationId xmlns:a16="http://schemas.microsoft.com/office/drawing/2014/main" id="{5AA1A526-21F3-CBFC-F706-E2878EADFC0C}"/>
                    </a:ext>
                  </a:extLst>
                </p:cNvPr>
                <p:cNvSpPr/>
                <p:nvPr/>
              </p:nvSpPr>
              <p:spPr>
                <a:xfrm>
                  <a:off x="5401639" y="5168289"/>
                  <a:ext cx="1497772" cy="954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1" name="CasellaDiTesto 10">
                  <a:extLst>
                    <a:ext uri="{FF2B5EF4-FFF2-40B4-BE49-F238E27FC236}">
                      <a16:creationId xmlns:a16="http://schemas.microsoft.com/office/drawing/2014/main" id="{2A388566-3939-9B9F-D482-CAF8E35FAA60}"/>
                    </a:ext>
                  </a:extLst>
                </p:cNvPr>
                <p:cNvSpPr txBox="1"/>
                <p:nvPr/>
              </p:nvSpPr>
              <p:spPr>
                <a:xfrm>
                  <a:off x="5144582" y="4042231"/>
                  <a:ext cx="2431763" cy="1221474"/>
                </a:xfrm>
                <a:prstGeom prst="rect">
                  <a:avLst/>
                </a:prstGeom>
                <a:noFill/>
              </p:spPr>
              <p:txBody>
                <a:bodyPr wrap="square" rtlCol="0">
                  <a:spAutoFit/>
                </a:bodyPr>
                <a:lstStyle/>
                <a:p>
                  <a:r>
                    <a:rPr lang="it-IT" sz="3200" dirty="0">
                      <a:solidFill>
                        <a:schemeClr val="bg1"/>
                      </a:solidFill>
                    </a:rPr>
                    <a:t>5nm</a:t>
                  </a:r>
                </a:p>
              </p:txBody>
            </p:sp>
          </p:grpSp>
        </p:grpSp>
      </p:grpSp>
      <p:grpSp>
        <p:nvGrpSpPr>
          <p:cNvPr id="12" name="Gruppo 11">
            <a:extLst>
              <a:ext uri="{FF2B5EF4-FFF2-40B4-BE49-F238E27FC236}">
                <a16:creationId xmlns:a16="http://schemas.microsoft.com/office/drawing/2014/main" id="{9AF0BA67-6529-F106-5643-0BD93B166046}"/>
              </a:ext>
            </a:extLst>
          </p:cNvPr>
          <p:cNvGrpSpPr/>
          <p:nvPr/>
        </p:nvGrpSpPr>
        <p:grpSpPr>
          <a:xfrm>
            <a:off x="3789090" y="3546264"/>
            <a:ext cx="1827097" cy="1731498"/>
            <a:chOff x="6434643" y="3610361"/>
            <a:chExt cx="2614803" cy="2477988"/>
          </a:xfrm>
        </p:grpSpPr>
        <p:grpSp>
          <p:nvGrpSpPr>
            <p:cNvPr id="13" name="Gruppo 12">
              <a:extLst>
                <a:ext uri="{FF2B5EF4-FFF2-40B4-BE49-F238E27FC236}">
                  <a16:creationId xmlns:a16="http://schemas.microsoft.com/office/drawing/2014/main" id="{05ACC9BF-DF43-CBC4-0451-6EE87ED2A10B}"/>
                </a:ext>
              </a:extLst>
            </p:cNvPr>
            <p:cNvGrpSpPr/>
            <p:nvPr/>
          </p:nvGrpSpPr>
          <p:grpSpPr>
            <a:xfrm>
              <a:off x="7216781" y="3610361"/>
              <a:ext cx="1832665" cy="2477988"/>
              <a:chOff x="7206393" y="4138960"/>
              <a:chExt cx="1297309" cy="1754118"/>
            </a:xfrm>
          </p:grpSpPr>
          <p:grpSp>
            <p:nvGrpSpPr>
              <p:cNvPr id="16" name="Gruppo 15">
                <a:extLst>
                  <a:ext uri="{FF2B5EF4-FFF2-40B4-BE49-F238E27FC236}">
                    <a16:creationId xmlns:a16="http://schemas.microsoft.com/office/drawing/2014/main" id="{490D476E-CB6D-1795-4F9C-C6E312A87CDF}"/>
                  </a:ext>
                </a:extLst>
              </p:cNvPr>
              <p:cNvGrpSpPr/>
              <p:nvPr/>
            </p:nvGrpSpPr>
            <p:grpSpPr>
              <a:xfrm>
                <a:off x="7206393" y="4138960"/>
                <a:ext cx="1271573" cy="1754118"/>
                <a:chOff x="6882043" y="3704537"/>
                <a:chExt cx="1855919" cy="2560216"/>
              </a:xfrm>
            </p:grpSpPr>
            <p:grpSp>
              <p:nvGrpSpPr>
                <p:cNvPr id="19" name="Gruppo 18">
                  <a:extLst>
                    <a:ext uri="{FF2B5EF4-FFF2-40B4-BE49-F238E27FC236}">
                      <a16:creationId xmlns:a16="http://schemas.microsoft.com/office/drawing/2014/main" id="{CC24F54F-36AF-5940-4B83-1A54F6CB13CC}"/>
                    </a:ext>
                  </a:extLst>
                </p:cNvPr>
                <p:cNvGrpSpPr/>
                <p:nvPr/>
              </p:nvGrpSpPr>
              <p:grpSpPr>
                <a:xfrm>
                  <a:off x="7041380" y="3704537"/>
                  <a:ext cx="1670304" cy="1932131"/>
                  <a:chOff x="8879680" y="1256841"/>
                  <a:chExt cx="1670304" cy="1935780"/>
                </a:xfrm>
              </p:grpSpPr>
              <p:pic>
                <p:nvPicPr>
                  <p:cNvPr id="21" name="Image 108">
                    <a:extLst>
                      <a:ext uri="{FF2B5EF4-FFF2-40B4-BE49-F238E27FC236}">
                        <a16:creationId xmlns:a16="http://schemas.microsoft.com/office/drawing/2014/main" id="{AC0ADD3F-5E4D-3C87-DFA4-3882B47D0D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9986" t="35094" r="-126" b="48908"/>
                  <a:stretch/>
                </p:blipFill>
                <p:spPr>
                  <a:xfrm>
                    <a:off x="8879680" y="1256841"/>
                    <a:ext cx="1670304" cy="1935780"/>
                  </a:xfrm>
                  <a:prstGeom prst="rect">
                    <a:avLst/>
                  </a:prstGeom>
                </p:spPr>
              </p:pic>
              <p:sp>
                <p:nvSpPr>
                  <p:cNvPr id="22" name="Ovale 21">
                    <a:extLst>
                      <a:ext uri="{FF2B5EF4-FFF2-40B4-BE49-F238E27FC236}">
                        <a16:creationId xmlns:a16="http://schemas.microsoft.com/office/drawing/2014/main" id="{9597BE20-FA40-9BA9-0B3B-6D42CACC489D}"/>
                      </a:ext>
                    </a:extLst>
                  </p:cNvPr>
                  <p:cNvSpPr/>
                  <p:nvPr/>
                </p:nvSpPr>
                <p:spPr>
                  <a:xfrm>
                    <a:off x="8965022" y="1364878"/>
                    <a:ext cx="1478279" cy="14752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sp>
              <p:nvSpPr>
                <p:cNvPr id="20" name="CasellaDiTesto 19">
                  <a:extLst>
                    <a:ext uri="{FF2B5EF4-FFF2-40B4-BE49-F238E27FC236}">
                      <a16:creationId xmlns:a16="http://schemas.microsoft.com/office/drawing/2014/main" id="{EBEDAE31-546F-3CEE-CC24-7E2658600107}"/>
                    </a:ext>
                  </a:extLst>
                </p:cNvPr>
                <p:cNvSpPr txBox="1"/>
                <p:nvPr/>
              </p:nvSpPr>
              <p:spPr>
                <a:xfrm>
                  <a:off x="6882043" y="5718654"/>
                  <a:ext cx="1855919" cy="546099"/>
                </a:xfrm>
                <a:prstGeom prst="rect">
                  <a:avLst/>
                </a:prstGeom>
                <a:noFill/>
              </p:spPr>
              <p:txBody>
                <a:bodyPr wrap="square" rtlCol="0">
                  <a:spAutoFit/>
                </a:bodyPr>
                <a:lstStyle/>
                <a:p>
                  <a:r>
                    <a:rPr lang="en-AU" dirty="0"/>
                    <a:t>Crystalline</a:t>
                  </a:r>
                </a:p>
              </p:txBody>
            </p:sp>
          </p:grpSp>
          <p:sp>
            <p:nvSpPr>
              <p:cNvPr id="17" name="Rettangolo 16">
                <a:extLst>
                  <a:ext uri="{FF2B5EF4-FFF2-40B4-BE49-F238E27FC236}">
                    <a16:creationId xmlns:a16="http://schemas.microsoft.com/office/drawing/2014/main" id="{4E603062-7711-E708-F768-2151036AC706}"/>
                  </a:ext>
                </a:extLst>
              </p:cNvPr>
              <p:cNvSpPr/>
              <p:nvPr/>
            </p:nvSpPr>
            <p:spPr>
              <a:xfrm>
                <a:off x="7985348" y="5412033"/>
                <a:ext cx="372949" cy="3132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tx1"/>
                  </a:solidFill>
                </a:endParaRPr>
              </a:p>
            </p:txBody>
          </p:sp>
          <p:sp>
            <p:nvSpPr>
              <p:cNvPr id="18" name="CasellaDiTesto 17">
                <a:extLst>
                  <a:ext uri="{FF2B5EF4-FFF2-40B4-BE49-F238E27FC236}">
                    <a16:creationId xmlns:a16="http://schemas.microsoft.com/office/drawing/2014/main" id="{75DA9E85-921C-E47E-E7A6-C1A28CF92EA2}"/>
                  </a:ext>
                </a:extLst>
              </p:cNvPr>
              <p:cNvSpPr txBox="1"/>
              <p:nvPr/>
            </p:nvSpPr>
            <p:spPr>
              <a:xfrm>
                <a:off x="7827815" y="5140290"/>
                <a:ext cx="675887" cy="358567"/>
              </a:xfrm>
              <a:prstGeom prst="rect">
                <a:avLst/>
              </a:prstGeom>
              <a:noFill/>
            </p:spPr>
            <p:txBody>
              <a:bodyPr wrap="none" rtlCol="0">
                <a:spAutoFit/>
              </a:bodyPr>
              <a:lstStyle/>
              <a:p>
                <a:r>
                  <a:rPr lang="it-IT" sz="1700" b="1" dirty="0">
                    <a:solidFill>
                      <a:schemeClr val="bg1"/>
                    </a:solidFill>
                  </a:rPr>
                  <a:t>1 nm</a:t>
                </a:r>
              </a:p>
            </p:txBody>
          </p:sp>
        </p:grpSp>
        <p:cxnSp>
          <p:nvCxnSpPr>
            <p:cNvPr id="14" name="Connettore 2 30">
              <a:extLst>
                <a:ext uri="{FF2B5EF4-FFF2-40B4-BE49-F238E27FC236}">
                  <a16:creationId xmlns:a16="http://schemas.microsoft.com/office/drawing/2014/main" id="{E0C69012-50AE-073C-1CBB-63CFAE9433E9}"/>
                </a:ext>
              </a:extLst>
            </p:cNvPr>
            <p:cNvCxnSpPr>
              <a:cxnSpLocks/>
              <a:stCxn id="15" idx="6"/>
              <a:endCxn id="22" idx="2"/>
            </p:cNvCxnSpPr>
            <p:nvPr/>
          </p:nvCxnSpPr>
          <p:spPr>
            <a:xfrm flipV="1">
              <a:off x="6999469" y="4427312"/>
              <a:ext cx="454132" cy="977164"/>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Ovale 14">
              <a:extLst>
                <a:ext uri="{FF2B5EF4-FFF2-40B4-BE49-F238E27FC236}">
                  <a16:creationId xmlns:a16="http://schemas.microsoft.com/office/drawing/2014/main" id="{77BD76F4-CE09-2BC6-33C9-522F39D1A160}"/>
                </a:ext>
              </a:extLst>
            </p:cNvPr>
            <p:cNvSpPr/>
            <p:nvPr/>
          </p:nvSpPr>
          <p:spPr>
            <a:xfrm>
              <a:off x="6434643" y="5132162"/>
              <a:ext cx="564826" cy="54462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grpSp>
      <p:grpSp>
        <p:nvGrpSpPr>
          <p:cNvPr id="23" name="Gruppo 22">
            <a:extLst>
              <a:ext uri="{FF2B5EF4-FFF2-40B4-BE49-F238E27FC236}">
                <a16:creationId xmlns:a16="http://schemas.microsoft.com/office/drawing/2014/main" id="{C8966571-AE44-33D2-8053-1FABD8DD28E6}"/>
              </a:ext>
            </a:extLst>
          </p:cNvPr>
          <p:cNvGrpSpPr/>
          <p:nvPr/>
        </p:nvGrpSpPr>
        <p:grpSpPr>
          <a:xfrm>
            <a:off x="269131" y="2936836"/>
            <a:ext cx="2437458" cy="1657169"/>
            <a:chOff x="4461406" y="2998159"/>
            <a:chExt cx="5111150" cy="3474947"/>
          </a:xfrm>
        </p:grpSpPr>
        <p:pic>
          <p:nvPicPr>
            <p:cNvPr id="24" name="Immagine 23">
              <a:extLst>
                <a:ext uri="{FF2B5EF4-FFF2-40B4-BE49-F238E27FC236}">
                  <a16:creationId xmlns:a16="http://schemas.microsoft.com/office/drawing/2014/main" id="{9BCFD15E-95CA-2544-8098-7D31ED6CA5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9738" y="3743112"/>
              <a:ext cx="3547103" cy="2729994"/>
            </a:xfrm>
            <a:prstGeom prst="rect">
              <a:avLst/>
            </a:prstGeom>
          </p:spPr>
        </p:pic>
        <p:sp>
          <p:nvSpPr>
            <p:cNvPr id="25" name="CasellaDiTesto 24">
              <a:extLst>
                <a:ext uri="{FF2B5EF4-FFF2-40B4-BE49-F238E27FC236}">
                  <a16:creationId xmlns:a16="http://schemas.microsoft.com/office/drawing/2014/main" id="{35D074EE-5E23-9ECC-EA3D-D74AC5DE7944}"/>
                </a:ext>
              </a:extLst>
            </p:cNvPr>
            <p:cNvSpPr txBox="1"/>
            <p:nvPr/>
          </p:nvSpPr>
          <p:spPr>
            <a:xfrm>
              <a:off x="4461406" y="2998159"/>
              <a:ext cx="5111150" cy="774459"/>
            </a:xfrm>
            <a:prstGeom prst="rect">
              <a:avLst/>
            </a:prstGeom>
            <a:noFill/>
          </p:spPr>
          <p:txBody>
            <a:bodyPr wrap="square" rtlCol="0">
              <a:spAutoFit/>
            </a:bodyPr>
            <a:lstStyle/>
            <a:p>
              <a:r>
                <a:rPr lang="it-IT" dirty="0"/>
                <a:t>Size ≃  2,4 ± 0,5 nm</a:t>
              </a:r>
            </a:p>
          </p:txBody>
        </p:sp>
      </p:grpSp>
      <p:grpSp>
        <p:nvGrpSpPr>
          <p:cNvPr id="26" name="Gruppo 25">
            <a:extLst>
              <a:ext uri="{FF2B5EF4-FFF2-40B4-BE49-F238E27FC236}">
                <a16:creationId xmlns:a16="http://schemas.microsoft.com/office/drawing/2014/main" id="{29103B2D-1FF1-3760-B8FA-CDC26201A48F}"/>
              </a:ext>
            </a:extLst>
          </p:cNvPr>
          <p:cNvGrpSpPr/>
          <p:nvPr/>
        </p:nvGrpSpPr>
        <p:grpSpPr>
          <a:xfrm>
            <a:off x="5059614" y="2029242"/>
            <a:ext cx="993881" cy="1055381"/>
            <a:chOff x="1769421" y="2718262"/>
            <a:chExt cx="931568" cy="910788"/>
          </a:xfrm>
        </p:grpSpPr>
        <p:grpSp>
          <p:nvGrpSpPr>
            <p:cNvPr id="27" name="Gruppo 26">
              <a:extLst>
                <a:ext uri="{FF2B5EF4-FFF2-40B4-BE49-F238E27FC236}">
                  <a16:creationId xmlns:a16="http://schemas.microsoft.com/office/drawing/2014/main" id="{2E6295C9-D84E-57AD-8D09-431BDDD95E06}"/>
                </a:ext>
              </a:extLst>
            </p:cNvPr>
            <p:cNvGrpSpPr/>
            <p:nvPr/>
          </p:nvGrpSpPr>
          <p:grpSpPr>
            <a:xfrm>
              <a:off x="1928552" y="2718262"/>
              <a:ext cx="454429" cy="548640"/>
              <a:chOff x="947651" y="2768138"/>
              <a:chExt cx="454429" cy="548640"/>
            </a:xfrm>
          </p:grpSpPr>
          <p:sp>
            <p:nvSpPr>
              <p:cNvPr id="29" name="Ovale 28">
                <a:extLst>
                  <a:ext uri="{FF2B5EF4-FFF2-40B4-BE49-F238E27FC236}">
                    <a16:creationId xmlns:a16="http://schemas.microsoft.com/office/drawing/2014/main" id="{8F7BBB54-0E8C-E7C7-523F-0B0A54523186}"/>
                  </a:ext>
                </a:extLst>
              </p:cNvPr>
              <p:cNvSpPr/>
              <p:nvPr/>
            </p:nvSpPr>
            <p:spPr>
              <a:xfrm>
                <a:off x="947651" y="2859578"/>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0" name="Ovale 29">
                <a:extLst>
                  <a:ext uri="{FF2B5EF4-FFF2-40B4-BE49-F238E27FC236}">
                    <a16:creationId xmlns:a16="http://schemas.microsoft.com/office/drawing/2014/main" id="{A39493C3-6FA6-8276-A5FC-537B8316DF66}"/>
                  </a:ext>
                </a:extLst>
              </p:cNvPr>
              <p:cNvSpPr/>
              <p:nvPr/>
            </p:nvSpPr>
            <p:spPr>
              <a:xfrm>
                <a:off x="1152698" y="2768138"/>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1" name="Ovale 30">
                <a:extLst>
                  <a:ext uri="{FF2B5EF4-FFF2-40B4-BE49-F238E27FC236}">
                    <a16:creationId xmlns:a16="http://schemas.microsoft.com/office/drawing/2014/main" id="{B85C8C5D-0E83-9C60-DB7D-429A9ACB13AD}"/>
                  </a:ext>
                </a:extLst>
              </p:cNvPr>
              <p:cNvSpPr/>
              <p:nvPr/>
            </p:nvSpPr>
            <p:spPr>
              <a:xfrm>
                <a:off x="1302327" y="2951018"/>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2" name="Ovale 31">
                <a:extLst>
                  <a:ext uri="{FF2B5EF4-FFF2-40B4-BE49-F238E27FC236}">
                    <a16:creationId xmlns:a16="http://schemas.microsoft.com/office/drawing/2014/main" id="{29C10D20-54D6-0933-A6CB-A87FC737556C}"/>
                  </a:ext>
                </a:extLst>
              </p:cNvPr>
              <p:cNvSpPr/>
              <p:nvPr/>
            </p:nvSpPr>
            <p:spPr>
              <a:xfrm>
                <a:off x="1124989" y="2951018"/>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3" name="Ovale 32">
                <a:extLst>
                  <a:ext uri="{FF2B5EF4-FFF2-40B4-BE49-F238E27FC236}">
                    <a16:creationId xmlns:a16="http://schemas.microsoft.com/office/drawing/2014/main" id="{9D9ADACC-0777-0F6E-DDB5-B4806C89EC7C}"/>
                  </a:ext>
                </a:extLst>
              </p:cNvPr>
              <p:cNvSpPr/>
              <p:nvPr/>
            </p:nvSpPr>
            <p:spPr>
              <a:xfrm>
                <a:off x="947651" y="3042458"/>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4" name="Ovale 33">
                <a:extLst>
                  <a:ext uri="{FF2B5EF4-FFF2-40B4-BE49-F238E27FC236}">
                    <a16:creationId xmlns:a16="http://schemas.microsoft.com/office/drawing/2014/main" id="{6457C2D8-C155-29B4-7414-93232556138F}"/>
                  </a:ext>
                </a:extLst>
              </p:cNvPr>
              <p:cNvSpPr/>
              <p:nvPr/>
            </p:nvSpPr>
            <p:spPr>
              <a:xfrm>
                <a:off x="1202574" y="3142211"/>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5" name="Ovale 34">
                <a:extLst>
                  <a:ext uri="{FF2B5EF4-FFF2-40B4-BE49-F238E27FC236}">
                    <a16:creationId xmlns:a16="http://schemas.microsoft.com/office/drawing/2014/main" id="{F8AE6F34-1B60-8856-2522-D94E58089319}"/>
                  </a:ext>
                </a:extLst>
              </p:cNvPr>
              <p:cNvSpPr/>
              <p:nvPr/>
            </p:nvSpPr>
            <p:spPr>
              <a:xfrm>
                <a:off x="1047404" y="3225338"/>
                <a:ext cx="99753" cy="91440"/>
              </a:xfrm>
              <a:prstGeom prst="ellipse">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grpSp>
        <p:sp>
          <p:nvSpPr>
            <p:cNvPr id="28" name="CasellaDiTesto 27">
              <a:extLst>
                <a:ext uri="{FF2B5EF4-FFF2-40B4-BE49-F238E27FC236}">
                  <a16:creationId xmlns:a16="http://schemas.microsoft.com/office/drawing/2014/main" id="{F842A54E-A486-7A7A-ADFD-435AFB330B25}"/>
                </a:ext>
              </a:extLst>
            </p:cNvPr>
            <p:cNvSpPr txBox="1"/>
            <p:nvPr/>
          </p:nvSpPr>
          <p:spPr>
            <a:xfrm>
              <a:off x="1769421" y="3310318"/>
              <a:ext cx="931568" cy="318732"/>
            </a:xfrm>
            <a:prstGeom prst="rect">
              <a:avLst/>
            </a:prstGeom>
            <a:noFill/>
            <a:ln>
              <a:noFill/>
            </a:ln>
          </p:spPr>
          <p:txBody>
            <a:bodyPr wrap="square" rtlCol="0">
              <a:spAutoFit/>
            </a:bodyPr>
            <a:lstStyle/>
            <a:p>
              <a:r>
                <a:rPr lang="fr-FR" dirty="0"/>
                <a:t>HAuCl</a:t>
              </a:r>
              <a:r>
                <a:rPr lang="fr-FR" baseline="-25000" dirty="0"/>
                <a:t>4</a:t>
              </a:r>
              <a:endParaRPr lang="en-AU" baseline="-25000" dirty="0"/>
            </a:p>
          </p:txBody>
        </p:sp>
      </p:grpSp>
      <p:sp>
        <p:nvSpPr>
          <p:cNvPr id="36" name="Croce 35">
            <a:extLst>
              <a:ext uri="{FF2B5EF4-FFF2-40B4-BE49-F238E27FC236}">
                <a16:creationId xmlns:a16="http://schemas.microsoft.com/office/drawing/2014/main" id="{C1ED31AC-08FE-9C24-41D3-5923B39C5BED}"/>
              </a:ext>
            </a:extLst>
          </p:cNvPr>
          <p:cNvSpPr/>
          <p:nvPr/>
        </p:nvSpPr>
        <p:spPr>
          <a:xfrm>
            <a:off x="4451832" y="2364992"/>
            <a:ext cx="308148" cy="349647"/>
          </a:xfrm>
          <a:prstGeom prst="plus">
            <a:avLst>
              <a:gd name="adj" fmla="val 41216"/>
            </a:avLst>
          </a:prstGeom>
          <a:solidFill>
            <a:srgbClr val="FFAA41"/>
          </a:solidFill>
          <a:ln w="19050">
            <a:noFill/>
          </a:ln>
          <a:effectLst>
            <a:glow rad="101600">
              <a:srgbClr val="FF7C00"/>
            </a:glow>
          </a:effectLst>
        </p:spPr>
        <p:txBody>
          <a:bodyPr wrap="square" rtlCol="0">
            <a:spAutoFit/>
          </a:bodyPr>
          <a:lstStyle/>
          <a:p>
            <a:pPr algn="ctr"/>
            <a:endParaRPr lang="en-AU" sz="5400">
              <a:solidFill>
                <a:schemeClr val="tx1"/>
              </a:solidFill>
            </a:endParaRPr>
          </a:p>
        </p:txBody>
      </p:sp>
      <p:sp>
        <p:nvSpPr>
          <p:cNvPr id="37" name="Freccia destra 36">
            <a:extLst>
              <a:ext uri="{FF2B5EF4-FFF2-40B4-BE49-F238E27FC236}">
                <a16:creationId xmlns:a16="http://schemas.microsoft.com/office/drawing/2014/main" id="{6BA8835B-F201-7A16-42D2-8A0A3E1787F1}"/>
              </a:ext>
            </a:extLst>
          </p:cNvPr>
          <p:cNvSpPr/>
          <p:nvPr/>
        </p:nvSpPr>
        <p:spPr>
          <a:xfrm>
            <a:off x="6367069" y="2364246"/>
            <a:ext cx="1674803" cy="476874"/>
          </a:xfrm>
          <a:prstGeom prst="rightArrow">
            <a:avLst/>
          </a:prstGeom>
          <a:solidFill>
            <a:srgbClr val="FFAA41"/>
          </a:solidFill>
          <a:ln w="19050">
            <a:noFill/>
          </a:ln>
          <a:effectLst>
            <a:glow rad="101600">
              <a:srgbClr val="FF7C00"/>
            </a:glow>
          </a:effectLst>
        </p:spPr>
        <p:txBody>
          <a:bodyPr wrap="square" rtlCol="0">
            <a:spAutoFit/>
          </a:bodyPr>
          <a:lstStyle/>
          <a:p>
            <a:pPr algn="ctr"/>
            <a:endParaRPr lang="en-AU" sz="5400" dirty="0">
              <a:solidFill>
                <a:schemeClr val="tx1"/>
              </a:solidFill>
            </a:endParaRPr>
          </a:p>
        </p:txBody>
      </p:sp>
      <p:grpSp>
        <p:nvGrpSpPr>
          <p:cNvPr id="41" name="Gruppo 40">
            <a:extLst>
              <a:ext uri="{FF2B5EF4-FFF2-40B4-BE49-F238E27FC236}">
                <a16:creationId xmlns:a16="http://schemas.microsoft.com/office/drawing/2014/main" id="{8CA4ADCF-748A-FB50-49DD-CAFDA7A2EF7F}"/>
              </a:ext>
            </a:extLst>
          </p:cNvPr>
          <p:cNvGrpSpPr/>
          <p:nvPr/>
        </p:nvGrpSpPr>
        <p:grpSpPr>
          <a:xfrm>
            <a:off x="7540003" y="734316"/>
            <a:ext cx="3013497" cy="2753104"/>
            <a:chOff x="4616216" y="2900542"/>
            <a:chExt cx="3013497" cy="2753104"/>
          </a:xfrm>
        </p:grpSpPr>
        <p:grpSp>
          <p:nvGrpSpPr>
            <p:cNvPr id="42" name="Gruppo 41">
              <a:extLst>
                <a:ext uri="{FF2B5EF4-FFF2-40B4-BE49-F238E27FC236}">
                  <a16:creationId xmlns:a16="http://schemas.microsoft.com/office/drawing/2014/main" id="{26DF208A-1BED-266D-D31D-0C9A2D8D3232}"/>
                </a:ext>
              </a:extLst>
            </p:cNvPr>
            <p:cNvGrpSpPr/>
            <p:nvPr/>
          </p:nvGrpSpPr>
          <p:grpSpPr>
            <a:xfrm>
              <a:off x="4616216" y="2900542"/>
              <a:ext cx="3013497" cy="2753104"/>
              <a:chOff x="4616216" y="2900542"/>
              <a:chExt cx="3013497" cy="2753104"/>
            </a:xfrm>
          </p:grpSpPr>
          <p:sp>
            <p:nvSpPr>
              <p:cNvPr id="45" name="CasellaDiTesto 3">
                <a:extLst>
                  <a:ext uri="{FF2B5EF4-FFF2-40B4-BE49-F238E27FC236}">
                    <a16:creationId xmlns:a16="http://schemas.microsoft.com/office/drawing/2014/main" id="{B7D61DCA-B900-E2E3-A67E-AC44BEC10872}"/>
                  </a:ext>
                </a:extLst>
              </p:cNvPr>
              <p:cNvSpPr txBox="1"/>
              <p:nvPr/>
            </p:nvSpPr>
            <p:spPr>
              <a:xfrm>
                <a:off x="5812979" y="5345869"/>
                <a:ext cx="972665" cy="307777"/>
              </a:xfrm>
              <a:prstGeom prst="rect">
                <a:avLst/>
              </a:prstGeom>
              <a:noFill/>
              <a:ln>
                <a:solidFill>
                  <a:schemeClr val="bg1"/>
                </a:solidFill>
              </a:ln>
            </p:spPr>
            <p:txBody>
              <a:bodyPr wrap="square" rtlCol="0">
                <a:spAutoFit/>
              </a:bodyPr>
              <a:lstStyle/>
              <a:p>
                <a:r>
                  <a:rPr lang="fr-FR" sz="1400" b="1" dirty="0"/>
                  <a:t>GSH NCs</a:t>
                </a:r>
              </a:p>
            </p:txBody>
          </p:sp>
          <p:sp>
            <p:nvSpPr>
              <p:cNvPr id="46" name="Saetta 45">
                <a:extLst>
                  <a:ext uri="{FF2B5EF4-FFF2-40B4-BE49-F238E27FC236}">
                    <a16:creationId xmlns:a16="http://schemas.microsoft.com/office/drawing/2014/main" id="{28F8A9C6-47A8-06FB-D542-87F7D8FAEA50}"/>
                  </a:ext>
                </a:extLst>
              </p:cNvPr>
              <p:cNvSpPr/>
              <p:nvPr/>
            </p:nvSpPr>
            <p:spPr>
              <a:xfrm>
                <a:off x="5270968" y="3404209"/>
                <a:ext cx="540996" cy="510518"/>
              </a:xfrm>
              <a:prstGeom prst="lightningBolt">
                <a:avLst/>
              </a:prstGeom>
              <a:solidFill>
                <a:srgbClr val="0070C0"/>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dirty="0">
                  <a:solidFill>
                    <a:schemeClr val="tx1"/>
                  </a:solidFill>
                </a:endParaRPr>
              </a:p>
            </p:txBody>
          </p:sp>
          <p:sp>
            <p:nvSpPr>
              <p:cNvPr id="47" name="Saetta 46">
                <a:extLst>
                  <a:ext uri="{FF2B5EF4-FFF2-40B4-BE49-F238E27FC236}">
                    <a16:creationId xmlns:a16="http://schemas.microsoft.com/office/drawing/2014/main" id="{60E89A1D-380B-426A-A9C1-2E4D2BF60D4B}"/>
                  </a:ext>
                </a:extLst>
              </p:cNvPr>
              <p:cNvSpPr/>
              <p:nvPr/>
            </p:nvSpPr>
            <p:spPr>
              <a:xfrm rot="16200000">
                <a:off x="6591961" y="3423855"/>
                <a:ext cx="587579" cy="470044"/>
              </a:xfrm>
              <a:prstGeom prst="lightningBolt">
                <a:avLst/>
              </a:prstGeom>
              <a:solidFill>
                <a:srgbClr val="EF000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b="1" dirty="0">
                  <a:solidFill>
                    <a:schemeClr val="tx1"/>
                  </a:solidFill>
                </a:endParaRPr>
              </a:p>
            </p:txBody>
          </p:sp>
          <p:sp>
            <p:nvSpPr>
              <p:cNvPr id="48" name="CasellaDiTesto 47">
                <a:extLst>
                  <a:ext uri="{FF2B5EF4-FFF2-40B4-BE49-F238E27FC236}">
                    <a16:creationId xmlns:a16="http://schemas.microsoft.com/office/drawing/2014/main" id="{0A1EAAF6-A8FF-EDFF-E095-F677591DD9F4}"/>
                  </a:ext>
                </a:extLst>
              </p:cNvPr>
              <p:cNvSpPr txBox="1"/>
              <p:nvPr/>
            </p:nvSpPr>
            <p:spPr>
              <a:xfrm>
                <a:off x="4616216" y="2900542"/>
                <a:ext cx="1299651" cy="369332"/>
              </a:xfrm>
              <a:prstGeom prst="rect">
                <a:avLst/>
              </a:prstGeom>
              <a:noFill/>
            </p:spPr>
            <p:txBody>
              <a:bodyPr wrap="none" rtlCol="0">
                <a:spAutoFit/>
              </a:bodyPr>
              <a:lstStyle/>
              <a:p>
                <a:r>
                  <a:rPr lang="el-GR" dirty="0"/>
                  <a:t>λ</a:t>
                </a:r>
                <a:r>
                  <a:rPr lang="en-AU" baseline="-25000" dirty="0"/>
                  <a:t>ex</a:t>
                </a:r>
                <a:r>
                  <a:rPr lang="en-AU" dirty="0"/>
                  <a:t>=420 nm</a:t>
                </a:r>
              </a:p>
            </p:txBody>
          </p:sp>
          <p:sp>
            <p:nvSpPr>
              <p:cNvPr id="49" name="CasellaDiTesto 48">
                <a:extLst>
                  <a:ext uri="{FF2B5EF4-FFF2-40B4-BE49-F238E27FC236}">
                    <a16:creationId xmlns:a16="http://schemas.microsoft.com/office/drawing/2014/main" id="{C63FD889-BFE7-BFA4-D1FB-3BA15FFD1328}"/>
                  </a:ext>
                </a:extLst>
              </p:cNvPr>
              <p:cNvSpPr txBox="1"/>
              <p:nvPr/>
            </p:nvSpPr>
            <p:spPr>
              <a:xfrm>
                <a:off x="6217147" y="2900594"/>
                <a:ext cx="1412566" cy="369332"/>
              </a:xfrm>
              <a:prstGeom prst="rect">
                <a:avLst/>
              </a:prstGeom>
              <a:noFill/>
            </p:spPr>
            <p:txBody>
              <a:bodyPr wrap="none" rtlCol="0">
                <a:spAutoFit/>
              </a:bodyPr>
              <a:lstStyle/>
              <a:p>
                <a:r>
                  <a:rPr lang="el-GR" dirty="0"/>
                  <a:t>λ</a:t>
                </a:r>
                <a:r>
                  <a:rPr lang="en-AU" baseline="-25000" dirty="0"/>
                  <a:t>em</a:t>
                </a:r>
                <a:r>
                  <a:rPr lang="en-AU" dirty="0"/>
                  <a:t>= 620 nm</a:t>
                </a:r>
              </a:p>
            </p:txBody>
          </p:sp>
          <p:grpSp>
            <p:nvGrpSpPr>
              <p:cNvPr id="50" name="Grouper 40">
                <a:extLst>
                  <a:ext uri="{FF2B5EF4-FFF2-40B4-BE49-F238E27FC236}">
                    <a16:creationId xmlns:a16="http://schemas.microsoft.com/office/drawing/2014/main" id="{A9DAF194-603E-DE23-9EB7-539FED93D4F1}"/>
                  </a:ext>
                </a:extLst>
              </p:cNvPr>
              <p:cNvGrpSpPr/>
              <p:nvPr/>
            </p:nvGrpSpPr>
            <p:grpSpPr>
              <a:xfrm>
                <a:off x="5878002" y="4183089"/>
                <a:ext cx="793400" cy="748440"/>
                <a:chOff x="6865583" y="2610580"/>
                <a:chExt cx="2040550" cy="1772312"/>
              </a:xfrm>
              <a:effectLst>
                <a:outerShdw blurRad="76200" dist="38100" dir="4860000" sx="93000" sy="93000" algn="ctr" rotWithShape="0">
                  <a:srgbClr val="000000">
                    <a:alpha val="28000"/>
                  </a:srgbClr>
                </a:outerShdw>
              </a:effectLst>
            </p:grpSpPr>
            <p:sp>
              <p:nvSpPr>
                <p:cNvPr id="51" name="Ellipse 19">
                  <a:extLst>
                    <a:ext uri="{FF2B5EF4-FFF2-40B4-BE49-F238E27FC236}">
                      <a16:creationId xmlns:a16="http://schemas.microsoft.com/office/drawing/2014/main" id="{DA1B30F4-FFB0-FCCB-A0F7-8966A71BF8A7}"/>
                    </a:ext>
                  </a:extLst>
                </p:cNvPr>
                <p:cNvSpPr/>
                <p:nvPr/>
              </p:nvSpPr>
              <p:spPr>
                <a:xfrm flipV="1">
                  <a:off x="7219785" y="3386491"/>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2" name="Ellipse 22">
                  <a:extLst>
                    <a:ext uri="{FF2B5EF4-FFF2-40B4-BE49-F238E27FC236}">
                      <a16:creationId xmlns:a16="http://schemas.microsoft.com/office/drawing/2014/main" id="{7D9403F0-B688-D01D-92C9-061B895330FF}"/>
                    </a:ext>
                  </a:extLst>
                </p:cNvPr>
                <p:cNvSpPr/>
                <p:nvPr/>
              </p:nvSpPr>
              <p:spPr>
                <a:xfrm flipV="1">
                  <a:off x="7602505" y="3287098"/>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3" name="Ellipse 24">
                  <a:extLst>
                    <a:ext uri="{FF2B5EF4-FFF2-40B4-BE49-F238E27FC236}">
                      <a16:creationId xmlns:a16="http://schemas.microsoft.com/office/drawing/2014/main" id="{61D2E981-F215-8BE5-1D2F-50F30712F777}"/>
                    </a:ext>
                  </a:extLst>
                </p:cNvPr>
                <p:cNvSpPr/>
                <p:nvPr/>
              </p:nvSpPr>
              <p:spPr>
                <a:xfrm flipV="1">
                  <a:off x="7469510" y="36625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4" name="Ellipse 26">
                  <a:extLst>
                    <a:ext uri="{FF2B5EF4-FFF2-40B4-BE49-F238E27FC236}">
                      <a16:creationId xmlns:a16="http://schemas.microsoft.com/office/drawing/2014/main" id="{3571B83B-ED49-CC6A-B820-93D066E7EEBB}"/>
                    </a:ext>
                  </a:extLst>
                </p:cNvPr>
                <p:cNvSpPr/>
                <p:nvPr/>
              </p:nvSpPr>
              <p:spPr>
                <a:xfrm>
                  <a:off x="7619499" y="261058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5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5" name="Ellipse 29">
                  <a:extLst>
                    <a:ext uri="{FF2B5EF4-FFF2-40B4-BE49-F238E27FC236}">
                      <a16:creationId xmlns:a16="http://schemas.microsoft.com/office/drawing/2014/main" id="{8A2E5EF0-5E11-A934-2FB4-D3148981FF24}"/>
                    </a:ext>
                  </a:extLst>
                </p:cNvPr>
                <p:cNvSpPr/>
                <p:nvPr/>
              </p:nvSpPr>
              <p:spPr>
                <a:xfrm>
                  <a:off x="7131522" y="266544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6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6" name="Ellipse 31">
                  <a:extLst>
                    <a:ext uri="{FF2B5EF4-FFF2-40B4-BE49-F238E27FC236}">
                      <a16:creationId xmlns:a16="http://schemas.microsoft.com/office/drawing/2014/main" id="{65B24B39-08F8-B069-A643-5073C181C986}"/>
                    </a:ext>
                  </a:extLst>
                </p:cNvPr>
                <p:cNvSpPr/>
                <p:nvPr/>
              </p:nvSpPr>
              <p:spPr>
                <a:xfrm>
                  <a:off x="8274695" y="3004763"/>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7" name="Ellipse 32">
                  <a:extLst>
                    <a:ext uri="{FF2B5EF4-FFF2-40B4-BE49-F238E27FC236}">
                      <a16:creationId xmlns:a16="http://schemas.microsoft.com/office/drawing/2014/main" id="{86D34547-E41E-2B6D-C4D9-B9C318B23713}"/>
                    </a:ext>
                  </a:extLst>
                </p:cNvPr>
                <p:cNvSpPr/>
                <p:nvPr/>
              </p:nvSpPr>
              <p:spPr>
                <a:xfrm>
                  <a:off x="8181761" y="366166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8" name="Ellipse 33">
                  <a:extLst>
                    <a:ext uri="{FF2B5EF4-FFF2-40B4-BE49-F238E27FC236}">
                      <a16:creationId xmlns:a16="http://schemas.microsoft.com/office/drawing/2014/main" id="{FF7B2546-AF25-22CC-CAB0-C7695BF7D6B1}"/>
                    </a:ext>
                  </a:extLst>
                </p:cNvPr>
                <p:cNvSpPr/>
                <p:nvPr/>
              </p:nvSpPr>
              <p:spPr>
                <a:xfrm>
                  <a:off x="7514645" y="38899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59" name="Ellipse 34">
                  <a:extLst>
                    <a:ext uri="{FF2B5EF4-FFF2-40B4-BE49-F238E27FC236}">
                      <a16:creationId xmlns:a16="http://schemas.microsoft.com/office/drawing/2014/main" id="{BA6FAD9C-0DC0-AC06-EF50-48FC23E23B88}"/>
                    </a:ext>
                  </a:extLst>
                </p:cNvPr>
                <p:cNvSpPr/>
                <p:nvPr/>
              </p:nvSpPr>
              <p:spPr>
                <a:xfrm>
                  <a:off x="6888332" y="346058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0" name="Ellipse 35">
                  <a:extLst>
                    <a:ext uri="{FF2B5EF4-FFF2-40B4-BE49-F238E27FC236}">
                      <a16:creationId xmlns:a16="http://schemas.microsoft.com/office/drawing/2014/main" id="{4A593D7B-A72C-34E0-C8FC-A98DD421D0FE}"/>
                    </a:ext>
                  </a:extLst>
                </p:cNvPr>
                <p:cNvSpPr/>
                <p:nvPr/>
              </p:nvSpPr>
              <p:spPr>
                <a:xfrm>
                  <a:off x="6865583" y="303295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1" name="Ellipse 36">
                  <a:extLst>
                    <a:ext uri="{FF2B5EF4-FFF2-40B4-BE49-F238E27FC236}">
                      <a16:creationId xmlns:a16="http://schemas.microsoft.com/office/drawing/2014/main" id="{AC7FC965-06CD-75B5-E594-2AA46FC6DE9A}"/>
                    </a:ext>
                  </a:extLst>
                </p:cNvPr>
                <p:cNvSpPr/>
                <p:nvPr/>
              </p:nvSpPr>
              <p:spPr>
                <a:xfrm>
                  <a:off x="7075262" y="376995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2" name="Ellipse 37">
                  <a:extLst>
                    <a:ext uri="{FF2B5EF4-FFF2-40B4-BE49-F238E27FC236}">
                      <a16:creationId xmlns:a16="http://schemas.microsoft.com/office/drawing/2014/main" id="{409D8559-F6D4-2356-418B-3168FD492721}"/>
                    </a:ext>
                  </a:extLst>
                </p:cNvPr>
                <p:cNvSpPr/>
                <p:nvPr/>
              </p:nvSpPr>
              <p:spPr>
                <a:xfrm>
                  <a:off x="7986499" y="26789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3" name="Ellipse 38">
                  <a:extLst>
                    <a:ext uri="{FF2B5EF4-FFF2-40B4-BE49-F238E27FC236}">
                      <a16:creationId xmlns:a16="http://schemas.microsoft.com/office/drawing/2014/main" id="{63EDC700-3FAA-89A5-3EB4-C2633CD3FD6D}"/>
                    </a:ext>
                  </a:extLst>
                </p:cNvPr>
                <p:cNvSpPr/>
                <p:nvPr/>
              </p:nvSpPr>
              <p:spPr>
                <a:xfrm>
                  <a:off x="8374255" y="333730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9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0" name="Ellipse 39">
                  <a:extLst>
                    <a:ext uri="{FF2B5EF4-FFF2-40B4-BE49-F238E27FC236}">
                      <a16:creationId xmlns:a16="http://schemas.microsoft.com/office/drawing/2014/main" id="{5688DCF1-0B43-1A5A-A876-41D42283CA1C}"/>
                    </a:ext>
                  </a:extLst>
                </p:cNvPr>
                <p:cNvSpPr/>
                <p:nvPr/>
              </p:nvSpPr>
              <p:spPr>
                <a:xfrm>
                  <a:off x="7941588" y="3872478"/>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1" name="Ellipse 25">
                  <a:extLst>
                    <a:ext uri="{FF2B5EF4-FFF2-40B4-BE49-F238E27FC236}">
                      <a16:creationId xmlns:a16="http://schemas.microsoft.com/office/drawing/2014/main" id="{85FA0732-C1A8-5DD4-6FEA-3213671E205F}"/>
                    </a:ext>
                  </a:extLst>
                </p:cNvPr>
                <p:cNvSpPr/>
                <p:nvPr/>
              </p:nvSpPr>
              <p:spPr>
                <a:xfrm>
                  <a:off x="7796395" y="362599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2" name="Ellipse 30">
                  <a:extLst>
                    <a:ext uri="{FF2B5EF4-FFF2-40B4-BE49-F238E27FC236}">
                      <a16:creationId xmlns:a16="http://schemas.microsoft.com/office/drawing/2014/main" id="{4A095527-F4AD-E98B-4F3D-B74400E7127A}"/>
                    </a:ext>
                  </a:extLst>
                </p:cNvPr>
                <p:cNvSpPr/>
                <p:nvPr/>
              </p:nvSpPr>
              <p:spPr>
                <a:xfrm>
                  <a:off x="7226320" y="36337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3" name="Ellipse 21">
                  <a:extLst>
                    <a:ext uri="{FF2B5EF4-FFF2-40B4-BE49-F238E27FC236}">
                      <a16:creationId xmlns:a16="http://schemas.microsoft.com/office/drawing/2014/main" id="{EEC57DE1-A397-2A51-7FAA-8A113F0F7229}"/>
                    </a:ext>
                  </a:extLst>
                </p:cNvPr>
                <p:cNvSpPr/>
                <p:nvPr/>
              </p:nvSpPr>
              <p:spPr>
                <a:xfrm>
                  <a:off x="7846187" y="2942551"/>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4" name="Ellipse 23">
                  <a:extLst>
                    <a:ext uri="{FF2B5EF4-FFF2-40B4-BE49-F238E27FC236}">
                      <a16:creationId xmlns:a16="http://schemas.microsoft.com/office/drawing/2014/main" id="{2CDF9F16-AD01-3108-ED27-D4A71F56CEE3}"/>
                    </a:ext>
                  </a:extLst>
                </p:cNvPr>
                <p:cNvSpPr/>
                <p:nvPr/>
              </p:nvSpPr>
              <p:spPr>
                <a:xfrm>
                  <a:off x="7990285" y="333330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5" name="Ellipse 20">
                  <a:extLst>
                    <a:ext uri="{FF2B5EF4-FFF2-40B4-BE49-F238E27FC236}">
                      <a16:creationId xmlns:a16="http://schemas.microsoft.com/office/drawing/2014/main" id="{1A964309-4457-F13D-698D-BAE44376AB0B}"/>
                    </a:ext>
                  </a:extLst>
                </p:cNvPr>
                <p:cNvSpPr/>
                <p:nvPr/>
              </p:nvSpPr>
              <p:spPr>
                <a:xfrm flipV="1">
                  <a:off x="7336515" y="2956802"/>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6" name="Ellipse 28">
                  <a:extLst>
                    <a:ext uri="{FF2B5EF4-FFF2-40B4-BE49-F238E27FC236}">
                      <a16:creationId xmlns:a16="http://schemas.microsoft.com/office/drawing/2014/main" id="{A7FEAEF4-EDFF-9FB7-C3FA-C8C055E5B639}"/>
                    </a:ext>
                  </a:extLst>
                </p:cNvPr>
                <p:cNvSpPr/>
                <p:nvPr/>
              </p:nvSpPr>
              <p:spPr>
                <a:xfrm>
                  <a:off x="7151740" y="313221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27" name="Ellipse 27">
                  <a:extLst>
                    <a:ext uri="{FF2B5EF4-FFF2-40B4-BE49-F238E27FC236}">
                      <a16:creationId xmlns:a16="http://schemas.microsoft.com/office/drawing/2014/main" id="{5A639DA0-7C05-05DE-0B35-40B0F1DAEC81}"/>
                    </a:ext>
                  </a:extLst>
                </p:cNvPr>
                <p:cNvSpPr/>
                <p:nvPr/>
              </p:nvSpPr>
              <p:spPr>
                <a:xfrm>
                  <a:off x="7618669" y="3312382"/>
                  <a:ext cx="531878" cy="468445"/>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sp>
          <p:nvSpPr>
            <p:cNvPr id="43" name="CasellaDiTesto 42">
              <a:extLst>
                <a:ext uri="{FF2B5EF4-FFF2-40B4-BE49-F238E27FC236}">
                  <a16:creationId xmlns:a16="http://schemas.microsoft.com/office/drawing/2014/main" id="{8497A489-DDDF-B773-005E-42BD3DE842F7}"/>
                </a:ext>
              </a:extLst>
            </p:cNvPr>
            <p:cNvSpPr txBox="1"/>
            <p:nvPr/>
          </p:nvSpPr>
          <p:spPr>
            <a:xfrm>
              <a:off x="5971813" y="4934583"/>
              <a:ext cx="641522" cy="369332"/>
            </a:xfrm>
            <a:prstGeom prst="rect">
              <a:avLst/>
            </a:prstGeom>
            <a:noFill/>
          </p:spPr>
          <p:txBody>
            <a:bodyPr wrap="none" rtlCol="0">
              <a:spAutoFit/>
            </a:bodyPr>
            <a:lstStyle/>
            <a:p>
              <a:r>
                <a:rPr lang="it-IT" dirty="0"/>
                <a:t>GSH</a:t>
              </a:r>
            </a:p>
          </p:txBody>
        </p:sp>
        <p:sp>
          <p:nvSpPr>
            <p:cNvPr id="44" name="CasellaDiTesto 43">
              <a:extLst>
                <a:ext uri="{FF2B5EF4-FFF2-40B4-BE49-F238E27FC236}">
                  <a16:creationId xmlns:a16="http://schemas.microsoft.com/office/drawing/2014/main" id="{CD802D74-70A5-A279-B68C-15243A682ACB}"/>
                </a:ext>
              </a:extLst>
            </p:cNvPr>
            <p:cNvSpPr txBox="1"/>
            <p:nvPr/>
          </p:nvSpPr>
          <p:spPr>
            <a:xfrm>
              <a:off x="5971813" y="3819044"/>
              <a:ext cx="641522" cy="369332"/>
            </a:xfrm>
            <a:prstGeom prst="rect">
              <a:avLst/>
            </a:prstGeom>
            <a:noFill/>
          </p:spPr>
          <p:txBody>
            <a:bodyPr wrap="none" rtlCol="0">
              <a:spAutoFit/>
            </a:bodyPr>
            <a:lstStyle/>
            <a:p>
              <a:r>
                <a:rPr lang="it-IT" dirty="0"/>
                <a:t>GSH</a:t>
              </a:r>
            </a:p>
          </p:txBody>
        </p:sp>
      </p:grpSp>
      <p:pic>
        <p:nvPicPr>
          <p:cNvPr id="328" name="Immagine 327" descr="Immagine che contiene elettrodomestico da cucina, elettrodomestico, microonde, Elettrodomestico&#10;&#10;Descrizione generata automaticamente">
            <a:extLst>
              <a:ext uri="{FF2B5EF4-FFF2-40B4-BE49-F238E27FC236}">
                <a16:creationId xmlns:a16="http://schemas.microsoft.com/office/drawing/2014/main" id="{5BCDFDCB-43DD-46B3-AAB7-167DF291A317}"/>
              </a:ext>
            </a:extLst>
          </p:cNvPr>
          <p:cNvPicPr>
            <a:picLocks noChangeAspect="1"/>
          </p:cNvPicPr>
          <p:nvPr/>
        </p:nvPicPr>
        <p:blipFill>
          <a:blip r:embed="rId5"/>
          <a:stretch>
            <a:fillRect/>
          </a:stretch>
        </p:blipFill>
        <p:spPr>
          <a:xfrm>
            <a:off x="6380206" y="1235200"/>
            <a:ext cx="1497081" cy="927001"/>
          </a:xfrm>
          <a:prstGeom prst="rect">
            <a:avLst/>
          </a:prstGeom>
        </p:spPr>
      </p:pic>
      <p:pic>
        <p:nvPicPr>
          <p:cNvPr id="329" name="Immagine 328" descr="Immagine che contiene bibita analcolica, fluido, bottiglia, luce&#10;&#10;Descrizione generata automaticamente">
            <a:extLst>
              <a:ext uri="{FF2B5EF4-FFF2-40B4-BE49-F238E27FC236}">
                <a16:creationId xmlns:a16="http://schemas.microsoft.com/office/drawing/2014/main" id="{A9BDBF89-9862-5B5D-681A-6238B4B96F10}"/>
              </a:ext>
            </a:extLst>
          </p:cNvPr>
          <p:cNvPicPr>
            <a:picLocks noChangeAspect="1"/>
          </p:cNvPicPr>
          <p:nvPr/>
        </p:nvPicPr>
        <p:blipFill>
          <a:blip r:embed="rId6"/>
          <a:stretch>
            <a:fillRect/>
          </a:stretch>
        </p:blipFill>
        <p:spPr>
          <a:xfrm rot="5400000">
            <a:off x="10203785" y="1700800"/>
            <a:ext cx="1665191" cy="1248893"/>
          </a:xfrm>
          <a:prstGeom prst="rect">
            <a:avLst/>
          </a:prstGeom>
        </p:spPr>
      </p:pic>
      <p:sp>
        <p:nvSpPr>
          <p:cNvPr id="330" name="CasellaDiTesto 329">
            <a:extLst>
              <a:ext uri="{FF2B5EF4-FFF2-40B4-BE49-F238E27FC236}">
                <a16:creationId xmlns:a16="http://schemas.microsoft.com/office/drawing/2014/main" id="{DA702A80-1956-A568-2CA8-063FF820176F}"/>
              </a:ext>
            </a:extLst>
          </p:cNvPr>
          <p:cNvSpPr txBox="1"/>
          <p:nvPr/>
        </p:nvSpPr>
        <p:spPr>
          <a:xfrm>
            <a:off x="4738551" y="5755063"/>
            <a:ext cx="2578448" cy="738664"/>
          </a:xfrm>
          <a:prstGeom prst="rect">
            <a:avLst/>
          </a:prstGeom>
          <a:noFill/>
          <a:ln w="28575">
            <a:solidFill>
              <a:schemeClr val="accent2"/>
            </a:solidFill>
          </a:ln>
        </p:spPr>
        <p:txBody>
          <a:bodyPr wrap="square" rtlCol="0">
            <a:spAutoFit/>
          </a:bodyPr>
          <a:lstStyle/>
          <a:p>
            <a:pPr algn="l"/>
            <a:r>
              <a:rPr lang="it-IT" sz="1400" i="1" dirty="0"/>
              <a:t>Regina M. Chiechio et Al., The Journal of </a:t>
            </a:r>
            <a:r>
              <a:rPr lang="it-IT" sz="1400" i="1" dirty="0" err="1"/>
              <a:t>Physical</a:t>
            </a:r>
            <a:r>
              <a:rPr lang="it-IT" sz="1400" i="1" dirty="0"/>
              <a:t> </a:t>
            </a:r>
            <a:r>
              <a:rPr lang="it-IT" sz="1400" i="1" dirty="0" err="1"/>
              <a:t>Chemistry</a:t>
            </a:r>
            <a:r>
              <a:rPr lang="it-IT" sz="1400" i="1" dirty="0"/>
              <a:t> </a:t>
            </a:r>
            <a:r>
              <a:rPr lang="it-IT" sz="1400" i="1" dirty="0" err="1"/>
              <a:t>Letters</a:t>
            </a:r>
            <a:r>
              <a:rPr lang="it-IT" sz="1400" i="1" dirty="0"/>
              <a:t> - 2022</a:t>
            </a:r>
          </a:p>
        </p:txBody>
      </p:sp>
      <p:grpSp>
        <p:nvGrpSpPr>
          <p:cNvPr id="331" name="Gruppo 330">
            <a:extLst>
              <a:ext uri="{FF2B5EF4-FFF2-40B4-BE49-F238E27FC236}">
                <a16:creationId xmlns:a16="http://schemas.microsoft.com/office/drawing/2014/main" id="{96F714E8-47C1-0971-F177-F1D212B0A328}"/>
              </a:ext>
            </a:extLst>
          </p:cNvPr>
          <p:cNvGrpSpPr/>
          <p:nvPr/>
        </p:nvGrpSpPr>
        <p:grpSpPr>
          <a:xfrm>
            <a:off x="7600193" y="3641411"/>
            <a:ext cx="3970967" cy="3149758"/>
            <a:chOff x="7620107" y="3427830"/>
            <a:chExt cx="4240233" cy="3363339"/>
          </a:xfrm>
        </p:grpSpPr>
        <p:pic>
          <p:nvPicPr>
            <p:cNvPr id="332" name="Immagine 331" descr="Immagine che contiene testo, diagramma, linea, Diagramma&#10;&#10;Descrizione generata automaticamente">
              <a:extLst>
                <a:ext uri="{FF2B5EF4-FFF2-40B4-BE49-F238E27FC236}">
                  <a16:creationId xmlns:a16="http://schemas.microsoft.com/office/drawing/2014/main" id="{DD6F91E9-8B58-270A-4E46-95F8A7E93AD0}"/>
                </a:ext>
              </a:extLst>
            </p:cNvPr>
            <p:cNvPicPr>
              <a:picLocks noChangeAspect="1"/>
            </p:cNvPicPr>
            <p:nvPr/>
          </p:nvPicPr>
          <p:blipFill>
            <a:blip r:embed="rId7"/>
            <a:stretch>
              <a:fillRect/>
            </a:stretch>
          </p:blipFill>
          <p:spPr>
            <a:xfrm>
              <a:off x="7620107" y="3427830"/>
              <a:ext cx="4240233" cy="3363339"/>
            </a:xfrm>
            <a:prstGeom prst="rect">
              <a:avLst/>
            </a:prstGeom>
          </p:spPr>
        </p:pic>
        <p:pic>
          <p:nvPicPr>
            <p:cNvPr id="333" name="Immagine 332" descr="Immagine che contiene fluido, liquido, Materiale trasparente, Soluzione&#10;&#10;Descrizione generata automaticamente">
              <a:extLst>
                <a:ext uri="{FF2B5EF4-FFF2-40B4-BE49-F238E27FC236}">
                  <a16:creationId xmlns:a16="http://schemas.microsoft.com/office/drawing/2014/main" id="{5C0C5A28-7F53-EB0E-1EBA-A5C3326FC6A1}"/>
                </a:ext>
              </a:extLst>
            </p:cNvPr>
            <p:cNvPicPr>
              <a:picLocks noChangeAspect="1"/>
            </p:cNvPicPr>
            <p:nvPr/>
          </p:nvPicPr>
          <p:blipFill>
            <a:blip r:embed="rId8"/>
            <a:srcRect l="9705" t="22850" r="15785" b="6220"/>
            <a:stretch/>
          </p:blipFill>
          <p:spPr>
            <a:xfrm>
              <a:off x="10985553" y="3487420"/>
              <a:ext cx="827258" cy="615223"/>
            </a:xfrm>
            <a:prstGeom prst="rect">
              <a:avLst/>
            </a:prstGeom>
          </p:spPr>
        </p:pic>
        <p:pic>
          <p:nvPicPr>
            <p:cNvPr id="334" name="Immagine 333" descr="Immagine che contiene interno, Soluzione, bottiglia&#10;&#10;Descrizione generata automaticamente">
              <a:extLst>
                <a:ext uri="{FF2B5EF4-FFF2-40B4-BE49-F238E27FC236}">
                  <a16:creationId xmlns:a16="http://schemas.microsoft.com/office/drawing/2014/main" id="{9DA3A3B5-505B-5282-B15E-8E42C3419673}"/>
                </a:ext>
              </a:extLst>
            </p:cNvPr>
            <p:cNvPicPr>
              <a:picLocks noChangeAspect="1"/>
            </p:cNvPicPr>
            <p:nvPr/>
          </p:nvPicPr>
          <p:blipFill>
            <a:blip r:embed="rId9"/>
            <a:srcRect l="23054" t="32491" r="57248" b="29914"/>
            <a:stretch/>
          </p:blipFill>
          <p:spPr>
            <a:xfrm rot="16200000">
              <a:off x="9261957" y="3365706"/>
              <a:ext cx="625116" cy="894835"/>
            </a:xfrm>
            <a:prstGeom prst="rect">
              <a:avLst/>
            </a:prstGeom>
          </p:spPr>
        </p:pic>
      </p:grpSp>
      <p:grpSp>
        <p:nvGrpSpPr>
          <p:cNvPr id="345" name="Gruppo 344">
            <a:extLst>
              <a:ext uri="{FF2B5EF4-FFF2-40B4-BE49-F238E27FC236}">
                <a16:creationId xmlns:a16="http://schemas.microsoft.com/office/drawing/2014/main" id="{1F365B64-108D-3B06-87E3-85C31A4C2E74}"/>
              </a:ext>
            </a:extLst>
          </p:cNvPr>
          <p:cNvGrpSpPr/>
          <p:nvPr/>
        </p:nvGrpSpPr>
        <p:grpSpPr>
          <a:xfrm>
            <a:off x="1501665" y="1733823"/>
            <a:ext cx="2904781" cy="1514170"/>
            <a:chOff x="174882" y="3897286"/>
            <a:chExt cx="2904781" cy="1514170"/>
          </a:xfrm>
        </p:grpSpPr>
        <p:pic>
          <p:nvPicPr>
            <p:cNvPr id="346" name="Image 1">
              <a:extLst>
                <a:ext uri="{FF2B5EF4-FFF2-40B4-BE49-F238E27FC236}">
                  <a16:creationId xmlns:a16="http://schemas.microsoft.com/office/drawing/2014/main" id="{5D49DCC3-9AAF-4E80-AB8F-1EAE8A60DB58}"/>
                </a:ext>
              </a:extLst>
            </p:cNvPr>
            <p:cNvPicPr/>
            <p:nvPr/>
          </p:nvPicPr>
          <p:blipFill rotWithShape="1">
            <a:blip r:embed="rId10"/>
            <a:srcRect t="79976" r="31142" b="4805"/>
            <a:stretch/>
          </p:blipFill>
          <p:spPr>
            <a:xfrm>
              <a:off x="174882" y="3897286"/>
              <a:ext cx="2904781" cy="1110666"/>
            </a:xfrm>
            <a:prstGeom prst="rect">
              <a:avLst/>
            </a:prstGeom>
          </p:spPr>
        </p:pic>
        <p:sp>
          <p:nvSpPr>
            <p:cNvPr id="347" name="CasellaDiTesto 346">
              <a:extLst>
                <a:ext uri="{FF2B5EF4-FFF2-40B4-BE49-F238E27FC236}">
                  <a16:creationId xmlns:a16="http://schemas.microsoft.com/office/drawing/2014/main" id="{9500304B-37F9-A1A4-2617-83B7E739B8D3}"/>
                </a:ext>
              </a:extLst>
            </p:cNvPr>
            <p:cNvSpPr txBox="1"/>
            <p:nvPr/>
          </p:nvSpPr>
          <p:spPr>
            <a:xfrm>
              <a:off x="1142182" y="4934583"/>
              <a:ext cx="749668" cy="476873"/>
            </a:xfrm>
            <a:prstGeom prst="rect">
              <a:avLst/>
            </a:prstGeom>
            <a:noFill/>
          </p:spPr>
          <p:txBody>
            <a:bodyPr wrap="none" rtlCol="0">
              <a:spAutoFit/>
            </a:bodyPr>
            <a:lstStyle/>
            <a:p>
              <a:r>
                <a:rPr lang="it-IT" dirty="0"/>
                <a:t>GSH</a:t>
              </a:r>
            </a:p>
          </p:txBody>
        </p:sp>
      </p:grpSp>
      <p:sp>
        <p:nvSpPr>
          <p:cNvPr id="348" name="Rettangolo 347">
            <a:extLst>
              <a:ext uri="{FF2B5EF4-FFF2-40B4-BE49-F238E27FC236}">
                <a16:creationId xmlns:a16="http://schemas.microsoft.com/office/drawing/2014/main" id="{6131F310-F2FF-0013-4EBF-510AF63CCBE6}"/>
              </a:ext>
            </a:extLst>
          </p:cNvPr>
          <p:cNvSpPr/>
          <p:nvPr/>
        </p:nvSpPr>
        <p:spPr>
          <a:xfrm>
            <a:off x="11643360" y="6400722"/>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5</a:t>
            </a:r>
          </a:p>
        </p:txBody>
      </p:sp>
    </p:spTree>
    <p:extLst>
      <p:ext uri="{BB962C8B-B14F-4D97-AF65-F5344CB8AC3E}">
        <p14:creationId xmlns:p14="http://schemas.microsoft.com/office/powerpoint/2010/main" val="62494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3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BB6E6E0-0822-4A29-AA86-E2A0FED6D243}"/>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6C6D551D-27E2-7BE9-2FAA-FAD74A99B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3577165A-2854-AA4A-BDC5-37E2E1BCB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54DAD7B4-E08B-D209-6426-01EF1D5B5C7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79680C25-5CB0-C777-046A-72016A2CA1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DC4C16CA-D2D8-382F-791F-E68922D400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37BD58EE-4C4C-FC8F-A908-131C83183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2CD216FF-0EF3-86A5-F3D1-C4C3FDB0DD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C399D0B7-63E9-A235-EB15-B70C0525BE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6AFC92D7-ADD2-3C58-871B-86964768E7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5DCEE385-8F45-963C-6C82-86530C6E8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C525B3C8-C0BB-BB4D-5EC7-FF6B556BB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D7C2700B-8BEE-63BB-B9DE-9E94441534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asellaDiTesto 1">
            <a:extLst>
              <a:ext uri="{FF2B5EF4-FFF2-40B4-BE49-F238E27FC236}">
                <a16:creationId xmlns:a16="http://schemas.microsoft.com/office/drawing/2014/main" id="{17A6ACFB-56D6-0E1D-FB0B-751FBDDE4976}"/>
              </a:ext>
            </a:extLst>
          </p:cNvPr>
          <p:cNvSpPr txBox="1"/>
          <p:nvPr/>
        </p:nvSpPr>
        <p:spPr>
          <a:xfrm>
            <a:off x="1426302" y="814717"/>
            <a:ext cx="9733729" cy="1200329"/>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4000"/>
            </a:lvl1pPr>
          </a:lstStyle>
          <a:p>
            <a:r>
              <a:rPr lang="en-AU" sz="7200" dirty="0"/>
              <a:t>GSH NCs Liquid Sensor </a:t>
            </a:r>
            <a:endParaRPr lang="it-IT" sz="7200" dirty="0"/>
          </a:p>
        </p:txBody>
      </p:sp>
      <p:grpSp>
        <p:nvGrpSpPr>
          <p:cNvPr id="3" name="Gruppo 2">
            <a:extLst>
              <a:ext uri="{FF2B5EF4-FFF2-40B4-BE49-F238E27FC236}">
                <a16:creationId xmlns:a16="http://schemas.microsoft.com/office/drawing/2014/main" id="{52C56252-A554-1873-7FD0-954A1DB9B6FC}"/>
              </a:ext>
            </a:extLst>
          </p:cNvPr>
          <p:cNvGrpSpPr/>
          <p:nvPr/>
        </p:nvGrpSpPr>
        <p:grpSpPr>
          <a:xfrm>
            <a:off x="1710339" y="2625177"/>
            <a:ext cx="9353607" cy="2948540"/>
            <a:chOff x="1618030" y="-316371"/>
            <a:chExt cx="7644895" cy="2409901"/>
          </a:xfrm>
        </p:grpSpPr>
        <p:grpSp>
          <p:nvGrpSpPr>
            <p:cNvPr id="4" name="Gruppo 3">
              <a:extLst>
                <a:ext uri="{FF2B5EF4-FFF2-40B4-BE49-F238E27FC236}">
                  <a16:creationId xmlns:a16="http://schemas.microsoft.com/office/drawing/2014/main" id="{0F825EE8-F769-16FA-643B-80B07EF65F36}"/>
                </a:ext>
              </a:extLst>
            </p:cNvPr>
            <p:cNvGrpSpPr/>
            <p:nvPr/>
          </p:nvGrpSpPr>
          <p:grpSpPr>
            <a:xfrm>
              <a:off x="1618030" y="464161"/>
              <a:ext cx="7644895" cy="1629369"/>
              <a:chOff x="1136741" y="4223084"/>
              <a:chExt cx="8863022" cy="1888990"/>
            </a:xfrm>
          </p:grpSpPr>
          <p:grpSp>
            <p:nvGrpSpPr>
              <p:cNvPr id="7" name="Gruppo 6">
                <a:extLst>
                  <a:ext uri="{FF2B5EF4-FFF2-40B4-BE49-F238E27FC236}">
                    <a16:creationId xmlns:a16="http://schemas.microsoft.com/office/drawing/2014/main" id="{44969A18-8439-9A04-DDC8-4BB58C2B2DD3}"/>
                  </a:ext>
                </a:extLst>
              </p:cNvPr>
              <p:cNvGrpSpPr/>
              <p:nvPr/>
            </p:nvGrpSpPr>
            <p:grpSpPr>
              <a:xfrm>
                <a:off x="6315928" y="4334445"/>
                <a:ext cx="3683835" cy="1777629"/>
                <a:chOff x="8364505" y="1198039"/>
                <a:chExt cx="2371026" cy="1144136"/>
              </a:xfrm>
            </p:grpSpPr>
            <p:grpSp>
              <p:nvGrpSpPr>
                <p:cNvPr id="38" name="Gruppo 37">
                  <a:extLst>
                    <a:ext uri="{FF2B5EF4-FFF2-40B4-BE49-F238E27FC236}">
                      <a16:creationId xmlns:a16="http://schemas.microsoft.com/office/drawing/2014/main" id="{73C69188-4324-85C5-FE3F-64E6B480A7F1}"/>
                    </a:ext>
                  </a:extLst>
                </p:cNvPr>
                <p:cNvGrpSpPr/>
                <p:nvPr/>
              </p:nvGrpSpPr>
              <p:grpSpPr>
                <a:xfrm>
                  <a:off x="9099916" y="1198039"/>
                  <a:ext cx="1635615" cy="1133207"/>
                  <a:chOff x="9921460" y="1487557"/>
                  <a:chExt cx="1812678" cy="1255883"/>
                </a:xfrm>
              </p:grpSpPr>
              <p:grpSp>
                <p:nvGrpSpPr>
                  <p:cNvPr id="61" name="Gruppo 60">
                    <a:extLst>
                      <a:ext uri="{FF2B5EF4-FFF2-40B4-BE49-F238E27FC236}">
                        <a16:creationId xmlns:a16="http://schemas.microsoft.com/office/drawing/2014/main" id="{A1C83D50-BEA4-7330-E303-BEA4AA267CBB}"/>
                      </a:ext>
                    </a:extLst>
                  </p:cNvPr>
                  <p:cNvGrpSpPr/>
                  <p:nvPr/>
                </p:nvGrpSpPr>
                <p:grpSpPr>
                  <a:xfrm>
                    <a:off x="9921460" y="1487557"/>
                    <a:ext cx="1529536" cy="990918"/>
                    <a:chOff x="9325341" y="4707807"/>
                    <a:chExt cx="1529536" cy="990918"/>
                  </a:xfrm>
                </p:grpSpPr>
                <p:sp>
                  <p:nvSpPr>
                    <p:cNvPr id="63" name="TextBox 39">
                      <a:extLst>
                        <a:ext uri="{FF2B5EF4-FFF2-40B4-BE49-F238E27FC236}">
                          <a16:creationId xmlns:a16="http://schemas.microsoft.com/office/drawing/2014/main" id="{128C0B67-3FC4-6696-8E18-89EAF6B5FEE3}"/>
                        </a:ext>
                      </a:extLst>
                    </p:cNvPr>
                    <p:cNvSpPr txBox="1"/>
                    <p:nvPr/>
                  </p:nvSpPr>
                  <p:spPr>
                    <a:xfrm>
                      <a:off x="9682964" y="4707807"/>
                      <a:ext cx="1171913" cy="436853"/>
                    </a:xfrm>
                    <a:prstGeom prst="rect">
                      <a:avLst/>
                    </a:prstGeom>
                    <a:noFill/>
                    <a:ln w="28575">
                      <a:solidFill>
                        <a:schemeClr val="tx1"/>
                      </a:solid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AU" sz="3600" dirty="0">
                          <a:cs typeface="Calibri"/>
                        </a:rPr>
                        <a:t>dsDNA</a:t>
                      </a:r>
                    </a:p>
                  </p:txBody>
                </p:sp>
                <p:grpSp>
                  <p:nvGrpSpPr>
                    <p:cNvPr id="320" name="Gruppo 319">
                      <a:extLst>
                        <a:ext uri="{FF2B5EF4-FFF2-40B4-BE49-F238E27FC236}">
                          <a16:creationId xmlns:a16="http://schemas.microsoft.com/office/drawing/2014/main" id="{11317334-3910-A05C-C9AE-21C46B105A94}"/>
                        </a:ext>
                      </a:extLst>
                    </p:cNvPr>
                    <p:cNvGrpSpPr/>
                    <p:nvPr/>
                  </p:nvGrpSpPr>
                  <p:grpSpPr>
                    <a:xfrm>
                      <a:off x="9325341" y="5298881"/>
                      <a:ext cx="1462370" cy="399844"/>
                      <a:chOff x="9325341" y="5298881"/>
                      <a:chExt cx="1462370" cy="399844"/>
                    </a:xfrm>
                  </p:grpSpPr>
                  <p:sp>
                    <p:nvSpPr>
                      <p:cNvPr id="321" name="Figura a mano libera 320">
                        <a:extLst>
                          <a:ext uri="{FF2B5EF4-FFF2-40B4-BE49-F238E27FC236}">
                            <a16:creationId xmlns:a16="http://schemas.microsoft.com/office/drawing/2014/main" id="{69D51220-28FE-4347-1B9F-BE4BEB4857A7}"/>
                          </a:ext>
                        </a:extLst>
                      </p:cNvPr>
                      <p:cNvSpPr/>
                      <p:nvPr/>
                    </p:nvSpPr>
                    <p:spPr>
                      <a:xfrm rot="5884463">
                        <a:off x="10024328" y="4935341"/>
                        <a:ext cx="399844" cy="112692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sp>
                    <p:nvSpPr>
                      <p:cNvPr id="322" name="CasellaDiTesto 321">
                        <a:extLst>
                          <a:ext uri="{FF2B5EF4-FFF2-40B4-BE49-F238E27FC236}">
                            <a16:creationId xmlns:a16="http://schemas.microsoft.com/office/drawing/2014/main" id="{8015DF42-4A76-8ACF-B1F4-5C614377C725}"/>
                          </a:ext>
                        </a:extLst>
                      </p:cNvPr>
                      <p:cNvSpPr txBox="1"/>
                      <p:nvPr/>
                    </p:nvSpPr>
                    <p:spPr>
                      <a:xfrm>
                        <a:off x="9325341" y="5332479"/>
                        <a:ext cx="223410" cy="270432"/>
                      </a:xfrm>
                      <a:prstGeom prst="rect">
                        <a:avLst/>
                      </a:prstGeom>
                      <a:noFill/>
                    </p:spPr>
                    <p:txBody>
                      <a:bodyPr wrap="none" rtlCol="0">
                        <a:spAutoFit/>
                      </a:bodyPr>
                      <a:lstStyle/>
                      <a:p>
                        <a:r>
                          <a:rPr lang="it-IT" sz="2000" dirty="0"/>
                          <a:t>S</a:t>
                        </a:r>
                      </a:p>
                    </p:txBody>
                  </p:sp>
                </p:grpSp>
              </p:grpSp>
              <p:sp>
                <p:nvSpPr>
                  <p:cNvPr id="62" name="Figura a mano libera 61">
                    <a:extLst>
                      <a:ext uri="{FF2B5EF4-FFF2-40B4-BE49-F238E27FC236}">
                        <a16:creationId xmlns:a16="http://schemas.microsoft.com/office/drawing/2014/main" id="{360734BA-0D72-4EDF-99E0-AFBB756740F6}"/>
                      </a:ext>
                    </a:extLst>
                  </p:cNvPr>
                  <p:cNvSpPr/>
                  <p:nvPr/>
                </p:nvSpPr>
                <p:spPr>
                  <a:xfrm rot="16153373">
                    <a:off x="10886851" y="1896153"/>
                    <a:ext cx="443791" cy="125078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ln>
                    <a:solidFill>
                      <a:schemeClr val="tx1"/>
                    </a:solidFill>
                  </a:ln>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grpSp>
            <p:grpSp>
              <p:nvGrpSpPr>
                <p:cNvPr id="39" name="Grouper 40">
                  <a:extLst>
                    <a:ext uri="{FF2B5EF4-FFF2-40B4-BE49-F238E27FC236}">
                      <a16:creationId xmlns:a16="http://schemas.microsoft.com/office/drawing/2014/main" id="{610CDBAB-DCD0-970E-DA1C-89D0D3DAD9B9}"/>
                    </a:ext>
                  </a:extLst>
                </p:cNvPr>
                <p:cNvGrpSpPr/>
                <p:nvPr/>
              </p:nvGrpSpPr>
              <p:grpSpPr>
                <a:xfrm>
                  <a:off x="8364505" y="1593735"/>
                  <a:ext cx="793400" cy="748440"/>
                  <a:chOff x="6865583" y="2610580"/>
                  <a:chExt cx="2040550" cy="1772312"/>
                </a:xfrm>
                <a:effectLst>
                  <a:outerShdw blurRad="76200" dist="38100" dir="4860000" sx="93000" sy="93000" algn="ctr" rotWithShape="0">
                    <a:srgbClr val="000000">
                      <a:alpha val="28000"/>
                    </a:srgbClr>
                  </a:outerShdw>
                </a:effectLst>
              </p:grpSpPr>
              <p:sp>
                <p:nvSpPr>
                  <p:cNvPr id="40" name="Ellipse 19">
                    <a:extLst>
                      <a:ext uri="{FF2B5EF4-FFF2-40B4-BE49-F238E27FC236}">
                        <a16:creationId xmlns:a16="http://schemas.microsoft.com/office/drawing/2014/main" id="{EAED3A34-8E57-CA1F-4019-6BB7991A0763}"/>
                      </a:ext>
                    </a:extLst>
                  </p:cNvPr>
                  <p:cNvSpPr/>
                  <p:nvPr/>
                </p:nvSpPr>
                <p:spPr>
                  <a:xfrm flipV="1">
                    <a:off x="7219785" y="3386491"/>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1" name="Ellipse 22">
                    <a:extLst>
                      <a:ext uri="{FF2B5EF4-FFF2-40B4-BE49-F238E27FC236}">
                        <a16:creationId xmlns:a16="http://schemas.microsoft.com/office/drawing/2014/main" id="{4F30281D-2050-EB21-7FB2-BA6E3AAAE9E0}"/>
                      </a:ext>
                    </a:extLst>
                  </p:cNvPr>
                  <p:cNvSpPr/>
                  <p:nvPr/>
                </p:nvSpPr>
                <p:spPr>
                  <a:xfrm flipV="1">
                    <a:off x="7602505" y="3287098"/>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2" name="Ellipse 24">
                    <a:extLst>
                      <a:ext uri="{FF2B5EF4-FFF2-40B4-BE49-F238E27FC236}">
                        <a16:creationId xmlns:a16="http://schemas.microsoft.com/office/drawing/2014/main" id="{C4C65B51-A2BA-4F75-441F-A8F822BB2998}"/>
                      </a:ext>
                    </a:extLst>
                  </p:cNvPr>
                  <p:cNvSpPr/>
                  <p:nvPr/>
                </p:nvSpPr>
                <p:spPr>
                  <a:xfrm flipV="1">
                    <a:off x="7469510" y="36625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3" name="Ellipse 26">
                    <a:extLst>
                      <a:ext uri="{FF2B5EF4-FFF2-40B4-BE49-F238E27FC236}">
                        <a16:creationId xmlns:a16="http://schemas.microsoft.com/office/drawing/2014/main" id="{BDA62524-260F-9E88-C873-BB2B24B17E93}"/>
                      </a:ext>
                    </a:extLst>
                  </p:cNvPr>
                  <p:cNvSpPr/>
                  <p:nvPr/>
                </p:nvSpPr>
                <p:spPr>
                  <a:xfrm>
                    <a:off x="7619499" y="261058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5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4" name="Ellipse 29">
                    <a:extLst>
                      <a:ext uri="{FF2B5EF4-FFF2-40B4-BE49-F238E27FC236}">
                        <a16:creationId xmlns:a16="http://schemas.microsoft.com/office/drawing/2014/main" id="{035BA361-D409-358F-6333-311B31BC87DB}"/>
                      </a:ext>
                    </a:extLst>
                  </p:cNvPr>
                  <p:cNvSpPr/>
                  <p:nvPr/>
                </p:nvSpPr>
                <p:spPr>
                  <a:xfrm>
                    <a:off x="7131522" y="266544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6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5" name="Ellipse 31">
                    <a:extLst>
                      <a:ext uri="{FF2B5EF4-FFF2-40B4-BE49-F238E27FC236}">
                        <a16:creationId xmlns:a16="http://schemas.microsoft.com/office/drawing/2014/main" id="{69B7C0BC-429F-7A13-E66F-EE2B64BB171B}"/>
                      </a:ext>
                    </a:extLst>
                  </p:cNvPr>
                  <p:cNvSpPr/>
                  <p:nvPr/>
                </p:nvSpPr>
                <p:spPr>
                  <a:xfrm>
                    <a:off x="8274695" y="3004763"/>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6" name="Ellipse 32">
                    <a:extLst>
                      <a:ext uri="{FF2B5EF4-FFF2-40B4-BE49-F238E27FC236}">
                        <a16:creationId xmlns:a16="http://schemas.microsoft.com/office/drawing/2014/main" id="{2C7908B8-0778-ED91-A603-9C6B028D2790}"/>
                      </a:ext>
                    </a:extLst>
                  </p:cNvPr>
                  <p:cNvSpPr/>
                  <p:nvPr/>
                </p:nvSpPr>
                <p:spPr>
                  <a:xfrm>
                    <a:off x="8181761" y="366166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7" name="Ellipse 33">
                    <a:extLst>
                      <a:ext uri="{FF2B5EF4-FFF2-40B4-BE49-F238E27FC236}">
                        <a16:creationId xmlns:a16="http://schemas.microsoft.com/office/drawing/2014/main" id="{394A2620-CFDE-D2BD-5A0B-FD82C74E0DC6}"/>
                      </a:ext>
                    </a:extLst>
                  </p:cNvPr>
                  <p:cNvSpPr/>
                  <p:nvPr/>
                </p:nvSpPr>
                <p:spPr>
                  <a:xfrm>
                    <a:off x="7514645" y="38899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8" name="Ellipse 34">
                    <a:extLst>
                      <a:ext uri="{FF2B5EF4-FFF2-40B4-BE49-F238E27FC236}">
                        <a16:creationId xmlns:a16="http://schemas.microsoft.com/office/drawing/2014/main" id="{EC36DA73-8811-9C50-7F5F-59B4530619A8}"/>
                      </a:ext>
                    </a:extLst>
                  </p:cNvPr>
                  <p:cNvSpPr/>
                  <p:nvPr/>
                </p:nvSpPr>
                <p:spPr>
                  <a:xfrm>
                    <a:off x="6888332" y="346058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49" name="Ellipse 35">
                    <a:extLst>
                      <a:ext uri="{FF2B5EF4-FFF2-40B4-BE49-F238E27FC236}">
                        <a16:creationId xmlns:a16="http://schemas.microsoft.com/office/drawing/2014/main" id="{048A5EEB-790E-AC0F-7D9F-ED6D04B10DCF}"/>
                      </a:ext>
                    </a:extLst>
                  </p:cNvPr>
                  <p:cNvSpPr/>
                  <p:nvPr/>
                </p:nvSpPr>
                <p:spPr>
                  <a:xfrm>
                    <a:off x="6865583" y="303295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0" name="Ellipse 36">
                    <a:extLst>
                      <a:ext uri="{FF2B5EF4-FFF2-40B4-BE49-F238E27FC236}">
                        <a16:creationId xmlns:a16="http://schemas.microsoft.com/office/drawing/2014/main" id="{D534FE8B-8B4E-6A42-C27D-5BC2771848B3}"/>
                      </a:ext>
                    </a:extLst>
                  </p:cNvPr>
                  <p:cNvSpPr/>
                  <p:nvPr/>
                </p:nvSpPr>
                <p:spPr>
                  <a:xfrm>
                    <a:off x="7075262" y="376995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1" name="Ellipse 37">
                    <a:extLst>
                      <a:ext uri="{FF2B5EF4-FFF2-40B4-BE49-F238E27FC236}">
                        <a16:creationId xmlns:a16="http://schemas.microsoft.com/office/drawing/2014/main" id="{782239EA-74BC-0318-8CB9-AFDB166F1914}"/>
                      </a:ext>
                    </a:extLst>
                  </p:cNvPr>
                  <p:cNvSpPr/>
                  <p:nvPr/>
                </p:nvSpPr>
                <p:spPr>
                  <a:xfrm>
                    <a:off x="7986499" y="26789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2" name="Ellipse 38">
                    <a:extLst>
                      <a:ext uri="{FF2B5EF4-FFF2-40B4-BE49-F238E27FC236}">
                        <a16:creationId xmlns:a16="http://schemas.microsoft.com/office/drawing/2014/main" id="{F27E8C1D-9D54-41B9-0583-8218AF57CC8E}"/>
                      </a:ext>
                    </a:extLst>
                  </p:cNvPr>
                  <p:cNvSpPr/>
                  <p:nvPr/>
                </p:nvSpPr>
                <p:spPr>
                  <a:xfrm>
                    <a:off x="8374255" y="333730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9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3" name="Ellipse 39">
                    <a:extLst>
                      <a:ext uri="{FF2B5EF4-FFF2-40B4-BE49-F238E27FC236}">
                        <a16:creationId xmlns:a16="http://schemas.microsoft.com/office/drawing/2014/main" id="{186199EA-E76D-E90F-14D8-E295891F88D0}"/>
                      </a:ext>
                    </a:extLst>
                  </p:cNvPr>
                  <p:cNvSpPr/>
                  <p:nvPr/>
                </p:nvSpPr>
                <p:spPr>
                  <a:xfrm>
                    <a:off x="7941588" y="3872478"/>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4" name="Ellipse 25">
                    <a:extLst>
                      <a:ext uri="{FF2B5EF4-FFF2-40B4-BE49-F238E27FC236}">
                        <a16:creationId xmlns:a16="http://schemas.microsoft.com/office/drawing/2014/main" id="{52053838-FBE3-7001-F101-1F45781017CA}"/>
                      </a:ext>
                    </a:extLst>
                  </p:cNvPr>
                  <p:cNvSpPr/>
                  <p:nvPr/>
                </p:nvSpPr>
                <p:spPr>
                  <a:xfrm>
                    <a:off x="7796395" y="362599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5" name="Ellipse 30">
                    <a:extLst>
                      <a:ext uri="{FF2B5EF4-FFF2-40B4-BE49-F238E27FC236}">
                        <a16:creationId xmlns:a16="http://schemas.microsoft.com/office/drawing/2014/main" id="{EC22CC74-6723-3C78-8303-1E33636EA907}"/>
                      </a:ext>
                    </a:extLst>
                  </p:cNvPr>
                  <p:cNvSpPr/>
                  <p:nvPr/>
                </p:nvSpPr>
                <p:spPr>
                  <a:xfrm>
                    <a:off x="7226320" y="36337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6" name="Ellipse 21">
                    <a:extLst>
                      <a:ext uri="{FF2B5EF4-FFF2-40B4-BE49-F238E27FC236}">
                        <a16:creationId xmlns:a16="http://schemas.microsoft.com/office/drawing/2014/main" id="{458345F2-2C40-6B25-95FE-71433708C6E0}"/>
                      </a:ext>
                    </a:extLst>
                  </p:cNvPr>
                  <p:cNvSpPr/>
                  <p:nvPr/>
                </p:nvSpPr>
                <p:spPr>
                  <a:xfrm>
                    <a:off x="7846187" y="2942551"/>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7" name="Ellipse 23">
                    <a:extLst>
                      <a:ext uri="{FF2B5EF4-FFF2-40B4-BE49-F238E27FC236}">
                        <a16:creationId xmlns:a16="http://schemas.microsoft.com/office/drawing/2014/main" id="{0F53D0D3-E519-ED47-669D-CEF496431B20}"/>
                      </a:ext>
                    </a:extLst>
                  </p:cNvPr>
                  <p:cNvSpPr/>
                  <p:nvPr/>
                </p:nvSpPr>
                <p:spPr>
                  <a:xfrm>
                    <a:off x="7990285" y="333330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8" name="Ellipse 20">
                    <a:extLst>
                      <a:ext uri="{FF2B5EF4-FFF2-40B4-BE49-F238E27FC236}">
                        <a16:creationId xmlns:a16="http://schemas.microsoft.com/office/drawing/2014/main" id="{E425D99D-E75B-E3D2-1D43-9D45CD84F1A5}"/>
                      </a:ext>
                    </a:extLst>
                  </p:cNvPr>
                  <p:cNvSpPr/>
                  <p:nvPr/>
                </p:nvSpPr>
                <p:spPr>
                  <a:xfrm flipV="1">
                    <a:off x="7336515" y="2956802"/>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59" name="Ellipse 28">
                    <a:extLst>
                      <a:ext uri="{FF2B5EF4-FFF2-40B4-BE49-F238E27FC236}">
                        <a16:creationId xmlns:a16="http://schemas.microsoft.com/office/drawing/2014/main" id="{D383905F-5DE4-67E4-3DC1-71A1295C0FEE}"/>
                      </a:ext>
                    </a:extLst>
                  </p:cNvPr>
                  <p:cNvSpPr/>
                  <p:nvPr/>
                </p:nvSpPr>
                <p:spPr>
                  <a:xfrm>
                    <a:off x="7151740" y="313221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60" name="Ellipse 27">
                    <a:extLst>
                      <a:ext uri="{FF2B5EF4-FFF2-40B4-BE49-F238E27FC236}">
                        <a16:creationId xmlns:a16="http://schemas.microsoft.com/office/drawing/2014/main" id="{D06CF0E1-AF31-EDDF-8E17-3B62DF4B6FE2}"/>
                      </a:ext>
                    </a:extLst>
                  </p:cNvPr>
                  <p:cNvSpPr/>
                  <p:nvPr/>
                </p:nvSpPr>
                <p:spPr>
                  <a:xfrm>
                    <a:off x="7618669" y="3312382"/>
                    <a:ext cx="531878" cy="468445"/>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grpSp>
          </p:grpSp>
          <p:grpSp>
            <p:nvGrpSpPr>
              <p:cNvPr id="8" name="Gruppo 7">
                <a:extLst>
                  <a:ext uri="{FF2B5EF4-FFF2-40B4-BE49-F238E27FC236}">
                    <a16:creationId xmlns:a16="http://schemas.microsoft.com/office/drawing/2014/main" id="{69342092-11B7-5127-A05B-408CCD23BDDF}"/>
                  </a:ext>
                </a:extLst>
              </p:cNvPr>
              <p:cNvGrpSpPr/>
              <p:nvPr/>
            </p:nvGrpSpPr>
            <p:grpSpPr>
              <a:xfrm>
                <a:off x="1136741" y="4223084"/>
                <a:ext cx="3478443" cy="1888047"/>
                <a:chOff x="8364505" y="1126970"/>
                <a:chExt cx="2238830" cy="1215205"/>
              </a:xfrm>
            </p:grpSpPr>
            <p:grpSp>
              <p:nvGrpSpPr>
                <p:cNvPr id="11" name="Gruppo 10">
                  <a:extLst>
                    <a:ext uri="{FF2B5EF4-FFF2-40B4-BE49-F238E27FC236}">
                      <a16:creationId xmlns:a16="http://schemas.microsoft.com/office/drawing/2014/main" id="{21B4A236-61F0-F1D3-C70A-8C755F968E98}"/>
                    </a:ext>
                  </a:extLst>
                </p:cNvPr>
                <p:cNvGrpSpPr/>
                <p:nvPr/>
              </p:nvGrpSpPr>
              <p:grpSpPr>
                <a:xfrm>
                  <a:off x="8723827" y="1126970"/>
                  <a:ext cx="1879508" cy="965195"/>
                  <a:chOff x="8908545" y="4629043"/>
                  <a:chExt cx="2082975" cy="1069682"/>
                </a:xfrm>
              </p:grpSpPr>
              <p:sp>
                <p:nvSpPr>
                  <p:cNvPr id="34" name="TextBox 39">
                    <a:extLst>
                      <a:ext uri="{FF2B5EF4-FFF2-40B4-BE49-F238E27FC236}">
                        <a16:creationId xmlns:a16="http://schemas.microsoft.com/office/drawing/2014/main" id="{F42A40CC-2640-4E13-D44A-DFA38A7601C6}"/>
                      </a:ext>
                    </a:extLst>
                  </p:cNvPr>
                  <p:cNvSpPr txBox="1"/>
                  <p:nvPr/>
                </p:nvSpPr>
                <p:spPr>
                  <a:xfrm>
                    <a:off x="8908545" y="4629043"/>
                    <a:ext cx="2082975" cy="436853"/>
                  </a:xfrm>
                  <a:prstGeom prst="rect">
                    <a:avLst/>
                  </a:prstGeom>
                  <a:noFill/>
                  <a:ln w="28575">
                    <a:solidFill>
                      <a:srgbClr val="4CA72E"/>
                    </a:solid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AU" sz="3600" dirty="0">
                        <a:cs typeface="Calibri"/>
                      </a:rPr>
                      <a:t>ssDNA-probe</a:t>
                    </a:r>
                  </a:p>
                </p:txBody>
              </p:sp>
              <p:grpSp>
                <p:nvGrpSpPr>
                  <p:cNvPr id="35" name="Gruppo 34">
                    <a:extLst>
                      <a:ext uri="{FF2B5EF4-FFF2-40B4-BE49-F238E27FC236}">
                        <a16:creationId xmlns:a16="http://schemas.microsoft.com/office/drawing/2014/main" id="{4EA2556F-2D24-991B-EE8F-A076821218D1}"/>
                      </a:ext>
                    </a:extLst>
                  </p:cNvPr>
                  <p:cNvGrpSpPr/>
                  <p:nvPr/>
                </p:nvGrpSpPr>
                <p:grpSpPr>
                  <a:xfrm>
                    <a:off x="9325341" y="5298881"/>
                    <a:ext cx="1462370" cy="399844"/>
                    <a:chOff x="9325341" y="5298881"/>
                    <a:chExt cx="1462370" cy="399844"/>
                  </a:xfrm>
                </p:grpSpPr>
                <p:sp>
                  <p:nvSpPr>
                    <p:cNvPr id="36" name="Figura a mano libera 35">
                      <a:extLst>
                        <a:ext uri="{FF2B5EF4-FFF2-40B4-BE49-F238E27FC236}">
                          <a16:creationId xmlns:a16="http://schemas.microsoft.com/office/drawing/2014/main" id="{79EE0ABD-CDB4-3E4E-3134-056DBB128013}"/>
                        </a:ext>
                      </a:extLst>
                    </p:cNvPr>
                    <p:cNvSpPr/>
                    <p:nvPr/>
                  </p:nvSpPr>
                  <p:spPr>
                    <a:xfrm rot="5884463">
                      <a:off x="10024328" y="4935341"/>
                      <a:ext cx="399844" cy="112692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sp>
                  <p:nvSpPr>
                    <p:cNvPr id="37" name="CasellaDiTesto 36">
                      <a:extLst>
                        <a:ext uri="{FF2B5EF4-FFF2-40B4-BE49-F238E27FC236}">
                          <a16:creationId xmlns:a16="http://schemas.microsoft.com/office/drawing/2014/main" id="{C757FD51-5BC1-B804-DE12-2186650D703A}"/>
                        </a:ext>
                      </a:extLst>
                    </p:cNvPr>
                    <p:cNvSpPr txBox="1"/>
                    <p:nvPr/>
                  </p:nvSpPr>
                  <p:spPr>
                    <a:xfrm>
                      <a:off x="9325341" y="5332479"/>
                      <a:ext cx="223410" cy="270432"/>
                    </a:xfrm>
                    <a:prstGeom prst="rect">
                      <a:avLst/>
                    </a:prstGeom>
                    <a:noFill/>
                  </p:spPr>
                  <p:txBody>
                    <a:bodyPr wrap="none" rtlCol="0">
                      <a:spAutoFit/>
                    </a:bodyPr>
                    <a:lstStyle/>
                    <a:p>
                      <a:r>
                        <a:rPr lang="it-IT" sz="2000" dirty="0"/>
                        <a:t>S</a:t>
                      </a:r>
                    </a:p>
                  </p:txBody>
                </p:sp>
              </p:grpSp>
            </p:grpSp>
            <p:grpSp>
              <p:nvGrpSpPr>
                <p:cNvPr id="12" name="Grouper 40">
                  <a:extLst>
                    <a:ext uri="{FF2B5EF4-FFF2-40B4-BE49-F238E27FC236}">
                      <a16:creationId xmlns:a16="http://schemas.microsoft.com/office/drawing/2014/main" id="{05DA795F-3525-FACC-0C09-C9DF7C8BC1B5}"/>
                    </a:ext>
                  </a:extLst>
                </p:cNvPr>
                <p:cNvGrpSpPr/>
                <p:nvPr/>
              </p:nvGrpSpPr>
              <p:grpSpPr>
                <a:xfrm>
                  <a:off x="8364505" y="1593735"/>
                  <a:ext cx="793400" cy="748440"/>
                  <a:chOff x="6865583" y="2610580"/>
                  <a:chExt cx="2040550" cy="1772312"/>
                </a:xfrm>
                <a:effectLst>
                  <a:outerShdw blurRad="76200" dist="38100" dir="4860000" sx="93000" sy="93000" algn="ctr" rotWithShape="0">
                    <a:srgbClr val="000000">
                      <a:alpha val="28000"/>
                    </a:srgbClr>
                  </a:outerShdw>
                </a:effectLst>
              </p:grpSpPr>
              <p:sp>
                <p:nvSpPr>
                  <p:cNvPr id="13" name="Ellipse 19">
                    <a:extLst>
                      <a:ext uri="{FF2B5EF4-FFF2-40B4-BE49-F238E27FC236}">
                        <a16:creationId xmlns:a16="http://schemas.microsoft.com/office/drawing/2014/main" id="{F013552F-3EB9-A15A-44B0-3C53B5350825}"/>
                      </a:ext>
                    </a:extLst>
                  </p:cNvPr>
                  <p:cNvSpPr/>
                  <p:nvPr/>
                </p:nvSpPr>
                <p:spPr>
                  <a:xfrm flipV="1">
                    <a:off x="7219785" y="3386491"/>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14" name="Ellipse 22">
                    <a:extLst>
                      <a:ext uri="{FF2B5EF4-FFF2-40B4-BE49-F238E27FC236}">
                        <a16:creationId xmlns:a16="http://schemas.microsoft.com/office/drawing/2014/main" id="{5D512A61-B1FE-E22B-6434-32AF27573805}"/>
                      </a:ext>
                    </a:extLst>
                  </p:cNvPr>
                  <p:cNvSpPr/>
                  <p:nvPr/>
                </p:nvSpPr>
                <p:spPr>
                  <a:xfrm flipV="1">
                    <a:off x="7602505" y="3287098"/>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15" name="Ellipse 24">
                    <a:extLst>
                      <a:ext uri="{FF2B5EF4-FFF2-40B4-BE49-F238E27FC236}">
                        <a16:creationId xmlns:a16="http://schemas.microsoft.com/office/drawing/2014/main" id="{67FA8A71-AC49-DA7E-2D52-054DC870FA57}"/>
                      </a:ext>
                    </a:extLst>
                  </p:cNvPr>
                  <p:cNvSpPr/>
                  <p:nvPr/>
                </p:nvSpPr>
                <p:spPr>
                  <a:xfrm flipV="1">
                    <a:off x="7469510" y="36625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16" name="Ellipse 26">
                    <a:extLst>
                      <a:ext uri="{FF2B5EF4-FFF2-40B4-BE49-F238E27FC236}">
                        <a16:creationId xmlns:a16="http://schemas.microsoft.com/office/drawing/2014/main" id="{6DC996A8-0B53-951B-5140-E2EE3CBD7ED4}"/>
                      </a:ext>
                    </a:extLst>
                  </p:cNvPr>
                  <p:cNvSpPr/>
                  <p:nvPr/>
                </p:nvSpPr>
                <p:spPr>
                  <a:xfrm>
                    <a:off x="7619499" y="261058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5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17" name="Ellipse 29">
                    <a:extLst>
                      <a:ext uri="{FF2B5EF4-FFF2-40B4-BE49-F238E27FC236}">
                        <a16:creationId xmlns:a16="http://schemas.microsoft.com/office/drawing/2014/main" id="{F592639A-43B7-A105-2AF7-864227F1C53D}"/>
                      </a:ext>
                    </a:extLst>
                  </p:cNvPr>
                  <p:cNvSpPr/>
                  <p:nvPr/>
                </p:nvSpPr>
                <p:spPr>
                  <a:xfrm>
                    <a:off x="7131522" y="266544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6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18" name="Ellipse 31">
                    <a:extLst>
                      <a:ext uri="{FF2B5EF4-FFF2-40B4-BE49-F238E27FC236}">
                        <a16:creationId xmlns:a16="http://schemas.microsoft.com/office/drawing/2014/main" id="{EF2DB2EE-0F75-3163-454C-92F7D923E62F}"/>
                      </a:ext>
                    </a:extLst>
                  </p:cNvPr>
                  <p:cNvSpPr/>
                  <p:nvPr/>
                </p:nvSpPr>
                <p:spPr>
                  <a:xfrm>
                    <a:off x="8274695" y="3004763"/>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19" name="Ellipse 32">
                    <a:extLst>
                      <a:ext uri="{FF2B5EF4-FFF2-40B4-BE49-F238E27FC236}">
                        <a16:creationId xmlns:a16="http://schemas.microsoft.com/office/drawing/2014/main" id="{2FC578E5-4065-798F-A7C7-1F392A90AA60}"/>
                      </a:ext>
                    </a:extLst>
                  </p:cNvPr>
                  <p:cNvSpPr/>
                  <p:nvPr/>
                </p:nvSpPr>
                <p:spPr>
                  <a:xfrm>
                    <a:off x="8181761" y="366166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0" name="Ellipse 33">
                    <a:extLst>
                      <a:ext uri="{FF2B5EF4-FFF2-40B4-BE49-F238E27FC236}">
                        <a16:creationId xmlns:a16="http://schemas.microsoft.com/office/drawing/2014/main" id="{BB71A0F7-0478-FB4A-737F-D80610933F77}"/>
                      </a:ext>
                    </a:extLst>
                  </p:cNvPr>
                  <p:cNvSpPr/>
                  <p:nvPr/>
                </p:nvSpPr>
                <p:spPr>
                  <a:xfrm>
                    <a:off x="7514645" y="38899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1" name="Ellipse 34">
                    <a:extLst>
                      <a:ext uri="{FF2B5EF4-FFF2-40B4-BE49-F238E27FC236}">
                        <a16:creationId xmlns:a16="http://schemas.microsoft.com/office/drawing/2014/main" id="{F877B884-41A6-BBD2-AB06-C79BFE0B0823}"/>
                      </a:ext>
                    </a:extLst>
                  </p:cNvPr>
                  <p:cNvSpPr/>
                  <p:nvPr/>
                </p:nvSpPr>
                <p:spPr>
                  <a:xfrm>
                    <a:off x="6888332" y="346058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2" name="Ellipse 35">
                    <a:extLst>
                      <a:ext uri="{FF2B5EF4-FFF2-40B4-BE49-F238E27FC236}">
                        <a16:creationId xmlns:a16="http://schemas.microsoft.com/office/drawing/2014/main" id="{A2D12A3A-7191-BFA5-325F-1662AAE2C3E9}"/>
                      </a:ext>
                    </a:extLst>
                  </p:cNvPr>
                  <p:cNvSpPr/>
                  <p:nvPr/>
                </p:nvSpPr>
                <p:spPr>
                  <a:xfrm>
                    <a:off x="6865583" y="303295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3" name="Ellipse 36">
                    <a:extLst>
                      <a:ext uri="{FF2B5EF4-FFF2-40B4-BE49-F238E27FC236}">
                        <a16:creationId xmlns:a16="http://schemas.microsoft.com/office/drawing/2014/main" id="{A1D556B3-1CDA-3AF1-CE25-02BCCAE94467}"/>
                      </a:ext>
                    </a:extLst>
                  </p:cNvPr>
                  <p:cNvSpPr/>
                  <p:nvPr/>
                </p:nvSpPr>
                <p:spPr>
                  <a:xfrm>
                    <a:off x="7075262" y="376995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4" name="Ellipse 37">
                    <a:extLst>
                      <a:ext uri="{FF2B5EF4-FFF2-40B4-BE49-F238E27FC236}">
                        <a16:creationId xmlns:a16="http://schemas.microsoft.com/office/drawing/2014/main" id="{B5FE1588-C723-CFF5-1AAA-D519D272B982}"/>
                      </a:ext>
                    </a:extLst>
                  </p:cNvPr>
                  <p:cNvSpPr/>
                  <p:nvPr/>
                </p:nvSpPr>
                <p:spPr>
                  <a:xfrm>
                    <a:off x="7986499" y="26789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5" name="Ellipse 38">
                    <a:extLst>
                      <a:ext uri="{FF2B5EF4-FFF2-40B4-BE49-F238E27FC236}">
                        <a16:creationId xmlns:a16="http://schemas.microsoft.com/office/drawing/2014/main" id="{48FA37BF-713E-C4DF-B128-7B1E0C4F1D23}"/>
                      </a:ext>
                    </a:extLst>
                  </p:cNvPr>
                  <p:cNvSpPr/>
                  <p:nvPr/>
                </p:nvSpPr>
                <p:spPr>
                  <a:xfrm>
                    <a:off x="8374255" y="333730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9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6" name="Ellipse 39">
                    <a:extLst>
                      <a:ext uri="{FF2B5EF4-FFF2-40B4-BE49-F238E27FC236}">
                        <a16:creationId xmlns:a16="http://schemas.microsoft.com/office/drawing/2014/main" id="{0EBEA3AE-8E5C-3C59-83E5-8CB969BA2C90}"/>
                      </a:ext>
                    </a:extLst>
                  </p:cNvPr>
                  <p:cNvSpPr/>
                  <p:nvPr/>
                </p:nvSpPr>
                <p:spPr>
                  <a:xfrm>
                    <a:off x="7941588" y="3872478"/>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7" name="Ellipse 25">
                    <a:extLst>
                      <a:ext uri="{FF2B5EF4-FFF2-40B4-BE49-F238E27FC236}">
                        <a16:creationId xmlns:a16="http://schemas.microsoft.com/office/drawing/2014/main" id="{7C9709D7-22D2-FCCC-4ADE-BD16885411D9}"/>
                      </a:ext>
                    </a:extLst>
                  </p:cNvPr>
                  <p:cNvSpPr/>
                  <p:nvPr/>
                </p:nvSpPr>
                <p:spPr>
                  <a:xfrm>
                    <a:off x="7796395" y="362599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8" name="Ellipse 30">
                    <a:extLst>
                      <a:ext uri="{FF2B5EF4-FFF2-40B4-BE49-F238E27FC236}">
                        <a16:creationId xmlns:a16="http://schemas.microsoft.com/office/drawing/2014/main" id="{54B8982A-779E-9258-07C3-68FB97F45F5D}"/>
                      </a:ext>
                    </a:extLst>
                  </p:cNvPr>
                  <p:cNvSpPr/>
                  <p:nvPr/>
                </p:nvSpPr>
                <p:spPr>
                  <a:xfrm>
                    <a:off x="7226320" y="36337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29" name="Ellipse 21">
                    <a:extLst>
                      <a:ext uri="{FF2B5EF4-FFF2-40B4-BE49-F238E27FC236}">
                        <a16:creationId xmlns:a16="http://schemas.microsoft.com/office/drawing/2014/main" id="{99356A17-014D-13DF-2B33-5C06C3A99B61}"/>
                      </a:ext>
                    </a:extLst>
                  </p:cNvPr>
                  <p:cNvSpPr/>
                  <p:nvPr/>
                </p:nvSpPr>
                <p:spPr>
                  <a:xfrm>
                    <a:off x="7846187" y="2942551"/>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0" name="Ellipse 23">
                    <a:extLst>
                      <a:ext uri="{FF2B5EF4-FFF2-40B4-BE49-F238E27FC236}">
                        <a16:creationId xmlns:a16="http://schemas.microsoft.com/office/drawing/2014/main" id="{395310DB-8D11-BAD5-70AB-D2A3BFEB6668}"/>
                      </a:ext>
                    </a:extLst>
                  </p:cNvPr>
                  <p:cNvSpPr/>
                  <p:nvPr/>
                </p:nvSpPr>
                <p:spPr>
                  <a:xfrm>
                    <a:off x="7990285" y="333330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1" name="Ellipse 20">
                    <a:extLst>
                      <a:ext uri="{FF2B5EF4-FFF2-40B4-BE49-F238E27FC236}">
                        <a16:creationId xmlns:a16="http://schemas.microsoft.com/office/drawing/2014/main" id="{08BD5D84-1AD2-95E5-8043-46BA24FA8806}"/>
                      </a:ext>
                    </a:extLst>
                  </p:cNvPr>
                  <p:cNvSpPr/>
                  <p:nvPr/>
                </p:nvSpPr>
                <p:spPr>
                  <a:xfrm flipV="1">
                    <a:off x="7336515" y="2956802"/>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2" name="Ellipse 28">
                    <a:extLst>
                      <a:ext uri="{FF2B5EF4-FFF2-40B4-BE49-F238E27FC236}">
                        <a16:creationId xmlns:a16="http://schemas.microsoft.com/office/drawing/2014/main" id="{B1606897-A2E4-50EC-733C-4484971361BA}"/>
                      </a:ext>
                    </a:extLst>
                  </p:cNvPr>
                  <p:cNvSpPr/>
                  <p:nvPr/>
                </p:nvSpPr>
                <p:spPr>
                  <a:xfrm>
                    <a:off x="7151740" y="313221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sp>
                <p:nvSpPr>
                  <p:cNvPr id="33" name="Ellipse 27">
                    <a:extLst>
                      <a:ext uri="{FF2B5EF4-FFF2-40B4-BE49-F238E27FC236}">
                        <a16:creationId xmlns:a16="http://schemas.microsoft.com/office/drawing/2014/main" id="{EE6B10EE-2FD8-F951-7887-F5AEFE8FF079}"/>
                      </a:ext>
                    </a:extLst>
                  </p:cNvPr>
                  <p:cNvSpPr/>
                  <p:nvPr/>
                </p:nvSpPr>
                <p:spPr>
                  <a:xfrm>
                    <a:off x="7618669" y="3312382"/>
                    <a:ext cx="531878" cy="468445"/>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solidFill>
                        <a:schemeClr val="tx1"/>
                      </a:solidFill>
                    </a:endParaRPr>
                  </a:p>
                </p:txBody>
              </p:sp>
            </p:grpSp>
          </p:grpSp>
          <p:sp>
            <p:nvSpPr>
              <p:cNvPr id="9" name="Freccia destra 8">
                <a:extLst>
                  <a:ext uri="{FF2B5EF4-FFF2-40B4-BE49-F238E27FC236}">
                    <a16:creationId xmlns:a16="http://schemas.microsoft.com/office/drawing/2014/main" id="{A5E47C13-3CBF-7DC7-C72A-4DB6CB32C41B}"/>
                  </a:ext>
                </a:extLst>
              </p:cNvPr>
              <p:cNvSpPr/>
              <p:nvPr/>
            </p:nvSpPr>
            <p:spPr>
              <a:xfrm>
                <a:off x="4810817" y="4859793"/>
                <a:ext cx="1030799" cy="377047"/>
              </a:xfrm>
              <a:prstGeom prst="rightArrow">
                <a:avLst/>
              </a:prstGeom>
              <a:solidFill>
                <a:srgbClr val="1F5A74"/>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solidFill>
                    <a:schemeClr val="tx1"/>
                  </a:solidFill>
                </a:endParaRPr>
              </a:p>
            </p:txBody>
          </p:sp>
          <p:sp>
            <p:nvSpPr>
              <p:cNvPr id="10" name="Freccia destra 9">
                <a:extLst>
                  <a:ext uri="{FF2B5EF4-FFF2-40B4-BE49-F238E27FC236}">
                    <a16:creationId xmlns:a16="http://schemas.microsoft.com/office/drawing/2014/main" id="{41F85DD3-032C-8DC1-ED15-F746518028A3}"/>
                  </a:ext>
                </a:extLst>
              </p:cNvPr>
              <p:cNvSpPr/>
              <p:nvPr/>
            </p:nvSpPr>
            <p:spPr>
              <a:xfrm rot="10800000">
                <a:off x="4822350" y="5395944"/>
                <a:ext cx="1030799" cy="377047"/>
              </a:xfrm>
              <a:prstGeom prst="rightArrow">
                <a:avLst/>
              </a:prstGeom>
              <a:solidFill>
                <a:srgbClr val="1F5A74"/>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1" dirty="0">
                  <a:solidFill>
                    <a:schemeClr val="tx1"/>
                  </a:solidFill>
                </a:endParaRPr>
              </a:p>
            </p:txBody>
          </p:sp>
        </p:grpSp>
        <p:sp>
          <p:nvSpPr>
            <p:cNvPr id="5" name="Figura a mano libera 4">
              <a:extLst>
                <a:ext uri="{FF2B5EF4-FFF2-40B4-BE49-F238E27FC236}">
                  <a16:creationId xmlns:a16="http://schemas.microsoft.com/office/drawing/2014/main" id="{B55F3AD2-F5DB-5DEA-BBF2-15CB1C6B1B1D}"/>
                </a:ext>
              </a:extLst>
            </p:cNvPr>
            <p:cNvSpPr/>
            <p:nvPr/>
          </p:nvSpPr>
          <p:spPr>
            <a:xfrm rot="4666605">
              <a:off x="5021031" y="264499"/>
              <a:ext cx="347377" cy="909671"/>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ln>
              <a:solidFill>
                <a:schemeClr val="tx1"/>
              </a:solidFill>
            </a:ln>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sz="2000">
                <a:solidFill>
                  <a:schemeClr val="tx1"/>
                </a:solidFill>
              </a:endParaRPr>
            </a:p>
          </p:txBody>
        </p:sp>
        <p:sp>
          <p:nvSpPr>
            <p:cNvPr id="6" name="TextBox 39">
              <a:extLst>
                <a:ext uri="{FF2B5EF4-FFF2-40B4-BE49-F238E27FC236}">
                  <a16:creationId xmlns:a16="http://schemas.microsoft.com/office/drawing/2014/main" id="{87E53637-E449-1414-9C4C-BD7296912A6E}"/>
                </a:ext>
              </a:extLst>
            </p:cNvPr>
            <p:cNvSpPr txBox="1"/>
            <p:nvPr/>
          </p:nvSpPr>
          <p:spPr>
            <a:xfrm>
              <a:off x="3962492" y="-316371"/>
              <a:ext cx="2802356" cy="528261"/>
            </a:xfrm>
            <a:prstGeom prst="rect">
              <a:avLst/>
            </a:prstGeom>
            <a:noFill/>
            <a:ln w="28575">
              <a:solidFill>
                <a:schemeClr val="tx2">
                  <a:lumMod val="75000"/>
                  <a:lumOff val="25000"/>
                </a:schemeClr>
              </a:solidFill>
            </a:ln>
          </p:spPr>
          <p:txBody>
            <a:bodyPr rot="0" spcFirstLastPara="0" vertOverflow="overflow" horzOverflow="overflow" vert="horz" wrap="square" lIns="91440" tIns="45721" rIns="91440" bIns="45721" numCol="1" spcCol="0" rtlCol="0" fromWordArt="0" anchor="t" anchorCtr="0" forceAA="0" compatLnSpc="1">
              <a:prstTxWarp prst="textNoShape">
                <a:avLst/>
              </a:prstTxWarp>
              <a:spAutoFit/>
            </a:bodyPr>
            <a:lstStyle/>
            <a:p>
              <a:pPr algn="ctr"/>
              <a:r>
                <a:rPr lang="en-AU" sz="3600" dirty="0">
                  <a:cs typeface="Calibri"/>
                </a:rPr>
                <a:t>ssDNA-target</a:t>
              </a:r>
            </a:p>
          </p:txBody>
        </p:sp>
      </p:grpSp>
      <p:sp>
        <p:nvSpPr>
          <p:cNvPr id="324" name="Rettangolo 323">
            <a:extLst>
              <a:ext uri="{FF2B5EF4-FFF2-40B4-BE49-F238E27FC236}">
                <a16:creationId xmlns:a16="http://schemas.microsoft.com/office/drawing/2014/main" id="{FF5E1D45-0FF2-1F9E-2448-747237106C3D}"/>
              </a:ext>
            </a:extLst>
          </p:cNvPr>
          <p:cNvSpPr/>
          <p:nvPr/>
        </p:nvSpPr>
        <p:spPr>
          <a:xfrm>
            <a:off x="11643360" y="6400722"/>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6</a:t>
            </a:r>
          </a:p>
        </p:txBody>
      </p:sp>
    </p:spTree>
    <p:extLst>
      <p:ext uri="{BB962C8B-B14F-4D97-AF65-F5344CB8AC3E}">
        <p14:creationId xmlns:p14="http://schemas.microsoft.com/office/powerpoint/2010/main" val="4257126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3A018F9-C0F7-6327-2D14-B9197BDF1485}"/>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E66B21E2-3616-CEA8-5635-F69428F05B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44E932C8-2E79-DC30-3E65-4EAE245B56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FD83F7FB-F842-2266-7DBA-0410F79DA6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AD2B849E-179F-6DA2-326B-54C7182E02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2F27C59B-609E-5160-25B1-27DD20A80E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D2994BA9-8C99-1206-A88B-7DFF3E275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24C42B24-48C0-EA69-B551-776A6DD0C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07182FB2-2943-69A8-0320-C278C9A1F57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2C6E7E97-6088-C020-80C3-B108E6C35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C9C5BA89-EA06-E259-664A-715FF24564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1B142FE5-BAB1-15A3-35F5-58068FA39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9FD06459-E3E0-296B-0C0D-DACB55522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Immagine 1" descr="Immagine che contiene diagramma, linea, Diagramma, testo&#10;&#10;Descrizione generata automaticamente">
            <a:extLst>
              <a:ext uri="{FF2B5EF4-FFF2-40B4-BE49-F238E27FC236}">
                <a16:creationId xmlns:a16="http://schemas.microsoft.com/office/drawing/2014/main" id="{B0079C9F-E70C-D592-75B9-F4AC3B44AF1E}"/>
              </a:ext>
            </a:extLst>
          </p:cNvPr>
          <p:cNvPicPr>
            <a:picLocks noChangeAspect="1"/>
          </p:cNvPicPr>
          <p:nvPr/>
        </p:nvPicPr>
        <p:blipFill>
          <a:blip r:embed="rId2"/>
          <a:stretch>
            <a:fillRect/>
          </a:stretch>
        </p:blipFill>
        <p:spPr>
          <a:xfrm>
            <a:off x="6900915" y="42438"/>
            <a:ext cx="4846035" cy="3458834"/>
          </a:xfrm>
          <a:prstGeom prst="rect">
            <a:avLst/>
          </a:prstGeom>
        </p:spPr>
      </p:pic>
      <p:sp>
        <p:nvSpPr>
          <p:cNvPr id="3" name="CasellaDiTesto 2">
            <a:extLst>
              <a:ext uri="{FF2B5EF4-FFF2-40B4-BE49-F238E27FC236}">
                <a16:creationId xmlns:a16="http://schemas.microsoft.com/office/drawing/2014/main" id="{B66D06AF-8C7E-588F-05DF-FED7648F100E}"/>
              </a:ext>
            </a:extLst>
          </p:cNvPr>
          <p:cNvSpPr txBox="1"/>
          <p:nvPr/>
        </p:nvSpPr>
        <p:spPr>
          <a:xfrm>
            <a:off x="607863" y="3784430"/>
            <a:ext cx="3456931" cy="707886"/>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4000"/>
            </a:lvl1pPr>
          </a:lstStyle>
          <a:p>
            <a:r>
              <a:rPr lang="en-US" dirty="0"/>
              <a:t>Kinetic study</a:t>
            </a:r>
          </a:p>
        </p:txBody>
      </p:sp>
      <p:pic>
        <p:nvPicPr>
          <p:cNvPr id="4" name="Immagine 3" descr="Immagine che contiene testo, diagramma, Diagramma, linea&#10;&#10;Descrizione generata automaticamente">
            <a:extLst>
              <a:ext uri="{FF2B5EF4-FFF2-40B4-BE49-F238E27FC236}">
                <a16:creationId xmlns:a16="http://schemas.microsoft.com/office/drawing/2014/main" id="{8A501FBC-463E-5334-FEF7-25041CD7874B}"/>
              </a:ext>
            </a:extLst>
          </p:cNvPr>
          <p:cNvPicPr>
            <a:picLocks noChangeAspect="1"/>
          </p:cNvPicPr>
          <p:nvPr/>
        </p:nvPicPr>
        <p:blipFill>
          <a:blip r:embed="rId3"/>
          <a:stretch>
            <a:fillRect/>
          </a:stretch>
        </p:blipFill>
        <p:spPr>
          <a:xfrm>
            <a:off x="5191653" y="3546789"/>
            <a:ext cx="4356850" cy="3277629"/>
          </a:xfrm>
          <a:prstGeom prst="rect">
            <a:avLst/>
          </a:prstGeom>
        </p:spPr>
      </p:pic>
      <p:pic>
        <p:nvPicPr>
          <p:cNvPr id="5" name="Immagine 4" descr="Immagine che contiene testo, Diagramma, diagramma, linea&#10;&#10;Descrizione generata automaticamente">
            <a:extLst>
              <a:ext uri="{FF2B5EF4-FFF2-40B4-BE49-F238E27FC236}">
                <a16:creationId xmlns:a16="http://schemas.microsoft.com/office/drawing/2014/main" id="{F9CDC3A9-016A-A58A-1FDD-1A210F49C6C6}"/>
              </a:ext>
            </a:extLst>
          </p:cNvPr>
          <p:cNvPicPr>
            <a:picLocks noChangeAspect="1"/>
          </p:cNvPicPr>
          <p:nvPr/>
        </p:nvPicPr>
        <p:blipFill>
          <a:blip r:embed="rId4"/>
          <a:stretch>
            <a:fillRect/>
          </a:stretch>
        </p:blipFill>
        <p:spPr>
          <a:xfrm>
            <a:off x="5191651" y="3540995"/>
            <a:ext cx="4356850" cy="3283423"/>
          </a:xfrm>
          <a:prstGeom prst="rect">
            <a:avLst/>
          </a:prstGeom>
        </p:spPr>
      </p:pic>
      <p:pic>
        <p:nvPicPr>
          <p:cNvPr id="6" name="Immagine 5" descr="Immagine che contiene testo, diagramma, Diagramma, linea&#10;&#10;Descrizione generata automaticamente">
            <a:extLst>
              <a:ext uri="{FF2B5EF4-FFF2-40B4-BE49-F238E27FC236}">
                <a16:creationId xmlns:a16="http://schemas.microsoft.com/office/drawing/2014/main" id="{BCFE7A65-2D9E-93F6-815B-6207108E7333}"/>
              </a:ext>
            </a:extLst>
          </p:cNvPr>
          <p:cNvPicPr>
            <a:picLocks noChangeAspect="1"/>
          </p:cNvPicPr>
          <p:nvPr/>
        </p:nvPicPr>
        <p:blipFill>
          <a:blip r:embed="rId5"/>
          <a:stretch>
            <a:fillRect/>
          </a:stretch>
        </p:blipFill>
        <p:spPr>
          <a:xfrm>
            <a:off x="5191651" y="3546789"/>
            <a:ext cx="4356850" cy="3277629"/>
          </a:xfrm>
          <a:prstGeom prst="rect">
            <a:avLst/>
          </a:prstGeom>
        </p:spPr>
      </p:pic>
      <p:pic>
        <p:nvPicPr>
          <p:cNvPr id="7" name="Immagine 6" descr="Immagine che contiene testo, Diagramma, diagramma, linea&#10;&#10;Descrizione generata automaticamente">
            <a:extLst>
              <a:ext uri="{FF2B5EF4-FFF2-40B4-BE49-F238E27FC236}">
                <a16:creationId xmlns:a16="http://schemas.microsoft.com/office/drawing/2014/main" id="{AC3E51A4-3BAC-2891-F07A-1774FE3C7092}"/>
              </a:ext>
            </a:extLst>
          </p:cNvPr>
          <p:cNvPicPr>
            <a:picLocks noChangeAspect="1"/>
          </p:cNvPicPr>
          <p:nvPr/>
        </p:nvPicPr>
        <p:blipFill>
          <a:blip r:embed="rId6"/>
          <a:stretch>
            <a:fillRect/>
          </a:stretch>
        </p:blipFill>
        <p:spPr>
          <a:xfrm>
            <a:off x="5191649" y="3542786"/>
            <a:ext cx="4356850" cy="3277629"/>
          </a:xfrm>
          <a:prstGeom prst="rect">
            <a:avLst/>
          </a:prstGeom>
        </p:spPr>
      </p:pic>
      <p:sp>
        <p:nvSpPr>
          <p:cNvPr id="8" name="CasellaDiTesto 7">
            <a:extLst>
              <a:ext uri="{FF2B5EF4-FFF2-40B4-BE49-F238E27FC236}">
                <a16:creationId xmlns:a16="http://schemas.microsoft.com/office/drawing/2014/main" id="{55098B3E-534A-8000-58BD-123D29E9FC86}"/>
              </a:ext>
            </a:extLst>
          </p:cNvPr>
          <p:cNvSpPr txBox="1"/>
          <p:nvPr/>
        </p:nvSpPr>
        <p:spPr>
          <a:xfrm rot="5400000">
            <a:off x="8706017" y="4824842"/>
            <a:ext cx="2426898" cy="584775"/>
          </a:xfrm>
          <a:prstGeom prst="rect">
            <a:avLst/>
          </a:prstGeom>
          <a:noFill/>
          <a:ln w="28575">
            <a:solidFill>
              <a:schemeClr val="tx1"/>
            </a:solidFill>
          </a:ln>
        </p:spPr>
        <p:txBody>
          <a:bodyPr wrap="square" rtlCol="0">
            <a:spAutoFit/>
          </a:bodyPr>
          <a:lstStyle/>
          <a:p>
            <a:pPr algn="ctr"/>
            <a:r>
              <a:rPr lang="en-US" sz="3200" dirty="0" err="1"/>
              <a:t>Zetametry</a:t>
            </a:r>
            <a:endParaRPr lang="en-US" sz="3200" dirty="0"/>
          </a:p>
        </p:txBody>
      </p:sp>
      <p:grpSp>
        <p:nvGrpSpPr>
          <p:cNvPr id="9" name="Gruppo 8">
            <a:extLst>
              <a:ext uri="{FF2B5EF4-FFF2-40B4-BE49-F238E27FC236}">
                <a16:creationId xmlns:a16="http://schemas.microsoft.com/office/drawing/2014/main" id="{AEFDE526-61D3-6C56-0BC3-8A7DD19DE8A8}"/>
              </a:ext>
            </a:extLst>
          </p:cNvPr>
          <p:cNvGrpSpPr/>
          <p:nvPr/>
        </p:nvGrpSpPr>
        <p:grpSpPr>
          <a:xfrm>
            <a:off x="6998546" y="4015246"/>
            <a:ext cx="832023" cy="566059"/>
            <a:chOff x="8490852" y="2970363"/>
            <a:chExt cx="797446" cy="781932"/>
          </a:xfrm>
        </p:grpSpPr>
        <p:sp>
          <p:nvSpPr>
            <p:cNvPr id="10" name="CasellaDiTesto 9">
              <a:extLst>
                <a:ext uri="{FF2B5EF4-FFF2-40B4-BE49-F238E27FC236}">
                  <a16:creationId xmlns:a16="http://schemas.microsoft.com/office/drawing/2014/main" id="{DA2A8CE9-0F9C-DFA2-890B-0D7676E0EB38}"/>
                </a:ext>
              </a:extLst>
            </p:cNvPr>
            <p:cNvSpPr txBox="1"/>
            <p:nvPr/>
          </p:nvSpPr>
          <p:spPr>
            <a:xfrm>
              <a:off x="8967193" y="2970363"/>
              <a:ext cx="321105" cy="425151"/>
            </a:xfrm>
            <a:prstGeom prst="rect">
              <a:avLst/>
            </a:prstGeom>
            <a:noFill/>
          </p:spPr>
          <p:txBody>
            <a:bodyPr wrap="none" rtlCol="0">
              <a:spAutoFit/>
            </a:bodyPr>
            <a:lstStyle/>
            <a:p>
              <a:r>
                <a:rPr lang="en-US" sz="1400" dirty="0"/>
                <a:t>-7</a:t>
              </a:r>
            </a:p>
          </p:txBody>
        </p:sp>
        <p:sp>
          <p:nvSpPr>
            <p:cNvPr id="11" name="CasellaDiTesto 10">
              <a:extLst>
                <a:ext uri="{FF2B5EF4-FFF2-40B4-BE49-F238E27FC236}">
                  <a16:creationId xmlns:a16="http://schemas.microsoft.com/office/drawing/2014/main" id="{AC5168C3-BF64-4BB5-C5D5-661F10410984}"/>
                </a:ext>
              </a:extLst>
            </p:cNvPr>
            <p:cNvSpPr txBox="1"/>
            <p:nvPr/>
          </p:nvSpPr>
          <p:spPr>
            <a:xfrm>
              <a:off x="8490852" y="3327144"/>
              <a:ext cx="419740" cy="425151"/>
            </a:xfrm>
            <a:prstGeom prst="rect">
              <a:avLst/>
            </a:prstGeom>
            <a:noFill/>
          </p:spPr>
          <p:txBody>
            <a:bodyPr wrap="none" rtlCol="0">
              <a:spAutoFit/>
            </a:bodyPr>
            <a:lstStyle/>
            <a:p>
              <a:r>
                <a:rPr lang="en-US" sz="1400" dirty="0"/>
                <a:t>-20</a:t>
              </a:r>
            </a:p>
          </p:txBody>
        </p:sp>
      </p:grpSp>
      <p:sp>
        <p:nvSpPr>
          <p:cNvPr id="12" name="CasellaDiTesto 11">
            <a:extLst>
              <a:ext uri="{FF2B5EF4-FFF2-40B4-BE49-F238E27FC236}">
                <a16:creationId xmlns:a16="http://schemas.microsoft.com/office/drawing/2014/main" id="{DA5F8215-F09D-274B-8D04-5CB98EDD5A8B}"/>
              </a:ext>
            </a:extLst>
          </p:cNvPr>
          <p:cNvSpPr txBox="1"/>
          <p:nvPr/>
        </p:nvSpPr>
        <p:spPr>
          <a:xfrm>
            <a:off x="6380857" y="4427420"/>
            <a:ext cx="510448" cy="307777"/>
          </a:xfrm>
          <a:prstGeom prst="rect">
            <a:avLst/>
          </a:prstGeom>
          <a:noFill/>
        </p:spPr>
        <p:txBody>
          <a:bodyPr wrap="square" rtlCol="0">
            <a:spAutoFit/>
          </a:bodyPr>
          <a:lstStyle/>
          <a:p>
            <a:r>
              <a:rPr lang="en-US" sz="1400" dirty="0"/>
              <a:t>-40</a:t>
            </a:r>
          </a:p>
        </p:txBody>
      </p:sp>
      <p:sp>
        <p:nvSpPr>
          <p:cNvPr id="13" name="CasellaDiTesto 12">
            <a:extLst>
              <a:ext uri="{FF2B5EF4-FFF2-40B4-BE49-F238E27FC236}">
                <a16:creationId xmlns:a16="http://schemas.microsoft.com/office/drawing/2014/main" id="{989E0624-4743-5661-874B-023AD1752A16}"/>
              </a:ext>
            </a:extLst>
          </p:cNvPr>
          <p:cNvSpPr txBox="1"/>
          <p:nvPr/>
        </p:nvSpPr>
        <p:spPr>
          <a:xfrm rot="16200000">
            <a:off x="1172871" y="1630599"/>
            <a:ext cx="1138751" cy="584775"/>
          </a:xfrm>
          <a:prstGeom prst="rect">
            <a:avLst/>
          </a:prstGeom>
          <a:noFill/>
          <a:ln w="28575">
            <a:solidFill>
              <a:schemeClr val="tx1"/>
            </a:solidFill>
          </a:ln>
        </p:spPr>
        <p:txBody>
          <a:bodyPr wrap="square" rtlCol="0">
            <a:spAutoFit/>
          </a:bodyPr>
          <a:lstStyle/>
          <a:p>
            <a:pPr algn="ctr"/>
            <a:r>
              <a:rPr lang="en-US" sz="3200" dirty="0"/>
              <a:t>PL</a:t>
            </a:r>
          </a:p>
        </p:txBody>
      </p:sp>
      <p:sp>
        <p:nvSpPr>
          <p:cNvPr id="14" name="CasellaDiTesto 13">
            <a:extLst>
              <a:ext uri="{FF2B5EF4-FFF2-40B4-BE49-F238E27FC236}">
                <a16:creationId xmlns:a16="http://schemas.microsoft.com/office/drawing/2014/main" id="{128297EE-3F2E-9E97-BF36-0437B20020D0}"/>
              </a:ext>
            </a:extLst>
          </p:cNvPr>
          <p:cNvSpPr txBox="1"/>
          <p:nvPr/>
        </p:nvSpPr>
        <p:spPr>
          <a:xfrm>
            <a:off x="10385333" y="5644527"/>
            <a:ext cx="1666908" cy="1077218"/>
          </a:xfrm>
          <a:prstGeom prst="rect">
            <a:avLst/>
          </a:prstGeom>
          <a:noFill/>
          <a:ln w="28575">
            <a:solidFill>
              <a:schemeClr val="accent2"/>
            </a:solidFill>
          </a:ln>
        </p:spPr>
        <p:txBody>
          <a:bodyPr wrap="square">
            <a:spAutoFit/>
          </a:bodyPr>
          <a:lstStyle/>
          <a:p>
            <a:pPr algn="l" fontAlgn="ctr"/>
            <a:r>
              <a:rPr lang="en-US" sz="1600" i="1" dirty="0"/>
              <a:t>R. Chiechio et Al., </a:t>
            </a:r>
            <a:r>
              <a:rPr lang="en-US" sz="1600" b="0" i="1" dirty="0">
                <a:effectLst/>
                <a:latin typeface="Roboto" panose="020F0502020204030204" pitchFamily="34" charset="0"/>
              </a:rPr>
              <a:t>Applied Surface Science Advances - 2025</a:t>
            </a:r>
          </a:p>
        </p:txBody>
      </p:sp>
      <p:grpSp>
        <p:nvGrpSpPr>
          <p:cNvPr id="15" name="Gruppo 14">
            <a:extLst>
              <a:ext uri="{FF2B5EF4-FFF2-40B4-BE49-F238E27FC236}">
                <a16:creationId xmlns:a16="http://schemas.microsoft.com/office/drawing/2014/main" id="{0648C81D-FBF1-C379-6D1B-6CF6F4532541}"/>
              </a:ext>
            </a:extLst>
          </p:cNvPr>
          <p:cNvGrpSpPr/>
          <p:nvPr/>
        </p:nvGrpSpPr>
        <p:grpSpPr>
          <a:xfrm>
            <a:off x="2365962" y="52755"/>
            <a:ext cx="4482505" cy="3448518"/>
            <a:chOff x="651514" y="101703"/>
            <a:chExt cx="5954827" cy="4581217"/>
          </a:xfrm>
        </p:grpSpPr>
        <p:pic>
          <p:nvPicPr>
            <p:cNvPr id="16" name="Immagine 15" descr="Immagine che contiene testo, diagramma, Diagramma, linea&#10;&#10;Descrizione generata automaticamente">
              <a:extLst>
                <a:ext uri="{FF2B5EF4-FFF2-40B4-BE49-F238E27FC236}">
                  <a16:creationId xmlns:a16="http://schemas.microsoft.com/office/drawing/2014/main" id="{05D789B4-C9E8-1DD7-890A-7EB4DC5BD4F3}"/>
                </a:ext>
              </a:extLst>
            </p:cNvPr>
            <p:cNvPicPr>
              <a:picLocks noChangeAspect="1"/>
            </p:cNvPicPr>
            <p:nvPr/>
          </p:nvPicPr>
          <p:blipFill>
            <a:blip r:embed="rId7"/>
            <a:stretch>
              <a:fillRect/>
            </a:stretch>
          </p:blipFill>
          <p:spPr>
            <a:xfrm>
              <a:off x="651514" y="101703"/>
              <a:ext cx="5954827" cy="4581217"/>
            </a:xfrm>
            <a:prstGeom prst="rect">
              <a:avLst/>
            </a:prstGeom>
          </p:spPr>
        </p:pic>
        <p:cxnSp>
          <p:nvCxnSpPr>
            <p:cNvPr id="17" name="Connettore 2 39">
              <a:extLst>
                <a:ext uri="{FF2B5EF4-FFF2-40B4-BE49-F238E27FC236}">
                  <a16:creationId xmlns:a16="http://schemas.microsoft.com/office/drawing/2014/main" id="{C1C9BD61-E836-0C94-5053-3A13F4415FAC}"/>
                </a:ext>
              </a:extLst>
            </p:cNvPr>
            <p:cNvCxnSpPr>
              <a:cxnSpLocks/>
            </p:cNvCxnSpPr>
            <p:nvPr/>
          </p:nvCxnSpPr>
          <p:spPr>
            <a:xfrm>
              <a:off x="4173591" y="497644"/>
              <a:ext cx="0" cy="2084394"/>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grpSp>
      <p:grpSp>
        <p:nvGrpSpPr>
          <p:cNvPr id="18" name="Gruppo 17">
            <a:extLst>
              <a:ext uri="{FF2B5EF4-FFF2-40B4-BE49-F238E27FC236}">
                <a16:creationId xmlns:a16="http://schemas.microsoft.com/office/drawing/2014/main" id="{10575939-FEE0-8592-977F-49029C53CF8E}"/>
              </a:ext>
            </a:extLst>
          </p:cNvPr>
          <p:cNvGrpSpPr/>
          <p:nvPr/>
        </p:nvGrpSpPr>
        <p:grpSpPr>
          <a:xfrm>
            <a:off x="599502" y="4934717"/>
            <a:ext cx="3109064" cy="1321734"/>
            <a:chOff x="8364505" y="1353113"/>
            <a:chExt cx="3278885" cy="1393930"/>
          </a:xfrm>
        </p:grpSpPr>
        <p:grpSp>
          <p:nvGrpSpPr>
            <p:cNvPr id="19" name="Gruppo 18">
              <a:extLst>
                <a:ext uri="{FF2B5EF4-FFF2-40B4-BE49-F238E27FC236}">
                  <a16:creationId xmlns:a16="http://schemas.microsoft.com/office/drawing/2014/main" id="{287D2DBE-4BD6-3808-5A98-0AB20BA563BE}"/>
                </a:ext>
              </a:extLst>
            </p:cNvPr>
            <p:cNvGrpSpPr/>
            <p:nvPr/>
          </p:nvGrpSpPr>
          <p:grpSpPr>
            <a:xfrm>
              <a:off x="9099911" y="1353113"/>
              <a:ext cx="2543479" cy="1393930"/>
              <a:chOff x="9921460" y="1659419"/>
              <a:chExt cx="2818824" cy="1544831"/>
            </a:xfrm>
          </p:grpSpPr>
          <p:grpSp>
            <p:nvGrpSpPr>
              <p:cNvPr id="42" name="Gruppo 41">
                <a:extLst>
                  <a:ext uri="{FF2B5EF4-FFF2-40B4-BE49-F238E27FC236}">
                    <a16:creationId xmlns:a16="http://schemas.microsoft.com/office/drawing/2014/main" id="{E88F7993-43BD-FE2C-6856-F5C2F2393646}"/>
                  </a:ext>
                </a:extLst>
              </p:cNvPr>
              <p:cNvGrpSpPr/>
              <p:nvPr/>
            </p:nvGrpSpPr>
            <p:grpSpPr>
              <a:xfrm>
                <a:off x="9921460" y="1659419"/>
                <a:ext cx="2678980" cy="884483"/>
                <a:chOff x="9325341" y="4879669"/>
                <a:chExt cx="2678980" cy="884483"/>
              </a:xfrm>
            </p:grpSpPr>
            <p:sp>
              <p:nvSpPr>
                <p:cNvPr id="46" name="TextBox 39">
                  <a:extLst>
                    <a:ext uri="{FF2B5EF4-FFF2-40B4-BE49-F238E27FC236}">
                      <a16:creationId xmlns:a16="http://schemas.microsoft.com/office/drawing/2014/main" id="{352589E2-C2A0-013F-5048-B7F48E345F10}"/>
                    </a:ext>
                  </a:extLst>
                </p:cNvPr>
                <p:cNvSpPr txBox="1"/>
                <p:nvPr/>
              </p:nvSpPr>
              <p:spPr>
                <a:xfrm>
                  <a:off x="10209758" y="4879669"/>
                  <a:ext cx="1794563" cy="431672"/>
                </a:xfrm>
                <a:prstGeom prst="rect">
                  <a:avLst/>
                </a:prstGeom>
                <a:noFill/>
                <a:ln w="12700">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cs typeface="Calibri"/>
                    </a:rPr>
                    <a:t>ssDNA-probe</a:t>
                  </a:r>
                </a:p>
              </p:txBody>
            </p:sp>
            <p:grpSp>
              <p:nvGrpSpPr>
                <p:cNvPr id="47" name="Gruppo 46">
                  <a:extLst>
                    <a:ext uri="{FF2B5EF4-FFF2-40B4-BE49-F238E27FC236}">
                      <a16:creationId xmlns:a16="http://schemas.microsoft.com/office/drawing/2014/main" id="{EEFE981F-0C93-27BA-49F6-30EC5E4B2081}"/>
                    </a:ext>
                  </a:extLst>
                </p:cNvPr>
                <p:cNvGrpSpPr/>
                <p:nvPr/>
              </p:nvGrpSpPr>
              <p:grpSpPr>
                <a:xfrm>
                  <a:off x="9325341" y="5298881"/>
                  <a:ext cx="1462370" cy="465271"/>
                  <a:chOff x="9325341" y="5298881"/>
                  <a:chExt cx="1462370" cy="465271"/>
                </a:xfrm>
              </p:grpSpPr>
              <p:sp>
                <p:nvSpPr>
                  <p:cNvPr id="48" name="Figura a mano libera 47">
                    <a:extLst>
                      <a:ext uri="{FF2B5EF4-FFF2-40B4-BE49-F238E27FC236}">
                        <a16:creationId xmlns:a16="http://schemas.microsoft.com/office/drawing/2014/main" id="{1BD3DC35-350B-E3C5-0ABB-B36D0170551B}"/>
                      </a:ext>
                    </a:extLst>
                  </p:cNvPr>
                  <p:cNvSpPr/>
                  <p:nvPr/>
                </p:nvSpPr>
                <p:spPr>
                  <a:xfrm rot="5884463">
                    <a:off x="10024328" y="4935341"/>
                    <a:ext cx="399844" cy="112692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9" name="CasellaDiTesto 48">
                    <a:extLst>
                      <a:ext uri="{FF2B5EF4-FFF2-40B4-BE49-F238E27FC236}">
                        <a16:creationId xmlns:a16="http://schemas.microsoft.com/office/drawing/2014/main" id="{F2FEC97B-8041-00AF-5381-8F88DA0DCBA4}"/>
                      </a:ext>
                    </a:extLst>
                  </p:cNvPr>
                  <p:cNvSpPr txBox="1"/>
                  <p:nvPr/>
                </p:nvSpPr>
                <p:spPr>
                  <a:xfrm>
                    <a:off x="9325341" y="5332480"/>
                    <a:ext cx="367596" cy="431672"/>
                  </a:xfrm>
                  <a:prstGeom prst="rect">
                    <a:avLst/>
                  </a:prstGeom>
                  <a:noFill/>
                </p:spPr>
                <p:txBody>
                  <a:bodyPr wrap="none" rtlCol="0">
                    <a:spAutoFit/>
                  </a:bodyPr>
                  <a:lstStyle/>
                  <a:p>
                    <a:r>
                      <a:rPr lang="en-US" dirty="0"/>
                      <a:t>S</a:t>
                    </a:r>
                  </a:p>
                </p:txBody>
              </p:sp>
            </p:grpSp>
          </p:grpSp>
          <p:grpSp>
            <p:nvGrpSpPr>
              <p:cNvPr id="43" name="Gruppo 42">
                <a:extLst>
                  <a:ext uri="{FF2B5EF4-FFF2-40B4-BE49-F238E27FC236}">
                    <a16:creationId xmlns:a16="http://schemas.microsoft.com/office/drawing/2014/main" id="{9AEADD8A-133D-14D3-DC49-DA7035A66EBD}"/>
                  </a:ext>
                </a:extLst>
              </p:cNvPr>
              <p:cNvGrpSpPr/>
              <p:nvPr/>
            </p:nvGrpSpPr>
            <p:grpSpPr>
              <a:xfrm>
                <a:off x="10483355" y="2299649"/>
                <a:ext cx="2256929" cy="904601"/>
                <a:chOff x="9887236" y="5519899"/>
                <a:chExt cx="2256929" cy="904601"/>
              </a:xfrm>
            </p:grpSpPr>
            <p:sp>
              <p:nvSpPr>
                <p:cNvPr id="44" name="TextBox 39">
                  <a:extLst>
                    <a:ext uri="{FF2B5EF4-FFF2-40B4-BE49-F238E27FC236}">
                      <a16:creationId xmlns:a16="http://schemas.microsoft.com/office/drawing/2014/main" id="{547F6A59-5311-DE87-1832-2896B59D7ABA}"/>
                    </a:ext>
                  </a:extLst>
                </p:cNvPr>
                <p:cNvSpPr txBox="1"/>
                <p:nvPr/>
              </p:nvSpPr>
              <p:spPr>
                <a:xfrm>
                  <a:off x="10349602" y="5992828"/>
                  <a:ext cx="1794563" cy="431672"/>
                </a:xfrm>
                <a:prstGeom prst="rect">
                  <a:avLst/>
                </a:prstGeom>
                <a:noFill/>
                <a:ln w="12700">
                  <a:solidFill>
                    <a:schemeClr val="accent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800" dirty="0">
                      <a:cs typeface="Calibri"/>
                    </a:rPr>
                    <a:t>ssDNA-target</a:t>
                  </a:r>
                </a:p>
              </p:txBody>
            </p:sp>
            <p:sp>
              <p:nvSpPr>
                <p:cNvPr id="45" name="Figura a mano libera 44">
                  <a:extLst>
                    <a:ext uri="{FF2B5EF4-FFF2-40B4-BE49-F238E27FC236}">
                      <a16:creationId xmlns:a16="http://schemas.microsoft.com/office/drawing/2014/main" id="{B4966A8A-E69C-389A-0911-64E733F71BA6}"/>
                    </a:ext>
                  </a:extLst>
                </p:cNvPr>
                <p:cNvSpPr/>
                <p:nvPr/>
              </p:nvSpPr>
              <p:spPr>
                <a:xfrm rot="16153373">
                  <a:off x="10290732" y="5116403"/>
                  <a:ext cx="443791" cy="1250783"/>
                </a:xfrm>
                <a:custGeom>
                  <a:avLst/>
                  <a:gdLst>
                    <a:gd name="connsiteX0" fmla="*/ 117695 w 130757"/>
                    <a:gd name="connsiteY0" fmla="*/ 653143 h 653143"/>
                    <a:gd name="connsiteX1" fmla="*/ 129 w 130757"/>
                    <a:gd name="connsiteY1" fmla="*/ 522515 h 653143"/>
                    <a:gd name="connsiteX2" fmla="*/ 130757 w 130757"/>
                    <a:gd name="connsiteY2" fmla="*/ 418012 h 653143"/>
                    <a:gd name="connsiteX3" fmla="*/ 129 w 130757"/>
                    <a:gd name="connsiteY3" fmla="*/ 261258 h 653143"/>
                    <a:gd name="connsiteX4" fmla="*/ 104632 w 130757"/>
                    <a:gd name="connsiteY4" fmla="*/ 117566 h 653143"/>
                    <a:gd name="connsiteX5" fmla="*/ 13192 w 130757"/>
                    <a:gd name="connsiteY5" fmla="*/ 0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57" h="653143">
                      <a:moveTo>
                        <a:pt x="117695" y="653143"/>
                      </a:moveTo>
                      <a:cubicBezTo>
                        <a:pt x="57823" y="607423"/>
                        <a:pt x="-2048" y="561703"/>
                        <a:pt x="129" y="522515"/>
                      </a:cubicBezTo>
                      <a:cubicBezTo>
                        <a:pt x="2306" y="483326"/>
                        <a:pt x="130757" y="461555"/>
                        <a:pt x="130757" y="418012"/>
                      </a:cubicBezTo>
                      <a:cubicBezTo>
                        <a:pt x="130757" y="374469"/>
                        <a:pt x="4483" y="311332"/>
                        <a:pt x="129" y="261258"/>
                      </a:cubicBezTo>
                      <a:cubicBezTo>
                        <a:pt x="-4225" y="211184"/>
                        <a:pt x="102455" y="161109"/>
                        <a:pt x="104632" y="117566"/>
                      </a:cubicBezTo>
                      <a:cubicBezTo>
                        <a:pt x="106809" y="74023"/>
                        <a:pt x="21901" y="13063"/>
                        <a:pt x="13192" y="0"/>
                      </a:cubicBezTo>
                    </a:path>
                  </a:pathLst>
                </a:custGeom>
                <a:solidFill>
                  <a:schemeClr val="accent1"/>
                </a:solidFill>
                <a:scene3d>
                  <a:camera prst="orthographicFront">
                    <a:rot lat="0" lon="9600000" rev="1140000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grpSp>
          <p:nvGrpSpPr>
            <p:cNvPr id="20" name="Grouper 40">
              <a:extLst>
                <a:ext uri="{FF2B5EF4-FFF2-40B4-BE49-F238E27FC236}">
                  <a16:creationId xmlns:a16="http://schemas.microsoft.com/office/drawing/2014/main" id="{B6D4507D-87C2-B31D-26EC-BB0F40283A27}"/>
                </a:ext>
              </a:extLst>
            </p:cNvPr>
            <p:cNvGrpSpPr/>
            <p:nvPr/>
          </p:nvGrpSpPr>
          <p:grpSpPr>
            <a:xfrm>
              <a:off x="8364505" y="1593735"/>
              <a:ext cx="793400" cy="748440"/>
              <a:chOff x="6865583" y="2610580"/>
              <a:chExt cx="2040550" cy="1772312"/>
            </a:xfrm>
            <a:effectLst>
              <a:outerShdw blurRad="76200" dist="38100" dir="4860000" sx="93000" sy="93000" algn="ctr" rotWithShape="0">
                <a:srgbClr val="000000">
                  <a:alpha val="28000"/>
                </a:srgbClr>
              </a:outerShdw>
            </a:effectLst>
          </p:grpSpPr>
          <p:sp>
            <p:nvSpPr>
              <p:cNvPr id="21" name="Ellipse 19">
                <a:extLst>
                  <a:ext uri="{FF2B5EF4-FFF2-40B4-BE49-F238E27FC236}">
                    <a16:creationId xmlns:a16="http://schemas.microsoft.com/office/drawing/2014/main" id="{4CAB5E59-219C-EB7B-FAC0-0253D40380F6}"/>
                  </a:ext>
                </a:extLst>
              </p:cNvPr>
              <p:cNvSpPr/>
              <p:nvPr/>
            </p:nvSpPr>
            <p:spPr>
              <a:xfrm flipV="1">
                <a:off x="7219785" y="3386491"/>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2" name="Ellipse 22">
                <a:extLst>
                  <a:ext uri="{FF2B5EF4-FFF2-40B4-BE49-F238E27FC236}">
                    <a16:creationId xmlns:a16="http://schemas.microsoft.com/office/drawing/2014/main" id="{4A67BF1A-E231-5C65-D8E5-CA0F9A16F8C1}"/>
                  </a:ext>
                </a:extLst>
              </p:cNvPr>
              <p:cNvSpPr/>
              <p:nvPr/>
            </p:nvSpPr>
            <p:spPr>
              <a:xfrm flipV="1">
                <a:off x="7602505" y="3287098"/>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3" name="Ellipse 24">
                <a:extLst>
                  <a:ext uri="{FF2B5EF4-FFF2-40B4-BE49-F238E27FC236}">
                    <a16:creationId xmlns:a16="http://schemas.microsoft.com/office/drawing/2014/main" id="{2758283E-4178-7110-ABD5-EAD53B489624}"/>
                  </a:ext>
                </a:extLst>
              </p:cNvPr>
              <p:cNvSpPr/>
              <p:nvPr/>
            </p:nvSpPr>
            <p:spPr>
              <a:xfrm flipV="1">
                <a:off x="7469510" y="36625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Ellipse 26">
                <a:extLst>
                  <a:ext uri="{FF2B5EF4-FFF2-40B4-BE49-F238E27FC236}">
                    <a16:creationId xmlns:a16="http://schemas.microsoft.com/office/drawing/2014/main" id="{F897A0F4-D895-C730-F035-835913CE6711}"/>
                  </a:ext>
                </a:extLst>
              </p:cNvPr>
              <p:cNvSpPr/>
              <p:nvPr/>
            </p:nvSpPr>
            <p:spPr>
              <a:xfrm>
                <a:off x="7619499" y="261058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5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Ellipse 29">
                <a:extLst>
                  <a:ext uri="{FF2B5EF4-FFF2-40B4-BE49-F238E27FC236}">
                    <a16:creationId xmlns:a16="http://schemas.microsoft.com/office/drawing/2014/main" id="{3AC4148F-1644-9A34-49B6-D6D69B912737}"/>
                  </a:ext>
                </a:extLst>
              </p:cNvPr>
              <p:cNvSpPr/>
              <p:nvPr/>
            </p:nvSpPr>
            <p:spPr>
              <a:xfrm>
                <a:off x="7131522" y="266544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6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6" name="Ellipse 31">
                <a:extLst>
                  <a:ext uri="{FF2B5EF4-FFF2-40B4-BE49-F238E27FC236}">
                    <a16:creationId xmlns:a16="http://schemas.microsoft.com/office/drawing/2014/main" id="{75C1B9C2-191B-EE90-1DF8-4D91EC6E7EA7}"/>
                  </a:ext>
                </a:extLst>
              </p:cNvPr>
              <p:cNvSpPr/>
              <p:nvPr/>
            </p:nvSpPr>
            <p:spPr>
              <a:xfrm>
                <a:off x="8274695" y="3004763"/>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7" name="Ellipse 32">
                <a:extLst>
                  <a:ext uri="{FF2B5EF4-FFF2-40B4-BE49-F238E27FC236}">
                    <a16:creationId xmlns:a16="http://schemas.microsoft.com/office/drawing/2014/main" id="{490DEFAE-4023-766A-0315-238F667E0829}"/>
                  </a:ext>
                </a:extLst>
              </p:cNvPr>
              <p:cNvSpPr/>
              <p:nvPr/>
            </p:nvSpPr>
            <p:spPr>
              <a:xfrm>
                <a:off x="8181761" y="366166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8" name="Ellipse 33">
                <a:extLst>
                  <a:ext uri="{FF2B5EF4-FFF2-40B4-BE49-F238E27FC236}">
                    <a16:creationId xmlns:a16="http://schemas.microsoft.com/office/drawing/2014/main" id="{5A3200CE-6146-3838-0DF7-67EC2BD64A73}"/>
                  </a:ext>
                </a:extLst>
              </p:cNvPr>
              <p:cNvSpPr/>
              <p:nvPr/>
            </p:nvSpPr>
            <p:spPr>
              <a:xfrm>
                <a:off x="7514645" y="388992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Ellipse 34">
                <a:extLst>
                  <a:ext uri="{FF2B5EF4-FFF2-40B4-BE49-F238E27FC236}">
                    <a16:creationId xmlns:a16="http://schemas.microsoft.com/office/drawing/2014/main" id="{4EB22E99-B038-2F20-A353-BBC8B8711F6F}"/>
                  </a:ext>
                </a:extLst>
              </p:cNvPr>
              <p:cNvSpPr/>
              <p:nvPr/>
            </p:nvSpPr>
            <p:spPr>
              <a:xfrm>
                <a:off x="6888332" y="346058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0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0" name="Ellipse 35">
                <a:extLst>
                  <a:ext uri="{FF2B5EF4-FFF2-40B4-BE49-F238E27FC236}">
                    <a16:creationId xmlns:a16="http://schemas.microsoft.com/office/drawing/2014/main" id="{39B3834E-FB2E-7DFB-18A8-C3E629919A7F}"/>
                  </a:ext>
                </a:extLst>
              </p:cNvPr>
              <p:cNvSpPr/>
              <p:nvPr/>
            </p:nvSpPr>
            <p:spPr>
              <a:xfrm>
                <a:off x="6865583" y="3032950"/>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Ellipse 36">
                <a:extLst>
                  <a:ext uri="{FF2B5EF4-FFF2-40B4-BE49-F238E27FC236}">
                    <a16:creationId xmlns:a16="http://schemas.microsoft.com/office/drawing/2014/main" id="{1D5C6E09-89E9-75D6-711B-48B3EBA16CE2}"/>
                  </a:ext>
                </a:extLst>
              </p:cNvPr>
              <p:cNvSpPr/>
              <p:nvPr/>
            </p:nvSpPr>
            <p:spPr>
              <a:xfrm>
                <a:off x="7075262" y="3769952"/>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Ellipse 37">
                <a:extLst>
                  <a:ext uri="{FF2B5EF4-FFF2-40B4-BE49-F238E27FC236}">
                    <a16:creationId xmlns:a16="http://schemas.microsoft.com/office/drawing/2014/main" id="{BB4899F0-FC91-50A1-F846-D7C4428AFF59}"/>
                  </a:ext>
                </a:extLst>
              </p:cNvPr>
              <p:cNvSpPr/>
              <p:nvPr/>
            </p:nvSpPr>
            <p:spPr>
              <a:xfrm>
                <a:off x="7986499" y="26789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5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3" name="Ellipse 38">
                <a:extLst>
                  <a:ext uri="{FF2B5EF4-FFF2-40B4-BE49-F238E27FC236}">
                    <a16:creationId xmlns:a16="http://schemas.microsoft.com/office/drawing/2014/main" id="{D0DE7675-7B68-38CC-CD64-B3442E1CA904}"/>
                  </a:ext>
                </a:extLst>
              </p:cNvPr>
              <p:cNvSpPr/>
              <p:nvPr/>
            </p:nvSpPr>
            <p:spPr>
              <a:xfrm>
                <a:off x="8374255" y="3337307"/>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9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Ellipse 39">
                <a:extLst>
                  <a:ext uri="{FF2B5EF4-FFF2-40B4-BE49-F238E27FC236}">
                    <a16:creationId xmlns:a16="http://schemas.microsoft.com/office/drawing/2014/main" id="{7619568F-9797-538E-C084-78D247945EDD}"/>
                  </a:ext>
                </a:extLst>
              </p:cNvPr>
              <p:cNvSpPr/>
              <p:nvPr/>
            </p:nvSpPr>
            <p:spPr>
              <a:xfrm>
                <a:off x="7941588" y="3872478"/>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23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5" name="Ellipse 25">
                <a:extLst>
                  <a:ext uri="{FF2B5EF4-FFF2-40B4-BE49-F238E27FC236}">
                    <a16:creationId xmlns:a16="http://schemas.microsoft.com/office/drawing/2014/main" id="{B1312185-E7BC-7456-2810-49010C29BB15}"/>
                  </a:ext>
                </a:extLst>
              </p:cNvPr>
              <p:cNvSpPr/>
              <p:nvPr/>
            </p:nvSpPr>
            <p:spPr>
              <a:xfrm>
                <a:off x="7796395" y="362599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Ellipse 30">
                <a:extLst>
                  <a:ext uri="{FF2B5EF4-FFF2-40B4-BE49-F238E27FC236}">
                    <a16:creationId xmlns:a16="http://schemas.microsoft.com/office/drawing/2014/main" id="{88C11331-212D-4541-05BF-C57B605C2EAB}"/>
                  </a:ext>
                </a:extLst>
              </p:cNvPr>
              <p:cNvSpPr/>
              <p:nvPr/>
            </p:nvSpPr>
            <p:spPr>
              <a:xfrm>
                <a:off x="7226320" y="3633736"/>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Ellipse 21">
                <a:extLst>
                  <a:ext uri="{FF2B5EF4-FFF2-40B4-BE49-F238E27FC236}">
                    <a16:creationId xmlns:a16="http://schemas.microsoft.com/office/drawing/2014/main" id="{2FBA3F79-692C-52C0-3058-FD2CD415DE18}"/>
                  </a:ext>
                </a:extLst>
              </p:cNvPr>
              <p:cNvSpPr/>
              <p:nvPr/>
            </p:nvSpPr>
            <p:spPr>
              <a:xfrm>
                <a:off x="7846187" y="2942551"/>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8" name="Ellipse 23">
                <a:extLst>
                  <a:ext uri="{FF2B5EF4-FFF2-40B4-BE49-F238E27FC236}">
                    <a16:creationId xmlns:a16="http://schemas.microsoft.com/office/drawing/2014/main" id="{F85A5714-D839-F2CA-FC3C-D7E8736A6755}"/>
                  </a:ext>
                </a:extLst>
              </p:cNvPr>
              <p:cNvSpPr/>
              <p:nvPr/>
            </p:nvSpPr>
            <p:spPr>
              <a:xfrm>
                <a:off x="7990285" y="333330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9" name="Ellipse 20">
                <a:extLst>
                  <a:ext uri="{FF2B5EF4-FFF2-40B4-BE49-F238E27FC236}">
                    <a16:creationId xmlns:a16="http://schemas.microsoft.com/office/drawing/2014/main" id="{B4B6CC95-BD25-3DF6-AD25-D4EAACDAE962}"/>
                  </a:ext>
                </a:extLst>
              </p:cNvPr>
              <p:cNvSpPr/>
              <p:nvPr/>
            </p:nvSpPr>
            <p:spPr>
              <a:xfrm flipV="1">
                <a:off x="7336515" y="2956802"/>
                <a:ext cx="531878" cy="477641"/>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0" name="Ellipse 28">
                <a:extLst>
                  <a:ext uri="{FF2B5EF4-FFF2-40B4-BE49-F238E27FC236}">
                    <a16:creationId xmlns:a16="http://schemas.microsoft.com/office/drawing/2014/main" id="{85D3D524-DC54-8C2B-9F67-205B512960A3}"/>
                  </a:ext>
                </a:extLst>
              </p:cNvPr>
              <p:cNvSpPr/>
              <p:nvPr/>
            </p:nvSpPr>
            <p:spPr>
              <a:xfrm>
                <a:off x="7151740" y="3132214"/>
                <a:ext cx="531878" cy="492968"/>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1" name="Ellipse 27">
                <a:extLst>
                  <a:ext uri="{FF2B5EF4-FFF2-40B4-BE49-F238E27FC236}">
                    <a16:creationId xmlns:a16="http://schemas.microsoft.com/office/drawing/2014/main" id="{A2F50155-4C5A-AFBE-8930-CEEEA89C0223}"/>
                  </a:ext>
                </a:extLst>
              </p:cNvPr>
              <p:cNvSpPr/>
              <p:nvPr/>
            </p:nvSpPr>
            <p:spPr>
              <a:xfrm>
                <a:off x="7618669" y="3312382"/>
                <a:ext cx="531878" cy="468445"/>
              </a:xfrm>
              <a:prstGeom prst="ellipse">
                <a:avLst/>
              </a:prstGeom>
              <a:gradFill flip="none" rotWithShape="1">
                <a:gsLst>
                  <a:gs pos="16000">
                    <a:srgbClr val="FFFC00">
                      <a:shade val="30000"/>
                      <a:satMod val="115000"/>
                    </a:srgbClr>
                  </a:gs>
                  <a:gs pos="61000">
                    <a:srgbClr val="FFFC00">
                      <a:shade val="67500"/>
                      <a:satMod val="115000"/>
                    </a:srgbClr>
                  </a:gs>
                  <a:gs pos="86000">
                    <a:srgbClr val="FFFC00">
                      <a:shade val="100000"/>
                      <a:satMod val="115000"/>
                    </a:srgbClr>
                  </a:gs>
                </a:gsLst>
                <a:path path="circle">
                  <a:fillToRect l="100000" t="100000"/>
                </a:path>
                <a:tileRect r="-100000" b="-100000"/>
              </a:gradFill>
              <a:ln>
                <a:noFill/>
              </a:ln>
              <a:effectLst>
                <a:outerShdw blurRad="50800" dist="50800" dir="5400000" algn="ctr" rotWithShape="0">
                  <a:srgbClr val="000000">
                    <a:alpha val="32000"/>
                  </a:srgbClr>
                </a:outerShdw>
              </a:effectLst>
              <a:scene3d>
                <a:camera prst="orthographicFront"/>
                <a:lightRig rig="threePt" dir="t"/>
              </a:scene3d>
              <a:sp3d extrusionH="76200" prstMaterial="matte">
                <a:bevelT w="101600" h="69850"/>
                <a:bevelB/>
                <a:extrusionClr>
                  <a:schemeClr val="tx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sp>
        <p:nvSpPr>
          <p:cNvPr id="50" name="Rettangolo 49">
            <a:extLst>
              <a:ext uri="{FF2B5EF4-FFF2-40B4-BE49-F238E27FC236}">
                <a16:creationId xmlns:a16="http://schemas.microsoft.com/office/drawing/2014/main" id="{24412C97-565F-2AEF-40C0-D2BE2A419144}"/>
              </a:ext>
            </a:extLst>
          </p:cNvPr>
          <p:cNvSpPr/>
          <p:nvPr/>
        </p:nvSpPr>
        <p:spPr>
          <a:xfrm>
            <a:off x="96235" y="6356443"/>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7</a:t>
            </a:r>
          </a:p>
        </p:txBody>
      </p:sp>
    </p:spTree>
    <p:extLst>
      <p:ext uri="{BB962C8B-B14F-4D97-AF65-F5344CB8AC3E}">
        <p14:creationId xmlns:p14="http://schemas.microsoft.com/office/powerpoint/2010/main" val="342536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512C9C-815A-5BF3-265D-36250493C160}"/>
            </a:ext>
          </a:extLst>
        </p:cNvPr>
        <p:cNvGrpSpPr/>
        <p:nvPr/>
      </p:nvGrpSpPr>
      <p:grpSpPr>
        <a:xfrm>
          <a:off x="0" y="0"/>
          <a:ext cx="0" cy="0"/>
          <a:chOff x="0" y="0"/>
          <a:chExt cx="0" cy="0"/>
        </a:xfrm>
      </p:grpSpPr>
      <p:sp useBgFill="1">
        <p:nvSpPr>
          <p:cNvPr id="383" name="Rectangle 382">
            <a:extLst>
              <a:ext uri="{FF2B5EF4-FFF2-40B4-BE49-F238E27FC236}">
                <a16:creationId xmlns:a16="http://schemas.microsoft.com/office/drawing/2014/main" id="{C7D5F018-51F2-2505-4C5D-45A8174B7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a:extLst>
              <a:ext uri="{FF2B5EF4-FFF2-40B4-BE49-F238E27FC236}">
                <a16:creationId xmlns:a16="http://schemas.microsoft.com/office/drawing/2014/main" id="{D93439EE-11AA-06F6-FE67-1A5525294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87" name="Group 386">
            <a:extLst>
              <a:ext uri="{FF2B5EF4-FFF2-40B4-BE49-F238E27FC236}">
                <a16:creationId xmlns:a16="http://schemas.microsoft.com/office/drawing/2014/main" id="{645D4EB6-5309-0B89-83E1-6E10DAA9AA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67135" y="0"/>
            <a:ext cx="4324865" cy="2641149"/>
            <a:chOff x="6867015" y="-1"/>
            <a:chExt cx="5324985" cy="3251912"/>
          </a:xfrm>
          <a:solidFill>
            <a:schemeClr val="accent5">
              <a:alpha val="10000"/>
            </a:schemeClr>
          </a:solidFill>
        </p:grpSpPr>
        <p:sp>
          <p:nvSpPr>
            <p:cNvPr id="388" name="Freeform: Shape 387">
              <a:extLst>
                <a:ext uri="{FF2B5EF4-FFF2-40B4-BE49-F238E27FC236}">
                  <a16:creationId xmlns:a16="http://schemas.microsoft.com/office/drawing/2014/main" id="{CB0FC450-CFA7-608B-9B54-42E602BA5E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Freeform: Shape 388">
              <a:extLst>
                <a:ext uri="{FF2B5EF4-FFF2-40B4-BE49-F238E27FC236}">
                  <a16:creationId xmlns:a16="http://schemas.microsoft.com/office/drawing/2014/main" id="{74952E65-E56F-32E6-770D-EBF76B637D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Freeform: Shape 389">
              <a:extLst>
                <a:ext uri="{FF2B5EF4-FFF2-40B4-BE49-F238E27FC236}">
                  <a16:creationId xmlns:a16="http://schemas.microsoft.com/office/drawing/2014/main" id="{FDB2BE6F-7DC9-89A4-6DFF-84CF2C1676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Freeform: Shape 390">
              <a:extLst>
                <a:ext uri="{FF2B5EF4-FFF2-40B4-BE49-F238E27FC236}">
                  <a16:creationId xmlns:a16="http://schemas.microsoft.com/office/drawing/2014/main" id="{EEBAA754-0B04-68A2-F8DA-04CD7110A3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3" name="Group 392">
            <a:extLst>
              <a:ext uri="{FF2B5EF4-FFF2-40B4-BE49-F238E27FC236}">
                <a16:creationId xmlns:a16="http://schemas.microsoft.com/office/drawing/2014/main" id="{62125E46-30E6-0BDB-3AC5-02FA1F6867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56265" y="3658536"/>
            <a:ext cx="3655725" cy="2743201"/>
            <a:chOff x="-305" y="-1"/>
            <a:chExt cx="3832880" cy="2876136"/>
          </a:xfrm>
        </p:grpSpPr>
        <p:sp>
          <p:nvSpPr>
            <p:cNvPr id="394" name="Freeform: Shape 393">
              <a:extLst>
                <a:ext uri="{FF2B5EF4-FFF2-40B4-BE49-F238E27FC236}">
                  <a16:creationId xmlns:a16="http://schemas.microsoft.com/office/drawing/2014/main" id="{D0DBB6E4-DA43-F893-7BE5-DE49F7EDF9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5" name="Freeform: Shape 394">
              <a:extLst>
                <a:ext uri="{FF2B5EF4-FFF2-40B4-BE49-F238E27FC236}">
                  <a16:creationId xmlns:a16="http://schemas.microsoft.com/office/drawing/2014/main" id="{6DD167EF-3276-BC7A-5B0F-695C0D91C6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Freeform: Shape 395">
              <a:extLst>
                <a:ext uri="{FF2B5EF4-FFF2-40B4-BE49-F238E27FC236}">
                  <a16:creationId xmlns:a16="http://schemas.microsoft.com/office/drawing/2014/main" id="{75AC75E1-8E03-891D-FF23-2216FAE10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Freeform: Shape 396">
              <a:extLst>
                <a:ext uri="{FF2B5EF4-FFF2-40B4-BE49-F238E27FC236}">
                  <a16:creationId xmlns:a16="http://schemas.microsoft.com/office/drawing/2014/main" id="{50D09A31-5D65-DB34-9D94-1B37604BE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CasellaDiTesto 1">
            <a:extLst>
              <a:ext uri="{FF2B5EF4-FFF2-40B4-BE49-F238E27FC236}">
                <a16:creationId xmlns:a16="http://schemas.microsoft.com/office/drawing/2014/main" id="{11DFBCA4-39F2-5DDC-DC3B-9C6507C1DAFD}"/>
              </a:ext>
            </a:extLst>
          </p:cNvPr>
          <p:cNvSpPr txBox="1"/>
          <p:nvPr/>
        </p:nvSpPr>
        <p:spPr>
          <a:xfrm>
            <a:off x="1028785" y="4574021"/>
            <a:ext cx="4224915" cy="1200329"/>
          </a:xfrm>
          <a:prstGeom prst="rect">
            <a:avLst/>
          </a:prstGeom>
          <a:solidFill>
            <a:srgbClr val="FFAA41"/>
          </a:solidFill>
          <a:ln w="19050">
            <a:noFill/>
          </a:ln>
          <a:effectLst>
            <a:glow rad="101600">
              <a:srgbClr val="FF7C00"/>
            </a:glow>
          </a:effectLst>
        </p:spPr>
        <p:txBody>
          <a:bodyPr wrap="square" rtlCol="0">
            <a:spAutoFit/>
          </a:bodyPr>
          <a:lstStyle>
            <a:defPPr>
              <a:defRPr lang="it-IT"/>
            </a:defPPr>
            <a:lvl1pPr algn="ctr">
              <a:defRPr sz="4000"/>
            </a:lvl1pPr>
          </a:lstStyle>
          <a:p>
            <a:r>
              <a:rPr lang="en-US" dirty="0"/>
              <a:t>Target at different concentrations</a:t>
            </a:r>
          </a:p>
        </p:txBody>
      </p:sp>
      <p:sp>
        <p:nvSpPr>
          <p:cNvPr id="3" name="CasellaDiTesto 2">
            <a:extLst>
              <a:ext uri="{FF2B5EF4-FFF2-40B4-BE49-F238E27FC236}">
                <a16:creationId xmlns:a16="http://schemas.microsoft.com/office/drawing/2014/main" id="{2DD2557D-2F89-5976-8F2B-5E80FC9588E5}"/>
              </a:ext>
            </a:extLst>
          </p:cNvPr>
          <p:cNvSpPr txBox="1"/>
          <p:nvPr/>
        </p:nvSpPr>
        <p:spPr>
          <a:xfrm rot="16200000">
            <a:off x="1133321" y="1295943"/>
            <a:ext cx="1138751" cy="584775"/>
          </a:xfrm>
          <a:prstGeom prst="rect">
            <a:avLst/>
          </a:prstGeom>
          <a:noFill/>
          <a:ln w="28575">
            <a:solidFill>
              <a:schemeClr val="tx1"/>
            </a:solidFill>
          </a:ln>
        </p:spPr>
        <p:txBody>
          <a:bodyPr wrap="square" rtlCol="0">
            <a:spAutoFit/>
          </a:bodyPr>
          <a:lstStyle/>
          <a:p>
            <a:pPr algn="ctr"/>
            <a:r>
              <a:rPr lang="en-US" sz="3200" dirty="0"/>
              <a:t>PL</a:t>
            </a:r>
          </a:p>
        </p:txBody>
      </p:sp>
      <p:sp>
        <p:nvSpPr>
          <p:cNvPr id="4" name="CasellaDiTesto 3">
            <a:extLst>
              <a:ext uri="{FF2B5EF4-FFF2-40B4-BE49-F238E27FC236}">
                <a16:creationId xmlns:a16="http://schemas.microsoft.com/office/drawing/2014/main" id="{BF3B5FF0-AD48-3FD2-8165-6B82630E9E80}"/>
              </a:ext>
            </a:extLst>
          </p:cNvPr>
          <p:cNvSpPr txBox="1"/>
          <p:nvPr/>
        </p:nvSpPr>
        <p:spPr>
          <a:xfrm>
            <a:off x="8759129" y="1172831"/>
            <a:ext cx="2324669" cy="830997"/>
          </a:xfrm>
          <a:prstGeom prst="rect">
            <a:avLst/>
          </a:prstGeom>
          <a:noFill/>
          <a:ln w="28575">
            <a:solidFill>
              <a:schemeClr val="accent2"/>
            </a:solidFill>
          </a:ln>
        </p:spPr>
        <p:txBody>
          <a:bodyPr wrap="square">
            <a:spAutoFit/>
          </a:bodyPr>
          <a:lstStyle>
            <a:defPPr>
              <a:defRPr lang="it-IT"/>
            </a:defPPr>
            <a:lvl1pPr fontAlgn="ctr">
              <a:defRPr sz="1600" i="1"/>
            </a:lvl1pPr>
          </a:lstStyle>
          <a:p>
            <a:r>
              <a:rPr lang="en-US" dirty="0"/>
              <a:t>R. Chiechio et Al., Applied Surface Science Advances - 2025</a:t>
            </a:r>
          </a:p>
        </p:txBody>
      </p:sp>
      <p:pic>
        <p:nvPicPr>
          <p:cNvPr id="5" name="Immagine 4">
            <a:extLst>
              <a:ext uri="{FF2B5EF4-FFF2-40B4-BE49-F238E27FC236}">
                <a16:creationId xmlns:a16="http://schemas.microsoft.com/office/drawing/2014/main" id="{5B266FC1-A818-E568-7DEE-C2EA4F248E5F}"/>
              </a:ext>
            </a:extLst>
          </p:cNvPr>
          <p:cNvPicPr>
            <a:picLocks noChangeAspect="1"/>
          </p:cNvPicPr>
          <p:nvPr/>
        </p:nvPicPr>
        <p:blipFill>
          <a:blip r:embed="rId2"/>
          <a:stretch>
            <a:fillRect/>
          </a:stretch>
        </p:blipFill>
        <p:spPr>
          <a:xfrm>
            <a:off x="2248652" y="50916"/>
            <a:ext cx="4787698" cy="3525541"/>
          </a:xfrm>
          <a:prstGeom prst="rect">
            <a:avLst/>
          </a:prstGeom>
        </p:spPr>
      </p:pic>
      <p:pic>
        <p:nvPicPr>
          <p:cNvPr id="7" name="Immagine 6" descr="Immagine che contiene testo, linea, diagramma, Rettangolo&#10;&#10;Descrizione generata automaticamente">
            <a:extLst>
              <a:ext uri="{FF2B5EF4-FFF2-40B4-BE49-F238E27FC236}">
                <a16:creationId xmlns:a16="http://schemas.microsoft.com/office/drawing/2014/main" id="{2FD88DD4-B277-443C-E45A-DBD9ACAA76DE}"/>
              </a:ext>
            </a:extLst>
          </p:cNvPr>
          <p:cNvPicPr>
            <a:picLocks noChangeAspect="1"/>
          </p:cNvPicPr>
          <p:nvPr/>
        </p:nvPicPr>
        <p:blipFill>
          <a:blip r:embed="rId3"/>
          <a:stretch>
            <a:fillRect/>
          </a:stretch>
        </p:blipFill>
        <p:spPr>
          <a:xfrm>
            <a:off x="7399553" y="3332459"/>
            <a:ext cx="4567604" cy="3525541"/>
          </a:xfrm>
          <a:prstGeom prst="rect">
            <a:avLst/>
          </a:prstGeom>
        </p:spPr>
      </p:pic>
      <p:sp>
        <p:nvSpPr>
          <p:cNvPr id="8" name="CasellaDiTesto 7">
            <a:extLst>
              <a:ext uri="{FF2B5EF4-FFF2-40B4-BE49-F238E27FC236}">
                <a16:creationId xmlns:a16="http://schemas.microsoft.com/office/drawing/2014/main" id="{EE3DE592-88DD-55F3-0528-650335E09240}"/>
              </a:ext>
            </a:extLst>
          </p:cNvPr>
          <p:cNvSpPr txBox="1"/>
          <p:nvPr/>
        </p:nvSpPr>
        <p:spPr>
          <a:xfrm>
            <a:off x="10431953" y="5774350"/>
            <a:ext cx="1357680" cy="369332"/>
          </a:xfrm>
          <a:prstGeom prst="rect">
            <a:avLst/>
          </a:prstGeom>
          <a:solidFill>
            <a:schemeClr val="bg1"/>
          </a:solidFill>
        </p:spPr>
        <p:txBody>
          <a:bodyPr wrap="square" rtlCol="0">
            <a:spAutoFit/>
          </a:bodyPr>
          <a:lstStyle/>
          <a:p>
            <a:r>
              <a:rPr lang="en-US" dirty="0"/>
              <a:t>LOD: 25 </a:t>
            </a:r>
            <a:r>
              <a:rPr lang="en-US" dirty="0" err="1"/>
              <a:t>aM</a:t>
            </a:r>
            <a:endParaRPr lang="en-US" dirty="0"/>
          </a:p>
        </p:txBody>
      </p:sp>
      <p:grpSp>
        <p:nvGrpSpPr>
          <p:cNvPr id="9" name="Gruppo 8">
            <a:extLst>
              <a:ext uri="{FF2B5EF4-FFF2-40B4-BE49-F238E27FC236}">
                <a16:creationId xmlns:a16="http://schemas.microsoft.com/office/drawing/2014/main" id="{E974DC28-3E78-6F07-D827-0CEC6395329A}"/>
              </a:ext>
            </a:extLst>
          </p:cNvPr>
          <p:cNvGrpSpPr/>
          <p:nvPr/>
        </p:nvGrpSpPr>
        <p:grpSpPr>
          <a:xfrm>
            <a:off x="8399664" y="4273093"/>
            <a:ext cx="3043601" cy="1335336"/>
            <a:chOff x="9191162" y="3918804"/>
            <a:chExt cx="3043601" cy="1335336"/>
          </a:xfrm>
        </p:grpSpPr>
        <mc:AlternateContent xmlns:mc="http://schemas.openxmlformats.org/markup-compatibility/2006" xmlns:a14="http://schemas.microsoft.com/office/drawing/2010/main">
          <mc:Choice Requires="a14">
            <p:sp>
              <p:nvSpPr>
                <p:cNvPr id="10" name="CasellaDiTesto 9">
                  <a:extLst>
                    <a:ext uri="{FF2B5EF4-FFF2-40B4-BE49-F238E27FC236}">
                      <a16:creationId xmlns:a16="http://schemas.microsoft.com/office/drawing/2014/main" id="{5325E44A-1D0F-559E-226A-FA016D2E5FDB}"/>
                    </a:ext>
                  </a:extLst>
                </p:cNvPr>
                <p:cNvSpPr txBox="1"/>
                <p:nvPr/>
              </p:nvSpPr>
              <p:spPr>
                <a:xfrm>
                  <a:off x="9673855" y="4264733"/>
                  <a:ext cx="1890582" cy="660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𝑌</m:t>
                        </m:r>
                        <m:r>
                          <a:rPr lang="en-US" b="0" i="1" smtClean="0">
                            <a:solidFill>
                              <a:schemeClr val="tx1"/>
                            </a:solidFill>
                            <a:latin typeface="Cambria Math" panose="02040503050406030204" pitchFamily="18" charset="0"/>
                          </a:rPr>
                          <m:t>=</m:t>
                        </m:r>
                        <m:f>
                          <m:fPr>
                            <m:ctrlPr>
                              <a:rPr lang="en-US" b="0" i="1" smtClean="0">
                                <a:solidFill>
                                  <a:schemeClr val="tx1"/>
                                </a:solidFill>
                                <a:latin typeface="Cambria Math" panose="02040503050406030204" pitchFamily="18" charset="0"/>
                              </a:rPr>
                            </m:ctrlPr>
                          </m:fPr>
                          <m:num>
                            <m:r>
                              <a:rPr lang="en-US" i="1" smtClean="0">
                                <a:solidFill>
                                  <a:schemeClr val="tx1"/>
                                </a:solidFill>
                                <a:latin typeface="Cambria Math" panose="02040503050406030204" pitchFamily="18" charset="0"/>
                              </a:rPr>
                              <m:t>𝑉𝑚𝑎𝑥</m:t>
                            </m:r>
                          </m:num>
                          <m:den>
                            <m:r>
                              <a:rPr lang="en-US" b="0" i="1" smtClean="0">
                                <a:solidFill>
                                  <a:schemeClr val="tx1"/>
                                </a:solidFill>
                                <a:latin typeface="Cambria Math" panose="02040503050406030204" pitchFamily="18" charset="0"/>
                              </a:rPr>
                              <m:t>1</m:t>
                            </m:r>
                            <m:sSup>
                              <m:sSupPr>
                                <m:ctrlPr>
                                  <a:rPr lang="en-US" b="0" i="1" smtClean="0">
                                    <a:solidFill>
                                      <a:schemeClr val="tx1"/>
                                    </a:solidFill>
                                    <a:latin typeface="Cambria Math" panose="02040503050406030204" pitchFamily="18" charset="0"/>
                                  </a:rPr>
                                </m:ctrlPr>
                              </m:sSupPr>
                              <m:e>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𝑥</m:t>
                                </m:r>
                                <m:r>
                                  <a:rPr lang="en-US" i="1" smtClean="0">
                                    <a:solidFill>
                                      <a:schemeClr val="tx1"/>
                                    </a:solidFill>
                                    <a:latin typeface="Cambria Math" panose="02040503050406030204" pitchFamily="18" charset="0"/>
                                  </a:rPr>
                                  <m:t>/</m:t>
                                </m:r>
                                <m:r>
                                  <a:rPr lang="en-US" i="1" smtClean="0">
                                    <a:solidFill>
                                      <a:schemeClr val="tx1"/>
                                    </a:solidFill>
                                    <a:latin typeface="Cambria Math" panose="02040503050406030204" pitchFamily="18" charset="0"/>
                                  </a:rPr>
                                  <m:t>𝐾𝑑</m:t>
                                </m:r>
                                <m:r>
                                  <a:rPr lang="en-US" i="1" smtClean="0">
                                    <a:solidFill>
                                      <a:schemeClr val="tx1"/>
                                    </a:solidFill>
                                    <a:latin typeface="Cambria Math" panose="02040503050406030204" pitchFamily="18" charset="0"/>
                                  </a:rPr>
                                  <m:t>)</m:t>
                                </m:r>
                              </m:e>
                              <m:sup>
                                <m:r>
                                  <a:rPr lang="en-US" b="0" i="1" smtClean="0">
                                    <a:solidFill>
                                      <a:schemeClr val="tx1"/>
                                    </a:solidFill>
                                    <a:latin typeface="Cambria Math" panose="02040503050406030204" pitchFamily="18" charset="0"/>
                                  </a:rPr>
                                  <m:t>𝑛</m:t>
                                </m:r>
                              </m:sup>
                            </m:sSup>
                          </m:den>
                        </m:f>
                      </m:oMath>
                    </m:oMathPara>
                  </a14:m>
                  <a:endParaRPr lang="en-US" dirty="0">
                    <a:solidFill>
                      <a:schemeClr val="tx1"/>
                    </a:solidFill>
                  </a:endParaRPr>
                </a:p>
              </p:txBody>
            </p:sp>
          </mc:Choice>
          <mc:Fallback xmlns="">
            <p:sp>
              <p:nvSpPr>
                <p:cNvPr id="10" name="CasellaDiTesto 9">
                  <a:extLst>
                    <a:ext uri="{FF2B5EF4-FFF2-40B4-BE49-F238E27FC236}">
                      <a16:creationId xmlns:a16="http://schemas.microsoft.com/office/drawing/2014/main" id="{5325E44A-1D0F-559E-226A-FA016D2E5FDB}"/>
                    </a:ext>
                  </a:extLst>
                </p:cNvPr>
                <p:cNvSpPr txBox="1">
                  <a:spLocks noRot="1" noChangeAspect="1" noMove="1" noResize="1" noEditPoints="1" noAdjustHandles="1" noChangeArrowheads="1" noChangeShapeType="1" noTextEdit="1"/>
                </p:cNvSpPr>
                <p:nvPr/>
              </p:nvSpPr>
              <p:spPr>
                <a:xfrm>
                  <a:off x="9673855" y="4264733"/>
                  <a:ext cx="1890582" cy="660052"/>
                </a:xfrm>
                <a:prstGeom prst="rect">
                  <a:avLst/>
                </a:prstGeom>
                <a:blipFill>
                  <a:blip r:embed="rId4"/>
                  <a:stretch>
                    <a:fillRect b="-9434"/>
                  </a:stretch>
                </a:blipFill>
              </p:spPr>
              <p:txBody>
                <a:bodyPr/>
                <a:lstStyle/>
                <a:p>
                  <a:r>
                    <a:rPr lang="it-IT">
                      <a:noFill/>
                    </a:rPr>
                    <a:t> </a:t>
                  </a:r>
                </a:p>
              </p:txBody>
            </p:sp>
          </mc:Fallback>
        </mc:AlternateContent>
        <p:sp>
          <p:nvSpPr>
            <p:cNvPr id="11" name="CasellaDiTesto 10">
              <a:extLst>
                <a:ext uri="{FF2B5EF4-FFF2-40B4-BE49-F238E27FC236}">
                  <a16:creationId xmlns:a16="http://schemas.microsoft.com/office/drawing/2014/main" id="{39E09D2F-E2D1-998A-1D21-5B5858BFE842}"/>
                </a:ext>
              </a:extLst>
            </p:cNvPr>
            <p:cNvSpPr txBox="1"/>
            <p:nvPr/>
          </p:nvSpPr>
          <p:spPr>
            <a:xfrm>
              <a:off x="10006876" y="3918804"/>
              <a:ext cx="1253869" cy="369332"/>
            </a:xfrm>
            <a:prstGeom prst="rect">
              <a:avLst/>
            </a:prstGeom>
            <a:noFill/>
          </p:spPr>
          <p:txBody>
            <a:bodyPr wrap="none" rtlCol="0">
              <a:spAutoFit/>
            </a:bodyPr>
            <a:lstStyle/>
            <a:p>
              <a:r>
                <a:rPr lang="en-US" u="sng" dirty="0"/>
                <a:t>Hill Model:</a:t>
              </a:r>
            </a:p>
          </p:txBody>
        </p:sp>
        <p:sp>
          <p:nvSpPr>
            <p:cNvPr id="12" name="CasellaDiTesto 11">
              <a:extLst>
                <a:ext uri="{FF2B5EF4-FFF2-40B4-BE49-F238E27FC236}">
                  <a16:creationId xmlns:a16="http://schemas.microsoft.com/office/drawing/2014/main" id="{0F0F264D-B7C5-44F3-F305-EEA6E930831B}"/>
                </a:ext>
              </a:extLst>
            </p:cNvPr>
            <p:cNvSpPr txBox="1"/>
            <p:nvPr/>
          </p:nvSpPr>
          <p:spPr>
            <a:xfrm>
              <a:off x="9191162" y="4946363"/>
              <a:ext cx="3043601" cy="307777"/>
            </a:xfrm>
            <a:prstGeom prst="rect">
              <a:avLst/>
            </a:prstGeom>
            <a:noFill/>
          </p:spPr>
          <p:txBody>
            <a:bodyPr wrap="square">
              <a:spAutoFit/>
            </a:bodyPr>
            <a:lstStyle/>
            <a:p>
              <a:pPr algn="ctr"/>
              <a:r>
                <a:rPr lang="en-US" sz="1400" i="1" dirty="0"/>
                <a:t>(Li, W et Al., Nanoscale Adv. – 2020)</a:t>
              </a:r>
            </a:p>
          </p:txBody>
        </p:sp>
      </p:grpSp>
      <p:sp>
        <p:nvSpPr>
          <p:cNvPr id="13" name="Rettangolo 12">
            <a:extLst>
              <a:ext uri="{FF2B5EF4-FFF2-40B4-BE49-F238E27FC236}">
                <a16:creationId xmlns:a16="http://schemas.microsoft.com/office/drawing/2014/main" id="{B1CAE489-05E8-3604-6C82-E6E20B1CC29C}"/>
              </a:ext>
            </a:extLst>
          </p:cNvPr>
          <p:cNvSpPr/>
          <p:nvPr/>
        </p:nvSpPr>
        <p:spPr>
          <a:xfrm>
            <a:off x="96235" y="6356443"/>
            <a:ext cx="480084" cy="400110"/>
          </a:xfrm>
          <a:prstGeom prst="rect">
            <a:avLst/>
          </a:prstGeom>
          <a:solidFill>
            <a:srgbClr val="FFAA41"/>
          </a:solidFill>
          <a:ln w="19050">
            <a:noFill/>
          </a:ln>
          <a:effectLst>
            <a:glow rad="101600">
              <a:srgbClr val="FF7C00"/>
            </a:glow>
          </a:effectLst>
        </p:spPr>
        <p:txBody>
          <a:bodyPr wrap="square" rtlCol="0">
            <a:spAutoFit/>
          </a:bodyPr>
          <a:lstStyle/>
          <a:p>
            <a:pPr algn="ctr"/>
            <a:r>
              <a:rPr lang="it-IT" sz="2000" dirty="0">
                <a:solidFill>
                  <a:schemeClr val="tx1"/>
                </a:solidFill>
              </a:rPr>
              <a:t>8</a:t>
            </a:r>
          </a:p>
        </p:txBody>
      </p:sp>
      <p:cxnSp>
        <p:nvCxnSpPr>
          <p:cNvPr id="14" name="Connettore 2 39">
            <a:extLst>
              <a:ext uri="{FF2B5EF4-FFF2-40B4-BE49-F238E27FC236}">
                <a16:creationId xmlns:a16="http://schemas.microsoft.com/office/drawing/2014/main" id="{D4E33352-BCFA-C175-0EA2-1862D72C8953}"/>
              </a:ext>
            </a:extLst>
          </p:cNvPr>
          <p:cNvCxnSpPr>
            <a:cxnSpLocks/>
          </p:cNvCxnSpPr>
          <p:nvPr/>
        </p:nvCxnSpPr>
        <p:spPr>
          <a:xfrm>
            <a:off x="5073855" y="234438"/>
            <a:ext cx="0" cy="1569031"/>
          </a:xfrm>
          <a:prstGeom prst="straightConnector1">
            <a:avLst/>
          </a:prstGeom>
          <a:ln w="38100">
            <a:solidFill>
              <a:schemeClr val="tx1"/>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3364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1966</TotalTime>
  <Words>2328</Words>
  <Application>Microsoft Macintosh PowerPoint</Application>
  <PresentationFormat>Widescreen</PresentationFormat>
  <Paragraphs>431</Paragraphs>
  <Slides>39</Slides>
  <Notes>4</Notes>
  <HiddenSlides>20</HiddenSlides>
  <MMClips>2</MMClips>
  <ScaleCrop>false</ScaleCrop>
  <HeadingPairs>
    <vt:vector size="6" baseType="variant">
      <vt:variant>
        <vt:lpstr>Caratteri utilizzati</vt:lpstr>
      </vt:variant>
      <vt:variant>
        <vt:i4>19</vt:i4>
      </vt:variant>
      <vt:variant>
        <vt:lpstr>Tema</vt:lpstr>
      </vt:variant>
      <vt:variant>
        <vt:i4>1</vt:i4>
      </vt:variant>
      <vt:variant>
        <vt:lpstr>Titoli diapositive</vt:lpstr>
      </vt:variant>
      <vt:variant>
        <vt:i4>39</vt:i4>
      </vt:variant>
    </vt:vector>
  </HeadingPairs>
  <TitlesOfParts>
    <vt:vector size="59" baseType="lpstr">
      <vt:lpstr>__Inter_e6130b</vt:lpstr>
      <vt:lpstr>-apple-system</vt:lpstr>
      <vt:lpstr>Aptos</vt:lpstr>
      <vt:lpstr>Aptos Display</vt:lpstr>
      <vt:lpstr>Arial</vt:lpstr>
      <vt:lpstr>Arial</vt:lpstr>
      <vt:lpstr>Arial Narrow</vt:lpstr>
      <vt:lpstr>Avenir Next LT Pro</vt:lpstr>
      <vt:lpstr>Calibri</vt:lpstr>
      <vt:lpstr>Cambria Math</vt:lpstr>
      <vt:lpstr>Google Sans</vt:lpstr>
      <vt:lpstr>Helvetica</vt:lpstr>
      <vt:lpstr>Helvetica Neue</vt:lpstr>
      <vt:lpstr>Open Sans</vt:lpstr>
      <vt:lpstr>Roboto</vt:lpstr>
      <vt:lpstr>Söhne</vt:lpstr>
      <vt:lpstr>Times</vt:lpstr>
      <vt:lpstr>Times New Roman</vt:lpstr>
      <vt:lpstr>Titillium Web Bold</vt:lpstr>
      <vt:lpstr>Tema di Office</vt:lpstr>
      <vt:lpstr>Quantum Fluorescent Gold and Superparamagnetic Iron Oxide Nanoparticles for Biomedical Sensing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Solid Sensor: IONPs anchoring on substrate</vt:lpstr>
      <vt:lpstr>Presentazione standard di PowerPoint</vt:lpstr>
      <vt:lpstr>Thanks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Regina Maria Chiechio</dc:creator>
  <cp:lastModifiedBy>Regina Chiechio</cp:lastModifiedBy>
  <cp:revision>80</cp:revision>
  <dcterms:created xsi:type="dcterms:W3CDTF">2024-03-21T08:19:56Z</dcterms:created>
  <dcterms:modified xsi:type="dcterms:W3CDTF">2026-04-15T05:14:56Z</dcterms:modified>
</cp:coreProperties>
</file>